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25"/>
  </p:notesMasterIdLst>
  <p:sldIdLst>
    <p:sldId id="526" r:id="rId5"/>
    <p:sldId id="527" r:id="rId6"/>
    <p:sldId id="533" r:id="rId7"/>
    <p:sldId id="272" r:id="rId8"/>
    <p:sldId id="297" r:id="rId9"/>
    <p:sldId id="556" r:id="rId10"/>
    <p:sldId id="557" r:id="rId11"/>
    <p:sldId id="434" r:id="rId12"/>
    <p:sldId id="439" r:id="rId13"/>
    <p:sldId id="444" r:id="rId14"/>
    <p:sldId id="449" r:id="rId15"/>
    <p:sldId id="555" r:id="rId16"/>
    <p:sldId id="450" r:id="rId17"/>
    <p:sldId id="451" r:id="rId18"/>
    <p:sldId id="452" r:id="rId19"/>
    <p:sldId id="456" r:id="rId20"/>
    <p:sldId id="457" r:id="rId21"/>
    <p:sldId id="458" r:id="rId22"/>
    <p:sldId id="459" r:id="rId23"/>
    <p:sldId id="54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ields, Beverley" initials="SB" lastIdx="1" clrIdx="0">
    <p:extLst>
      <p:ext uri="{19B8F6BF-5375-455C-9EA6-DF929625EA0E}">
        <p15:presenceInfo xmlns:p15="http://schemas.microsoft.com/office/powerpoint/2012/main" userId="S::B.Shields@exeter.ac.uk::aabcfe57-40eb-4bb7-be3c-64679486a28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B0000"/>
    <a:srgbClr val="F2AD00"/>
    <a:srgbClr val="00008B"/>
    <a:srgbClr val="FFB90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37827C-D536-4C6B-A35C-85BB995E7642}" v="1" dt="2021-09-24T14:41:03.898"/>
    <p1510:client id="{96743604-7493-40C6-A20F-05C28FDAC1F0}" v="85" dt="2021-09-24T12:28:04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1" autoAdjust="0"/>
    <p:restoredTop sz="94660"/>
  </p:normalViewPr>
  <p:slideViewPr>
    <p:cSldViewPr snapToGrid="0">
      <p:cViewPr varScale="1">
        <p:scale>
          <a:sx n="79" d="100"/>
          <a:sy n="79" d="100"/>
        </p:scale>
        <p:origin x="102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63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niversityofexeteruk.sharepoint.com/sites/TrimasterAnalysis/Shared%20Documents/BevAnalysis/Participant%20Preference/PP%20Plo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niversityofexeteruk.sharepoint.com/sites/TrimasterAnalysis/Shared%20Documents/BevAnalysis/Participant%20Preference/PP%20Plo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niversityofexeteruk.sharepoint.com/sites/TrimasterAnalysis/Shared%20Documents/BevAnalysis/Participant%20Preference/PP%20Plots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9175525360393"/>
          <c:y val="3.9823492343942217E-2"/>
          <c:w val="0.89808244746396071"/>
          <c:h val="0.7930957894208319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008B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A7A-4338-96B7-B089CE707AE9}"/>
              </c:ext>
            </c:extLst>
          </c:dPt>
          <c:dPt>
            <c:idx val="1"/>
            <c:invertIfNegative val="0"/>
            <c:bubble3D val="0"/>
            <c:spPr>
              <a:solidFill>
                <a:srgbClr val="FFB90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4EE-4CB8-92C0-539061334478}"/>
              </c:ext>
            </c:extLst>
          </c:dPt>
          <c:dPt>
            <c:idx val="2"/>
            <c:invertIfNegative val="0"/>
            <c:bubble3D val="0"/>
            <c:spPr>
              <a:solidFill>
                <a:srgbClr val="8B0000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4EE-4CB8-92C0-539061334478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Sheet1!$G$3:$G$5</c:f>
                <c:numCache>
                  <c:formatCode>General</c:formatCode>
                  <c:ptCount val="3"/>
                  <c:pt idx="0">
                    <c:v>1.1000000000000014</c:v>
                  </c:pt>
                  <c:pt idx="1">
                    <c:v>1.1000000000000014</c:v>
                  </c:pt>
                  <c:pt idx="2">
                    <c:v>1.1000000000000014</c:v>
                  </c:pt>
                </c:numCache>
              </c:numRef>
            </c:plus>
            <c:minus>
              <c:numRef>
                <c:f>Sheet1!$F$3:$F$5</c:f>
                <c:numCache>
                  <c:formatCode>General</c:formatCode>
                  <c:ptCount val="3"/>
                  <c:pt idx="0">
                    <c:v>1.0999999999999943</c:v>
                  </c:pt>
                  <c:pt idx="1">
                    <c:v>1.1000000000000014</c:v>
                  </c:pt>
                  <c:pt idx="2">
                    <c:v>1.1000000000000014</c:v>
                  </c:pt>
                </c:numCache>
              </c:numRef>
            </c:minus>
            <c:spPr>
              <a:noFill/>
              <a:ln w="2857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Sheet1!$A$3:$A$5</c:f>
              <c:strCache>
                <c:ptCount val="3"/>
                <c:pt idx="0">
                  <c:v>Pioglitazone</c:v>
                </c:pt>
                <c:pt idx="1">
                  <c:v>Sitagliptin</c:v>
                </c:pt>
                <c:pt idx="2">
                  <c:v>Canagliflozin</c:v>
                </c:pt>
              </c:strCache>
            </c:strRef>
          </c:cat>
          <c:val>
            <c:numRef>
              <c:f>Sheet1!$B$3:$B$5</c:f>
              <c:numCache>
                <c:formatCode>General</c:formatCode>
                <c:ptCount val="3"/>
                <c:pt idx="0">
                  <c:v>59.3</c:v>
                </c:pt>
                <c:pt idx="1">
                  <c:v>59.5</c:v>
                </c:pt>
                <c:pt idx="2">
                  <c:v>60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4EE-4CB8-92C0-539061334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1"/>
        <c:overlap val="-27"/>
        <c:axId val="293510952"/>
        <c:axId val="294499072"/>
      </c:barChart>
      <c:catAx>
        <c:axId val="293510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99072"/>
        <c:crosses val="autoZero"/>
        <c:auto val="1"/>
        <c:lblAlgn val="ctr"/>
        <c:lblOffset val="100"/>
        <c:noMultiLvlLbl val="0"/>
      </c:catAx>
      <c:valAx>
        <c:axId val="294499072"/>
        <c:scaling>
          <c:orientation val="minMax"/>
          <c:max val="70"/>
          <c:min val="4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 dirty="0">
                    <a:ln>
                      <a:noFill/>
                    </a:ln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HbA1c (mmol/mol)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109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n>
            <a:solidFill>
              <a:sysClr val="windowText" lastClr="000000"/>
            </a:solidFill>
          </a:ln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0100602104187064E-2"/>
          <c:y val="3.8048094369078446E-2"/>
          <c:w val="0.89389062626545712"/>
          <c:h val="0.836919897232242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HbA1c!$B$2</c:f>
              <c:strCache>
                <c:ptCount val="1"/>
                <c:pt idx="0">
                  <c:v>Pioglitazone</c:v>
                </c:pt>
              </c:strCache>
            </c:strRef>
          </c:tx>
          <c:spPr>
            <a:solidFill>
              <a:srgbClr val="00008B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HbA1c!$I$2:$I$4</c:f>
                <c:numCache>
                  <c:formatCode>General</c:formatCode>
                  <c:ptCount val="3"/>
                  <c:pt idx="0">
                    <c:v>1.6000000000000014</c:v>
                  </c:pt>
                  <c:pt idx="1">
                    <c:v>2</c:v>
                  </c:pt>
                  <c:pt idx="2">
                    <c:v>1.8999999999999986</c:v>
                  </c:pt>
                </c:numCache>
              </c:numRef>
            </c:plus>
            <c:minus>
              <c:numRef>
                <c:f>HbA1c!$H$2:$H$4</c:f>
                <c:numCache>
                  <c:formatCode>General</c:formatCode>
                  <c:ptCount val="3"/>
                  <c:pt idx="0">
                    <c:v>1.5</c:v>
                  </c:pt>
                  <c:pt idx="1">
                    <c:v>2</c:v>
                  </c:pt>
                  <c:pt idx="2">
                    <c:v>1.7999999999999972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HbA1c!$L$3:$L$5</c:f>
              <c:numCache>
                <c:formatCode>General</c:formatCode>
                <c:ptCount val="3"/>
              </c:numCache>
            </c:numRef>
          </c:cat>
          <c:val>
            <c:numRef>
              <c:f>HbA1c!$C$2:$C$4</c:f>
              <c:numCache>
                <c:formatCode>General</c:formatCode>
                <c:ptCount val="3"/>
                <c:pt idx="0">
                  <c:v>56</c:v>
                </c:pt>
                <c:pt idx="1">
                  <c:v>61.1</c:v>
                </c:pt>
                <c:pt idx="2">
                  <c:v>60.4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310-4535-86B7-875FF2B003A9}"/>
            </c:ext>
          </c:extLst>
        </c:ser>
        <c:ser>
          <c:idx val="1"/>
          <c:order val="1"/>
          <c:tx>
            <c:strRef>
              <c:f>HbA1c!$B$5</c:f>
              <c:strCache>
                <c:ptCount val="1"/>
                <c:pt idx="0">
                  <c:v>Sitagliptin</c:v>
                </c:pt>
              </c:strCache>
            </c:strRef>
          </c:tx>
          <c:spPr>
            <a:solidFill>
              <a:srgbClr val="FFB90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HbA1c!$I$5:$I$7</c:f>
                <c:numCache>
                  <c:formatCode>General</c:formatCode>
                  <c:ptCount val="3"/>
                  <c:pt idx="0">
                    <c:v>1.8999999999999986</c:v>
                  </c:pt>
                  <c:pt idx="1">
                    <c:v>1.2999999999999972</c:v>
                  </c:pt>
                  <c:pt idx="2">
                    <c:v>2</c:v>
                  </c:pt>
                </c:numCache>
              </c:numRef>
            </c:plus>
            <c:minus>
              <c:numRef>
                <c:f>HbA1c!$H$5:$H$7</c:f>
                <c:numCache>
                  <c:formatCode>General</c:formatCode>
                  <c:ptCount val="3"/>
                  <c:pt idx="0">
                    <c:v>1.8999999999999986</c:v>
                  </c:pt>
                  <c:pt idx="1">
                    <c:v>1.3000000000000043</c:v>
                  </c:pt>
                  <c:pt idx="2">
                    <c:v>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HbA1c!$L$3:$L$5</c:f>
              <c:numCache>
                <c:formatCode>General</c:formatCode>
                <c:ptCount val="3"/>
              </c:numCache>
            </c:numRef>
          </c:cat>
          <c:val>
            <c:numRef>
              <c:f>HbA1c!$C$5:$C$7</c:f>
              <c:numCache>
                <c:formatCode>General</c:formatCode>
                <c:ptCount val="3"/>
                <c:pt idx="0">
                  <c:v>61.5</c:v>
                </c:pt>
                <c:pt idx="1">
                  <c:v>55.6</c:v>
                </c:pt>
                <c:pt idx="2">
                  <c:v>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310-4535-86B7-875FF2B003A9}"/>
            </c:ext>
          </c:extLst>
        </c:ser>
        <c:ser>
          <c:idx val="2"/>
          <c:order val="2"/>
          <c:tx>
            <c:strRef>
              <c:f>HbA1c!$B$8</c:f>
              <c:strCache>
                <c:ptCount val="1"/>
                <c:pt idx="0">
                  <c:v>Canagliflizon</c:v>
                </c:pt>
              </c:strCache>
            </c:strRef>
          </c:tx>
          <c:spPr>
            <a:solidFill>
              <a:srgbClr val="8B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HbA1c!$I$8:$I$10</c:f>
                <c:numCache>
                  <c:formatCode>General</c:formatCode>
                  <c:ptCount val="3"/>
                  <c:pt idx="0">
                    <c:v>2.1999999999999957</c:v>
                  </c:pt>
                  <c:pt idx="1">
                    <c:v>1.3999999999999986</c:v>
                  </c:pt>
                  <c:pt idx="2">
                    <c:v>1.3999999999999986</c:v>
                  </c:pt>
                </c:numCache>
              </c:numRef>
            </c:plus>
            <c:minus>
              <c:numRef>
                <c:f>HbA1c!$H$8:$H$10</c:f>
                <c:numCache>
                  <c:formatCode>General</c:formatCode>
                  <c:ptCount val="3"/>
                  <c:pt idx="0">
                    <c:v>2.2000000000000028</c:v>
                  </c:pt>
                  <c:pt idx="1">
                    <c:v>1.3000000000000043</c:v>
                  </c:pt>
                  <c:pt idx="2">
                    <c:v>1.3999999999999986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HbA1c!$L$3:$L$5</c:f>
              <c:numCache>
                <c:formatCode>General</c:formatCode>
                <c:ptCount val="3"/>
              </c:numCache>
            </c:numRef>
          </c:cat>
          <c:val>
            <c:numRef>
              <c:f>HbA1c!$C$8:$C$10</c:f>
              <c:numCache>
                <c:formatCode>General</c:formatCode>
                <c:ptCount val="3"/>
                <c:pt idx="0">
                  <c:v>62.1</c:v>
                </c:pt>
                <c:pt idx="1">
                  <c:v>61.1</c:v>
                </c:pt>
                <c:pt idx="2">
                  <c:v>58.9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310-4535-86B7-875FF2B003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444112"/>
        <c:axId val="294444496"/>
      </c:barChart>
      <c:catAx>
        <c:axId val="29444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44496"/>
        <c:crosses val="autoZero"/>
        <c:auto val="1"/>
        <c:lblAlgn val="ctr"/>
        <c:lblOffset val="100"/>
        <c:noMultiLvlLbl val="0"/>
      </c:catAx>
      <c:valAx>
        <c:axId val="294444496"/>
        <c:scaling>
          <c:orientation val="minMax"/>
          <c:min val="48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Valid HbA1c (mmol/mol)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4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HbA1c!$B$2</c:f>
              <c:strCache>
                <c:ptCount val="1"/>
                <c:pt idx="0">
                  <c:v>Pioglitazone</c:v>
                </c:pt>
              </c:strCache>
            </c:strRef>
          </c:tx>
          <c:spPr>
            <a:solidFill>
              <a:srgbClr val="00008B"/>
            </a:solidFill>
            <a:ln>
              <a:solidFill>
                <a:srgbClr val="00008B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Sheet1!$G$1:$G$3</c:f>
                <c:numCache>
                  <c:formatCode>General</c:formatCode>
                  <c:ptCount val="3"/>
                  <c:pt idx="0">
                    <c:v>0.22999999999999998</c:v>
                  </c:pt>
                  <c:pt idx="1">
                    <c:v>0.2300000000000002</c:v>
                  </c:pt>
                  <c:pt idx="2">
                    <c:v>0.21999999999999997</c:v>
                  </c:pt>
                </c:numCache>
              </c:numRef>
            </c:plus>
            <c:minus>
              <c:numRef>
                <c:f>Sheet1!$G$1:$G$3</c:f>
                <c:numCache>
                  <c:formatCode>General</c:formatCode>
                  <c:ptCount val="3"/>
                  <c:pt idx="0">
                    <c:v>0.22999999999999998</c:v>
                  </c:pt>
                  <c:pt idx="1">
                    <c:v>0.2300000000000002</c:v>
                  </c:pt>
                  <c:pt idx="2">
                    <c:v>0.21999999999999997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HbA1c!$F$25:$F$27</c:f>
              <c:numCache>
                <c:formatCode>General</c:formatCode>
                <c:ptCount val="3"/>
              </c:numCache>
            </c:numRef>
          </c:cat>
          <c:val>
            <c:numRef>
              <c:f>Sheet1!$C$1:$C$3</c:f>
              <c:numCache>
                <c:formatCode>General</c:formatCode>
                <c:ptCount val="3"/>
                <c:pt idx="0">
                  <c:v>1.22</c:v>
                </c:pt>
                <c:pt idx="1">
                  <c:v>1.63</c:v>
                </c:pt>
                <c:pt idx="2">
                  <c:v>1.53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099-42DA-AEFA-794FC01B5571}"/>
            </c:ext>
          </c:extLst>
        </c:ser>
        <c:ser>
          <c:idx val="1"/>
          <c:order val="1"/>
          <c:tx>
            <c:strRef>
              <c:f>HbA1c!$B$5</c:f>
              <c:strCache>
                <c:ptCount val="1"/>
                <c:pt idx="0">
                  <c:v>Sitagliptin</c:v>
                </c:pt>
              </c:strCache>
            </c:strRef>
          </c:tx>
          <c:spPr>
            <a:solidFill>
              <a:srgbClr val="FFB90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Sheet1!$G$4:$G$6</c:f>
                <c:numCache>
                  <c:formatCode>General</c:formatCode>
                  <c:ptCount val="3"/>
                  <c:pt idx="0">
                    <c:v>0.27</c:v>
                  </c:pt>
                  <c:pt idx="1">
                    <c:v>0.19000000000000006</c:v>
                  </c:pt>
                  <c:pt idx="2">
                    <c:v>0.21999999999999997</c:v>
                  </c:pt>
                </c:numCache>
              </c:numRef>
            </c:plus>
            <c:minus>
              <c:numRef>
                <c:f>Sheet1!$G$4:$G$6</c:f>
                <c:numCache>
                  <c:formatCode>General</c:formatCode>
                  <c:ptCount val="3"/>
                  <c:pt idx="0">
                    <c:v>0.27</c:v>
                  </c:pt>
                  <c:pt idx="1">
                    <c:v>0.19000000000000006</c:v>
                  </c:pt>
                  <c:pt idx="2">
                    <c:v>0.21999999999999997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HbA1c!$F$25:$F$27</c:f>
              <c:numCache>
                <c:formatCode>General</c:formatCode>
                <c:ptCount val="3"/>
              </c:numCache>
            </c:numRef>
          </c:cat>
          <c:val>
            <c:numRef>
              <c:f>Sheet1!$C$4:$C$6</c:f>
              <c:numCache>
                <c:formatCode>General</c:formatCode>
                <c:ptCount val="3"/>
                <c:pt idx="0">
                  <c:v>1.3</c:v>
                </c:pt>
                <c:pt idx="1">
                  <c:v>0.92</c:v>
                </c:pt>
                <c:pt idx="2">
                  <c:v>1.33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099-42DA-AEFA-794FC01B5571}"/>
            </c:ext>
          </c:extLst>
        </c:ser>
        <c:ser>
          <c:idx val="2"/>
          <c:order val="2"/>
          <c:tx>
            <c:strRef>
              <c:f>HbA1c!$B$8</c:f>
              <c:strCache>
                <c:ptCount val="1"/>
                <c:pt idx="0">
                  <c:v>Canagliflizon</c:v>
                </c:pt>
              </c:strCache>
            </c:strRef>
          </c:tx>
          <c:spPr>
            <a:solidFill>
              <a:srgbClr val="8B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Sheet1!$G$7:$G$9</c:f>
                <c:numCache>
                  <c:formatCode>General</c:formatCode>
                  <c:ptCount val="3"/>
                  <c:pt idx="0">
                    <c:v>0.2699999999999998</c:v>
                  </c:pt>
                  <c:pt idx="1">
                    <c:v>0.26000000000000023</c:v>
                  </c:pt>
                  <c:pt idx="2">
                    <c:v>0.20999999999999996</c:v>
                  </c:pt>
                </c:numCache>
              </c:numRef>
            </c:plus>
            <c:minus>
              <c:numRef>
                <c:f>Sheet1!$G$7:$G$9</c:f>
                <c:numCache>
                  <c:formatCode>General</c:formatCode>
                  <c:ptCount val="3"/>
                  <c:pt idx="0">
                    <c:v>0.2699999999999998</c:v>
                  </c:pt>
                  <c:pt idx="1">
                    <c:v>0.26000000000000023</c:v>
                  </c:pt>
                  <c:pt idx="2">
                    <c:v>0.20999999999999996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HbA1c!$F$25:$F$27</c:f>
              <c:numCache>
                <c:formatCode>General</c:formatCode>
                <c:ptCount val="3"/>
              </c:numCache>
            </c:numRef>
          </c:cat>
          <c:val>
            <c:numRef>
              <c:f>Sheet1!$C$7:$C$9</c:f>
              <c:numCache>
                <c:formatCode>General</c:formatCode>
                <c:ptCount val="3"/>
                <c:pt idx="0">
                  <c:v>1.61</c:v>
                </c:pt>
                <c:pt idx="1">
                  <c:v>1.96</c:v>
                </c:pt>
                <c:pt idx="2">
                  <c:v>1.18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099-42DA-AEFA-794FC01B5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305240"/>
        <c:axId val="273581752"/>
      </c:barChart>
      <c:catAx>
        <c:axId val="29430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81752"/>
        <c:crosses val="autoZero"/>
        <c:auto val="1"/>
        <c:lblAlgn val="ctr"/>
        <c:lblOffset val="100"/>
        <c:noMultiLvlLbl val="0"/>
      </c:catAx>
      <c:valAx>
        <c:axId val="273581752"/>
        <c:scaling>
          <c:orientation val="minMax"/>
          <c:max val="2.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800"/>
                  <a:t>Mean Number of Reported Side Effects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30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HbA1c!$B$2</c:f>
              <c:strCache>
                <c:ptCount val="1"/>
                <c:pt idx="0">
                  <c:v>Pioglitazone</c:v>
                </c:pt>
              </c:strCache>
            </c:strRef>
          </c:tx>
          <c:spPr>
            <a:solidFill>
              <a:srgbClr val="00008B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Weight!$I$1:$I$3</c:f>
                <c:numCache>
                  <c:formatCode>General</c:formatCode>
                  <c:ptCount val="3"/>
                  <c:pt idx="0">
                    <c:v>3.7999999999999972</c:v>
                  </c:pt>
                  <c:pt idx="1">
                    <c:v>2.5999999999999943</c:v>
                  </c:pt>
                  <c:pt idx="2">
                    <c:v>2.7000000000000028</c:v>
                  </c:pt>
                </c:numCache>
              </c:numRef>
            </c:plus>
            <c:minus>
              <c:numRef>
                <c:f>Weight!$H$1:$H$3</c:f>
                <c:numCache>
                  <c:formatCode>General</c:formatCode>
                  <c:ptCount val="3"/>
                  <c:pt idx="0">
                    <c:v>3.8000000000000114</c:v>
                  </c:pt>
                  <c:pt idx="1">
                    <c:v>2.7000000000000028</c:v>
                  </c:pt>
                  <c:pt idx="2">
                    <c:v>2.7999999999999972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numRef>
              <c:f>Weight!$K$3:$K$5</c:f>
              <c:numCache>
                <c:formatCode>General</c:formatCode>
                <c:ptCount val="3"/>
              </c:numCache>
            </c:numRef>
          </c:cat>
          <c:val>
            <c:numRef>
              <c:f>Weight!$C$1:$C$3</c:f>
              <c:numCache>
                <c:formatCode>General</c:formatCode>
                <c:ptCount val="3"/>
                <c:pt idx="0">
                  <c:v>96.9</c:v>
                </c:pt>
                <c:pt idx="1">
                  <c:v>92</c:v>
                </c:pt>
                <c:pt idx="2">
                  <c:v>95.8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928-40BF-ADA8-31969575016E}"/>
            </c:ext>
          </c:extLst>
        </c:ser>
        <c:ser>
          <c:idx val="1"/>
          <c:order val="1"/>
          <c:tx>
            <c:strRef>
              <c:f>HbA1c!$B$5</c:f>
              <c:strCache>
                <c:ptCount val="1"/>
                <c:pt idx="0">
                  <c:v>Sitagliptin</c:v>
                </c:pt>
              </c:strCache>
            </c:strRef>
          </c:tx>
          <c:spPr>
            <a:solidFill>
              <a:srgbClr val="F2AD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Weight!$I$4:$I$6</c:f>
                <c:numCache>
                  <c:formatCode>General</c:formatCode>
                  <c:ptCount val="3"/>
                  <c:pt idx="0">
                    <c:v>3.7999999999999972</c:v>
                  </c:pt>
                  <c:pt idx="1">
                    <c:v>2.5999999999999943</c:v>
                  </c:pt>
                  <c:pt idx="2">
                    <c:v>2.7999999999999972</c:v>
                  </c:pt>
                </c:numCache>
              </c:numRef>
            </c:plus>
            <c:minus>
              <c:numRef>
                <c:f>Weight!$H$4:$H$6</c:f>
                <c:numCache>
                  <c:formatCode>General</c:formatCode>
                  <c:ptCount val="3"/>
                  <c:pt idx="0">
                    <c:v>3.8000000000000114</c:v>
                  </c:pt>
                  <c:pt idx="1">
                    <c:v>2.6000000000000085</c:v>
                  </c:pt>
                  <c:pt idx="2">
                    <c:v>2.8000000000000114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Weight!$K$3:$K$5</c:f>
              <c:numCache>
                <c:formatCode>General</c:formatCode>
                <c:ptCount val="3"/>
              </c:numCache>
            </c:numRef>
          </c:cat>
          <c:val>
            <c:numRef>
              <c:f>Weight!$C$4:$C$6</c:f>
              <c:numCache>
                <c:formatCode>General</c:formatCode>
                <c:ptCount val="3"/>
                <c:pt idx="0">
                  <c:v>95.9</c:v>
                </c:pt>
                <c:pt idx="1">
                  <c:v>89.9</c:v>
                </c:pt>
                <c:pt idx="2">
                  <c:v>94.4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928-40BF-ADA8-31969575016E}"/>
            </c:ext>
          </c:extLst>
        </c:ser>
        <c:ser>
          <c:idx val="2"/>
          <c:order val="2"/>
          <c:tx>
            <c:strRef>
              <c:f>HbA1c!$B$8</c:f>
              <c:strCache>
                <c:ptCount val="1"/>
                <c:pt idx="0">
                  <c:v>Canagliflizon</c:v>
                </c:pt>
              </c:strCache>
            </c:strRef>
          </c:tx>
          <c:spPr>
            <a:solidFill>
              <a:srgbClr val="8B0000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Weight!$I$7:$I$9</c:f>
                <c:numCache>
                  <c:formatCode>General</c:formatCode>
                  <c:ptCount val="3"/>
                  <c:pt idx="0">
                    <c:v>3.7999999999999972</c:v>
                  </c:pt>
                  <c:pt idx="1">
                    <c:v>2.5</c:v>
                  </c:pt>
                  <c:pt idx="2">
                    <c:v>2.6999999999999886</c:v>
                  </c:pt>
                </c:numCache>
              </c:numRef>
            </c:plus>
            <c:minus>
              <c:numRef>
                <c:f>Weight!$H$7:$H$9</c:f>
                <c:numCache>
                  <c:formatCode>General</c:formatCode>
                  <c:ptCount val="3"/>
                  <c:pt idx="0">
                    <c:v>3.9000000000000057</c:v>
                  </c:pt>
                  <c:pt idx="1">
                    <c:v>2.6000000000000085</c:v>
                  </c:pt>
                  <c:pt idx="2">
                    <c:v>2.7000000000000028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Weight!$K$3:$K$5</c:f>
              <c:numCache>
                <c:formatCode>General</c:formatCode>
                <c:ptCount val="3"/>
              </c:numCache>
            </c:numRef>
          </c:cat>
          <c:val>
            <c:numRef>
              <c:f>Weight!$C$7:$C$9</c:f>
              <c:numCache>
                <c:formatCode>General</c:formatCode>
                <c:ptCount val="3"/>
                <c:pt idx="0">
                  <c:v>94</c:v>
                </c:pt>
                <c:pt idx="1">
                  <c:v>88.2</c:v>
                </c:pt>
                <c:pt idx="2">
                  <c:v>91.4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928-40BF-ADA8-319695750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719768"/>
        <c:axId val="292716632"/>
      </c:barChart>
      <c:catAx>
        <c:axId val="292719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16632"/>
        <c:crosses val="autoZero"/>
        <c:auto val="1"/>
        <c:lblAlgn val="ctr"/>
        <c:lblOffset val="100"/>
        <c:noMultiLvlLbl val="0"/>
      </c:catAx>
      <c:valAx>
        <c:axId val="292716632"/>
        <c:scaling>
          <c:orientation val="minMax"/>
          <c:max val="110"/>
          <c:min val="5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2000"/>
                  <a:t>Weight (kg)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71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A07A31-DBC7-4600-84F2-4D52E5DD32C9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CEEF0-C88E-459C-BA04-72D9E87AB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6419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alt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91A79BB-FE2F-4E81-A71A-7A72776AFF41}" type="slidenum">
              <a:rPr lang="en-GB" altLang="en-US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520225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0CEEF0-C88E-459C-BA04-72D9E87AB9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38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02FF9-EFC9-401B-B54A-67728D6F1AB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3024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A6418EC-666B-4E29-A907-527FD32F46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A04600C-6E1A-448F-ABD8-584E134BC6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3650AF-5D08-4AFB-BD58-C43A099F9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8CE735A-98CC-44F3-928B-95CCD182F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1D203C0-227F-4D4E-8A21-C34258BB8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433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A9758E1-9F1C-4BDC-8BF5-18EDEB198D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403BDAC-2658-4EE4-A397-1616646A71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53DD7CC-BAEA-4CBF-BBA1-35CE34FF6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89E032B-90AE-4B2D-B183-599D78A57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0715687-D601-4E98-98EF-790657F29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4552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1E25C5D-BB9C-41F3-8C47-1611AD27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E64640B6-B6D5-427A-97C2-53CDB11B23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CD1076C-0BA1-46D4-AFDB-D762A509A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5B60B99-AC95-4D7B-8485-182DD2D30D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54A8B9F-6441-40EC-823A-76B4674D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4589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357754F-5420-46B1-BE7B-A05DB5476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C99E1D2-55A6-45D8-83B8-F74E897C17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80A74BA1-B068-4D13-8580-8FD40CC2E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1AC5AF8-22BB-4E2D-9389-25D4A862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D72C7EE7-B21C-4DA1-9F26-5896886B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48A94223-5099-478D-8F9C-889B25392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669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E46A49-2776-468C-834C-4B57ED787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11256C7-5338-4466-96D7-8051B3540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1EA9AF54-6A3F-48CA-9964-520D2DC6B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ED803E2-6DBB-41D1-9927-B188EF907B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AC4748BC-B3AB-46CF-9BEC-FBDDF93919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A812976-B5C0-44A8-A344-4E52B095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C726BCB2-F850-4DF2-A48D-F2952226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D6E94F13-B942-467B-BE78-1783403EA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790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602725D-BBF8-474A-9293-28AA9819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B19DD37-084E-4334-8C61-019927229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97C2E888-D72E-425A-87C6-D3BF4F77B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169C24E1-BD98-4D76-99DB-C42F555C4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509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11039F09-9196-4086-B413-C7C34F109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A7153AAD-5068-4877-B60F-DB2E995E89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2AD20911-D0B5-44DD-BF2B-422BBF6CFB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99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8B3E5AB-5861-4E08-8D48-A0FE6CC89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98D3B4C6-9584-4A27-A39C-0CEC3CC7C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9C724AA8-0969-4C8D-8FF0-3A6D1B105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AB0B7A7-BC1F-475E-9BB4-E7069D356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145194C8-D73E-4608-95B8-EFAE8E2A9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03BCFBB2-DE6E-4AFC-B54A-5604C7C5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33163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327A11-22F7-40A0-A363-790B38C69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EF0CC769-B6B6-4B4A-945D-E2D45A01BC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34EFE3F8-AF96-4AB1-9DCE-E60D2FB91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CA49C05-3516-4371-A558-4513F3CAA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BE685A2-0781-41F6-96A7-62518D1A3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85263F8-C0D1-4A2E-A126-40615D191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9481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ECC294A-8B9F-4C0B-884B-A08FA1FDD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3A8D1133-70BA-4798-9164-7AB7125C8D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E4F0AFE-6E37-473C-9362-15B189EAE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A337490-CE3D-406D-B90D-7C6B95CA09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0F93F1A2-27E5-427D-B07D-D9D47E2F1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015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F761F021-E3C0-4898-8496-F3120D1670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BAF9BFB-C082-418F-B0ED-F9436B98AE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D0D2339-96B5-438C-8CA0-204DD727F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41C89F-10EB-424B-8830-205028D83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2581D03-B76C-4EDE-BAA6-6087DDC38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684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237DFCA9-265C-48D6-985B-EB75687F7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D9178C3-4B44-4A72-802C-0565C8269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1807C79-C883-4AD2-A3A2-B6F38E8B4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198ED-F52D-4757-A40C-5B543E0ADC45}" type="datetimeFigureOut">
              <a:rPr lang="en-GB" smtClean="0"/>
              <a:t>06/12/2021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E15961B-EB15-4F3B-8D42-5F765345EF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C94E222-0B2E-47A0-8078-051FE3278C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DF7B48-3BBC-4DF5-9A50-871D4C5B48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908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834188" y="177411"/>
            <a:ext cx="11036969" cy="1143000"/>
          </a:xfrm>
        </p:spPr>
        <p:txBody>
          <a:bodyPr>
            <a:normAutofit/>
          </a:bodyPr>
          <a:lstStyle/>
          <a:p>
            <a:pPr algn="ctr"/>
            <a:r>
              <a:rPr lang="nb-NO" sz="3200" dirty="0">
                <a:solidFill>
                  <a:srgbClr val="0000FF"/>
                </a:solidFill>
                <a:latin typeface="+mn-lt"/>
              </a:rPr>
              <a:t>Can we improve on the present approach to diabetes treatment?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16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EDECF1"/>
              </a:clrFrom>
              <a:clrTo>
                <a:srgbClr val="EDEC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31197"/>
          <a:stretch>
            <a:fillRect/>
          </a:stretch>
        </p:blipFill>
        <p:spPr>
          <a:xfrm>
            <a:off x="10344487" y="1884713"/>
            <a:ext cx="1081087" cy="3852466"/>
          </a:xfrm>
        </p:spPr>
      </p:pic>
      <p:sp>
        <p:nvSpPr>
          <p:cNvPr id="4" name="Rectangle 3"/>
          <p:cNvSpPr/>
          <p:nvPr/>
        </p:nvSpPr>
        <p:spPr>
          <a:xfrm>
            <a:off x="2536249" y="1884714"/>
            <a:ext cx="76328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2400" dirty="0">
                <a:solidFill>
                  <a:srgbClr val="0000FF"/>
                </a:solidFill>
              </a:rPr>
              <a:t>Precision Diabetes </a:t>
            </a:r>
            <a:r>
              <a:rPr lang="en-GB" sz="2400" dirty="0"/>
              <a:t>- the tailoring of diabetes treatment to the individual characteristics of the patient</a:t>
            </a:r>
          </a:p>
          <a:p>
            <a:endParaRPr lang="en-GB" sz="2400" dirty="0"/>
          </a:p>
          <a:p>
            <a:r>
              <a:rPr lang="en-GB" sz="2400" dirty="0"/>
              <a:t>Can we tailor second and third line treatment after initial Metformin using common clinical features?</a:t>
            </a:r>
          </a:p>
          <a:p>
            <a:endParaRPr lang="en-GB" sz="2400" dirty="0"/>
          </a:p>
          <a:p>
            <a:r>
              <a:rPr lang="en-GB" sz="2400" dirty="0"/>
              <a:t>Tailor to: 	non glycaemic benefit</a:t>
            </a:r>
          </a:p>
          <a:p>
            <a:r>
              <a:rPr lang="en-GB" sz="2400" dirty="0"/>
              <a:t>		avoid bad side effects</a:t>
            </a:r>
          </a:p>
          <a:p>
            <a:r>
              <a:rPr lang="en-GB" sz="2400" dirty="0"/>
              <a:t>		glucose lowering benefit</a:t>
            </a:r>
          </a:p>
          <a:p>
            <a:endParaRPr lang="en-GB" sz="2800" dirty="0"/>
          </a:p>
        </p:txBody>
      </p:sp>
      <p:pic>
        <p:nvPicPr>
          <p:cNvPr id="5" name="Picture 2" descr="DSCF4237 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8712" y="1884713"/>
            <a:ext cx="1461332" cy="347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13906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2"/>
          <p:cNvSpPr txBox="1">
            <a:spLocks noChangeArrowheads="1"/>
          </p:cNvSpPr>
          <p:nvPr/>
        </p:nvSpPr>
        <p:spPr bwMode="auto">
          <a:xfrm>
            <a:off x="704345" y="403166"/>
            <a:ext cx="1122947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GB" altLang="en-US" sz="3200">
                <a:solidFill>
                  <a:srgbClr val="0000FF"/>
                </a:solidFill>
                <a:latin typeface="Calibri"/>
                <a:cs typeface="Calibri"/>
              </a:rPr>
              <a:t>Precision</a:t>
            </a:r>
            <a:r>
              <a:rPr lang="en-GB" altLang="en-US" sz="3600">
                <a:solidFill>
                  <a:srgbClr val="0000FF"/>
                </a:solidFill>
                <a:latin typeface="Calibri"/>
                <a:cs typeface="Calibri"/>
              </a:rPr>
              <a:t> </a:t>
            </a:r>
            <a:r>
              <a:rPr lang="en-GB" altLang="en-US" sz="3200">
                <a:solidFill>
                  <a:srgbClr val="0000FF"/>
                </a:solidFill>
                <a:latin typeface="Calibri"/>
                <a:cs typeface="Calibri"/>
              </a:rPr>
              <a:t>Treatment: matching to patients characteristics</a:t>
            </a:r>
            <a:r>
              <a:rPr lang="en-GB" altLang="en-US" sz="3600">
                <a:solidFill>
                  <a:srgbClr val="0000FF"/>
                </a:solidFill>
                <a:latin typeface="Calibri"/>
                <a:cs typeface="Calibri"/>
              </a:rPr>
              <a:t> </a:t>
            </a:r>
            <a:endParaRPr lang="en-GB" altLang="en-US" sz="3600">
              <a:solidFill>
                <a:srgbClr val="0000FF"/>
              </a:solidFill>
            </a:endParaRPr>
          </a:p>
        </p:txBody>
      </p:sp>
      <p:sp>
        <p:nvSpPr>
          <p:cNvPr id="19459" name="Text Box 4"/>
          <p:cNvSpPr txBox="1">
            <a:spLocks noChangeArrowheads="1"/>
          </p:cNvSpPr>
          <p:nvPr/>
        </p:nvSpPr>
        <p:spPr bwMode="auto">
          <a:xfrm>
            <a:off x="1062517" y="1189330"/>
            <a:ext cx="10769265" cy="415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endParaRPr lang="en-GB" altLang="en-US" sz="2400" dirty="0">
              <a:solidFill>
                <a:srgbClr val="1C21F2"/>
              </a:solidFill>
            </a:endParaRPr>
          </a:p>
          <a:p>
            <a:r>
              <a:rPr lang="en-GB" altLang="en-US" sz="2400" dirty="0">
                <a:solidFill>
                  <a:srgbClr val="0000FF"/>
                </a:solidFill>
                <a:latin typeface="Calibri"/>
                <a:cs typeface="Calibri"/>
              </a:rPr>
              <a:t>Choice of therapy altered by specific non glucose indications</a:t>
            </a:r>
          </a:p>
          <a:p>
            <a:r>
              <a:rPr lang="en-GB" altLang="en-US" sz="2400" dirty="0">
                <a:latin typeface="Calibri"/>
                <a:cs typeface="Calibri"/>
              </a:rPr>
              <a:t>Cardiovascular disease: 			SGLT2i or GLP1RA </a:t>
            </a:r>
          </a:p>
          <a:p>
            <a:r>
              <a:rPr lang="en-GB" altLang="en-US" sz="2400" dirty="0">
                <a:latin typeface="Calibri"/>
                <a:cs typeface="Calibri"/>
              </a:rPr>
              <a:t>Chronic Kidney Disease, Heart Failure 	SGLT2i </a:t>
            </a:r>
            <a:endParaRPr lang="en-GB" altLang="en-US" sz="2400" dirty="0">
              <a:cs typeface="Calibri"/>
            </a:endParaRPr>
          </a:p>
          <a:p>
            <a:endParaRPr lang="en-GB" altLang="en-US" sz="2400" dirty="0"/>
          </a:p>
          <a:p>
            <a:r>
              <a:rPr lang="en-GB" altLang="en-US" sz="2400" dirty="0">
                <a:solidFill>
                  <a:srgbClr val="1C21F2"/>
                </a:solidFill>
                <a:latin typeface="Calibri"/>
                <a:cs typeface="Calibri"/>
              </a:rPr>
              <a:t>Choice of therapy altered by risk of known side effect</a:t>
            </a:r>
          </a:p>
          <a:p>
            <a:r>
              <a:rPr lang="en-GB" altLang="en-US" sz="2400" dirty="0">
                <a:latin typeface="Calibri"/>
                <a:cs typeface="Calibri"/>
              </a:rPr>
              <a:t>Avoid SU when risk of hypos is high </a:t>
            </a:r>
          </a:p>
          <a:p>
            <a:r>
              <a:rPr lang="en-GB" altLang="en-US" sz="2400" dirty="0">
                <a:latin typeface="Calibri"/>
                <a:cs typeface="Calibri"/>
              </a:rPr>
              <a:t>Avoid TZD when heart failure</a:t>
            </a:r>
          </a:p>
          <a:p>
            <a:r>
              <a:rPr lang="en-GB" altLang="en-US" sz="2400" dirty="0">
                <a:latin typeface="Calibri"/>
                <a:cs typeface="Calibri"/>
              </a:rPr>
              <a:t>Avoid SGLT2i when previous thrush or symptomatic urinary frequency/nocturia </a:t>
            </a:r>
          </a:p>
          <a:p>
            <a:endParaRPr lang="en-GB" altLang="en-US" sz="2400" dirty="0"/>
          </a:p>
          <a:p>
            <a:r>
              <a:rPr lang="en-GB" altLang="en-US" sz="2400" dirty="0">
                <a:solidFill>
                  <a:srgbClr val="0000FF"/>
                </a:solidFill>
                <a:latin typeface="Calibri"/>
                <a:cs typeface="Calibri"/>
              </a:rPr>
              <a:t>NOT Choice of therapy altered by likelihood to lower glucose in that individual</a:t>
            </a:r>
          </a:p>
        </p:txBody>
      </p:sp>
    </p:spTree>
    <p:extLst>
      <p:ext uri="{BB962C8B-B14F-4D97-AF65-F5344CB8AC3E}">
        <p14:creationId xmlns:p14="http://schemas.microsoft.com/office/powerpoint/2010/main" val="1771437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6488" y="420775"/>
            <a:ext cx="9743161" cy="706090"/>
          </a:xfrm>
        </p:spPr>
        <p:txBody>
          <a:bodyPr>
            <a:normAutofit/>
          </a:bodyPr>
          <a:lstStyle/>
          <a:p>
            <a:pPr algn="ctr"/>
            <a:r>
              <a:rPr lang="en-GB" sz="3200">
                <a:solidFill>
                  <a:srgbClr val="0000FF"/>
                </a:solidFill>
                <a:latin typeface="+mn-lt"/>
              </a:rPr>
              <a:t>Key hypotheses from clinical and trial data </a:t>
            </a:r>
            <a:endParaRPr lang="en-US" sz="320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8284" y="1701189"/>
            <a:ext cx="9023927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 b="1" dirty="0">
                <a:ea typeface="+mn-lt"/>
                <a:cs typeface="+mn-lt"/>
              </a:rPr>
              <a:t>Hypothesis 1 – BMI strata: </a:t>
            </a:r>
            <a:r>
              <a:rPr lang="en-GB" sz="2400" b="1" dirty="0"/>
              <a:t/>
            </a:r>
            <a:br>
              <a:rPr lang="en-GB" sz="2400" b="1" dirty="0"/>
            </a:br>
            <a:r>
              <a:rPr lang="en-GB" sz="2400" dirty="0"/>
              <a:t>Patients with BMI&gt;30kg/m</a:t>
            </a:r>
            <a:r>
              <a:rPr lang="en-GB" sz="2400" baseline="30000" dirty="0"/>
              <a:t>2</a:t>
            </a:r>
            <a:r>
              <a:rPr lang="en-GB" sz="2400" dirty="0"/>
              <a:t>, compared to patients with BMI</a:t>
            </a:r>
            <a:r>
              <a:rPr lang="en-GB" sz="2400" u="sng" dirty="0"/>
              <a:t>&lt;</a:t>
            </a:r>
            <a:r>
              <a:rPr lang="en-GB" sz="2400" dirty="0"/>
              <a:t>30</a:t>
            </a:r>
            <a:r>
              <a:rPr lang="en-GB" sz="2400" dirty="0">
                <a:ea typeface="+mn-lt"/>
                <a:cs typeface="+mn-lt"/>
              </a:rPr>
              <a:t>kg/m</a:t>
            </a:r>
            <a:r>
              <a:rPr lang="en-GB" sz="2400" baseline="30000" dirty="0">
                <a:ea typeface="+mn-lt"/>
                <a:cs typeface="+mn-lt"/>
              </a:rPr>
              <a:t>2</a:t>
            </a:r>
            <a:r>
              <a:rPr lang="en-GB" sz="2400" dirty="0"/>
              <a:t>, will achieve a lower HbA1c when assigned pioglitazone rather than sitagliptin</a:t>
            </a:r>
            <a:endParaRPr lang="en-GB" sz="2400" dirty="0">
              <a:cs typeface="Calibri"/>
            </a:endParaRPr>
          </a:p>
          <a:p>
            <a:endParaRPr lang="en-US" sz="2400" dirty="0">
              <a:cs typeface="Calibri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sz="2400" b="1" dirty="0">
                <a:ea typeface="+mn-lt"/>
                <a:cs typeface="+mn-lt"/>
              </a:rPr>
              <a:t>Hypothesis 2 – eGFR strata: </a:t>
            </a:r>
            <a:r>
              <a:rPr lang="en-GB" sz="2400" b="1" dirty="0"/>
              <a:t/>
            </a:r>
            <a:br>
              <a:rPr lang="en-GB" sz="2400" b="1" dirty="0"/>
            </a:br>
            <a:r>
              <a:rPr lang="en-GB" sz="2400" dirty="0"/>
              <a:t>Patients with an eGFR 60-90 </a:t>
            </a:r>
            <a:r>
              <a:rPr lang="en-GB" sz="2400" dirty="0" err="1"/>
              <a:t>mls</a:t>
            </a:r>
            <a:r>
              <a:rPr lang="en-GB" sz="2400" dirty="0"/>
              <a:t>/min/1.73m</a:t>
            </a:r>
            <a:r>
              <a:rPr lang="en-GB" sz="2400" baseline="30000" dirty="0"/>
              <a:t>2</a:t>
            </a:r>
            <a:r>
              <a:rPr lang="en-GB" sz="2400" dirty="0"/>
              <a:t> , compared to patients with an eGFR&gt;90 </a:t>
            </a:r>
            <a:r>
              <a:rPr lang="en-GB" sz="2400" dirty="0" err="1"/>
              <a:t>mls</a:t>
            </a:r>
            <a:r>
              <a:rPr lang="en-GB" sz="2400" dirty="0"/>
              <a:t>/min/1.73m</a:t>
            </a:r>
            <a:r>
              <a:rPr lang="en-GB" sz="2400" baseline="30000" dirty="0"/>
              <a:t>2</a:t>
            </a:r>
            <a:r>
              <a:rPr lang="en-GB" sz="2400" dirty="0"/>
              <a:t>, </a:t>
            </a:r>
            <a:r>
              <a:rPr lang="en-GB" sz="2400" dirty="0">
                <a:ea typeface="+mn-lt"/>
                <a:cs typeface="+mn-lt"/>
              </a:rPr>
              <a:t>will achieve a lower HbA1c </a:t>
            </a:r>
            <a:r>
              <a:rPr lang="en-GB" sz="2400" dirty="0"/>
              <a:t>when assigned sitagliptin rather than canagliflozin </a:t>
            </a:r>
            <a:endParaRPr lang="en-GB" dirty="0">
              <a:cs typeface="Calibri" panose="020F0502020204030204"/>
            </a:endParaRPr>
          </a:p>
          <a:p>
            <a:pPr marL="0" indent="0" algn="ctr">
              <a:buNone/>
            </a:pPr>
            <a:endParaRPr lang="en-GB" sz="1800" dirty="0"/>
          </a:p>
          <a:p>
            <a:pPr marL="0" indent="0" algn="ctr">
              <a:buNone/>
            </a:pPr>
            <a:r>
              <a:rPr lang="en-GB" sz="3200" dirty="0">
                <a:solidFill>
                  <a:srgbClr val="0000FF"/>
                </a:solidFill>
              </a:rPr>
              <a:t>Needs to be tested in a trial!</a:t>
            </a:r>
            <a:endParaRPr lang="en-GB" sz="3200" dirty="0"/>
          </a:p>
        </p:txBody>
      </p:sp>
      <p:pic>
        <p:nvPicPr>
          <p:cNvPr id="4" name="Content Placeholder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EDECF1"/>
              </a:clrFrom>
              <a:clrTo>
                <a:srgbClr val="EDEC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31197"/>
          <a:stretch>
            <a:fillRect/>
          </a:stretch>
        </p:blipFill>
        <p:spPr>
          <a:xfrm>
            <a:off x="10652260" y="1411345"/>
            <a:ext cx="1081087" cy="3852466"/>
          </a:xfrm>
          <a:prstGeom prst="rect">
            <a:avLst/>
          </a:prstGeom>
        </p:spPr>
      </p:pic>
      <p:pic>
        <p:nvPicPr>
          <p:cNvPr id="5" name="Picture 2" descr="DSCF4237 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5822" y="1602318"/>
            <a:ext cx="1461332" cy="347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75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8251223-07DA-4839-BCD2-668CB3A4C42F}"/>
              </a:ext>
            </a:extLst>
          </p:cNvPr>
          <p:cNvSpPr txBox="1"/>
          <p:nvPr/>
        </p:nvSpPr>
        <p:spPr>
          <a:xfrm>
            <a:off x="973633" y="414419"/>
            <a:ext cx="4438833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>
                <a:solidFill>
                  <a:srgbClr val="0000FF"/>
                </a:solidFill>
              </a:rPr>
              <a:t>Hypothesis 1 – BMI strata: </a:t>
            </a:r>
            <a:endParaRPr lang="en-GB" i="0" u="none" strike="noStrike" baseline="0">
              <a:solidFill>
                <a:srgbClr val="0000FF"/>
              </a:solidFill>
            </a:endParaRPr>
          </a:p>
          <a:p>
            <a:pPr algn="ctr"/>
            <a:r>
              <a:rPr lang="en-GB" sz="1600" i="0" u="none" strike="noStrike" baseline="0">
                <a:solidFill>
                  <a:srgbClr val="0000FF"/>
                </a:solidFill>
              </a:rPr>
              <a:t>Patients with BMI&gt;30kg/m</a:t>
            </a:r>
            <a:r>
              <a:rPr lang="en-GB" sz="1600" i="0" u="none" strike="noStrike" baseline="30000">
                <a:solidFill>
                  <a:srgbClr val="0000FF"/>
                </a:solidFill>
              </a:rPr>
              <a:t>2</a:t>
            </a:r>
            <a:r>
              <a:rPr lang="en-GB" sz="1600" i="0" u="none" strike="noStrike" baseline="0">
                <a:solidFill>
                  <a:srgbClr val="0000FF"/>
                </a:solidFill>
              </a:rPr>
              <a:t>, compared to patients with BMI</a:t>
            </a:r>
            <a:r>
              <a:rPr lang="en-GB" sz="1600" i="0" u="sng" strike="noStrike" baseline="0">
                <a:solidFill>
                  <a:srgbClr val="0000FF"/>
                </a:solidFill>
              </a:rPr>
              <a:t>&lt;</a:t>
            </a:r>
            <a:r>
              <a:rPr lang="en-GB" sz="1600" i="0" u="none" strike="noStrike" baseline="0">
                <a:solidFill>
                  <a:srgbClr val="0000FF"/>
                </a:solidFill>
              </a:rPr>
              <a:t>30kg/m</a:t>
            </a:r>
            <a:r>
              <a:rPr lang="en-GB" sz="1600" i="0" u="none" strike="noStrike" baseline="30000">
                <a:solidFill>
                  <a:srgbClr val="0000FF"/>
                </a:solidFill>
              </a:rPr>
              <a:t>2</a:t>
            </a:r>
            <a:r>
              <a:rPr lang="en-GB" sz="1600" i="0" u="none" strike="noStrike" baseline="0">
                <a:solidFill>
                  <a:srgbClr val="0000FF"/>
                </a:solidFill>
              </a:rPr>
              <a:t>, will achieve a lower HbA1c when assigned pioglitazone rather than sitagliptin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D935E49-A73C-41F8-BAC5-35110F175EEA}"/>
              </a:ext>
            </a:extLst>
          </p:cNvPr>
          <p:cNvSpPr txBox="1"/>
          <p:nvPr/>
        </p:nvSpPr>
        <p:spPr>
          <a:xfrm>
            <a:off x="6803111" y="414419"/>
            <a:ext cx="5065132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b="1" dirty="0">
                <a:solidFill>
                  <a:srgbClr val="0000FF"/>
                </a:solidFill>
              </a:rPr>
              <a:t>Hypothesis 2 – eGFR strata: </a:t>
            </a:r>
            <a:endParaRPr lang="en-GB" sz="2000" b="1" i="0" u="none" strike="noStrike" baseline="0" dirty="0">
              <a:solidFill>
                <a:srgbClr val="0000FF"/>
              </a:solidFill>
            </a:endParaRPr>
          </a:p>
          <a:p>
            <a:pPr algn="ctr"/>
            <a:r>
              <a:rPr lang="en-GB" sz="1600" i="0" u="none" strike="noStrike" baseline="0" dirty="0">
                <a:solidFill>
                  <a:srgbClr val="0000FF"/>
                </a:solidFill>
                <a:cs typeface="Calibri"/>
              </a:rPr>
              <a:t>Patients with an eGFR 60-90 </a:t>
            </a:r>
            <a:r>
              <a:rPr lang="en-GB" sz="1600" i="0" u="none" strike="noStrike" baseline="0" dirty="0" err="1">
                <a:solidFill>
                  <a:srgbClr val="0000FF"/>
                </a:solidFill>
                <a:cs typeface="Calibri"/>
              </a:rPr>
              <a:t>mls</a:t>
            </a:r>
            <a:r>
              <a:rPr lang="en-GB" sz="1600" i="0" u="none" strike="noStrike" baseline="0" dirty="0">
                <a:solidFill>
                  <a:srgbClr val="0000FF"/>
                </a:solidFill>
                <a:cs typeface="Calibri"/>
              </a:rPr>
              <a:t>/min/1.73m</a:t>
            </a:r>
            <a:r>
              <a:rPr lang="en-GB" sz="1600" i="0" u="none" strike="noStrike" baseline="30000" dirty="0">
                <a:solidFill>
                  <a:srgbClr val="0000FF"/>
                </a:solidFill>
                <a:cs typeface="Calibri"/>
              </a:rPr>
              <a:t>2 </a:t>
            </a:r>
            <a:r>
              <a:rPr lang="en-GB" sz="1600" i="0" u="none" strike="noStrike" baseline="0" dirty="0">
                <a:solidFill>
                  <a:srgbClr val="0000FF"/>
                </a:solidFill>
                <a:cs typeface="Calibri"/>
              </a:rPr>
              <a:t>, compared to patients with an eGFR&gt;</a:t>
            </a:r>
            <a:r>
              <a:rPr lang="en-GB" sz="1600" dirty="0">
                <a:solidFill>
                  <a:srgbClr val="0000FF"/>
                </a:solidFill>
                <a:cs typeface="Calibri"/>
              </a:rPr>
              <a:t>90 </a:t>
            </a:r>
            <a:r>
              <a:rPr lang="en-GB" sz="1600" dirty="0" err="1">
                <a:solidFill>
                  <a:srgbClr val="0000FF"/>
                </a:solidFill>
                <a:cs typeface="Calibri"/>
              </a:rPr>
              <a:t>mls</a:t>
            </a:r>
            <a:r>
              <a:rPr lang="en-GB" sz="1600" i="0" u="none" strike="noStrike" baseline="0" dirty="0">
                <a:solidFill>
                  <a:srgbClr val="0000FF"/>
                </a:solidFill>
                <a:cs typeface="Calibri"/>
              </a:rPr>
              <a:t>/min/1.73m</a:t>
            </a:r>
            <a:r>
              <a:rPr lang="en-GB" sz="1600" i="0" u="none" strike="noStrike" baseline="30000" dirty="0">
                <a:solidFill>
                  <a:srgbClr val="0000FF"/>
                </a:solidFill>
                <a:cs typeface="Calibri"/>
              </a:rPr>
              <a:t>2</a:t>
            </a:r>
            <a:r>
              <a:rPr lang="en-GB" sz="1600" i="0" u="none" strike="noStrike" baseline="0" dirty="0">
                <a:solidFill>
                  <a:srgbClr val="0000FF"/>
                </a:solidFill>
                <a:cs typeface="Calibri"/>
              </a:rPr>
              <a:t>, </a:t>
            </a:r>
            <a:r>
              <a:rPr lang="en-GB" sz="1600" dirty="0">
                <a:solidFill>
                  <a:srgbClr val="0000FF"/>
                </a:solidFill>
                <a:cs typeface="Calibri"/>
              </a:rPr>
              <a:t>will achieve a lower HbA1c when</a:t>
            </a:r>
            <a:r>
              <a:rPr lang="en-GB" sz="1600" i="0" u="none" strike="noStrike" baseline="0" dirty="0">
                <a:solidFill>
                  <a:srgbClr val="0000FF"/>
                </a:solidFill>
                <a:cs typeface="Calibri"/>
              </a:rPr>
              <a:t> assigned sitagliptin rather than canagliflozin</a:t>
            </a:r>
            <a:r>
              <a:rPr lang="en-GB" sz="1600" b="1" dirty="0">
                <a:solidFill>
                  <a:srgbClr val="0000FF"/>
                </a:solidFill>
                <a:cs typeface="Calibri"/>
              </a:rPr>
              <a:t> </a:t>
            </a:r>
            <a:endParaRPr lang="en-GB" sz="1600" b="1" i="0" u="none" strike="noStrike" baseline="0" dirty="0">
              <a:solidFill>
                <a:srgbClr val="0000FF"/>
              </a:solidFill>
              <a:cs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A978D1DC-A882-47B8-A1C4-CD0F6569CBCE}"/>
              </a:ext>
            </a:extLst>
          </p:cNvPr>
          <p:cNvSpPr txBox="1"/>
          <p:nvPr/>
        </p:nvSpPr>
        <p:spPr>
          <a:xfrm>
            <a:off x="1162173" y="5962364"/>
            <a:ext cx="105200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FF"/>
                </a:solidFill>
              </a:rPr>
              <a:t>Sample size: To detect a 0.35SD difference between strata, 90% power, alpha=0.05:</a:t>
            </a:r>
          </a:p>
          <a:p>
            <a:pPr algn="ctr"/>
            <a:r>
              <a:rPr lang="en-GB" b="1">
                <a:solidFill>
                  <a:srgbClr val="0000FF"/>
                </a:solidFill>
              </a:rPr>
              <a:t>N=344</a:t>
            </a:r>
            <a:r>
              <a:rPr lang="en-GB">
                <a:solidFill>
                  <a:srgbClr val="0000FF"/>
                </a:solidFill>
              </a:rPr>
              <a:t>; increasing to </a:t>
            </a:r>
            <a:r>
              <a:rPr lang="en-GB" b="1">
                <a:solidFill>
                  <a:srgbClr val="0000FF"/>
                </a:solidFill>
              </a:rPr>
              <a:t>N=520 </a:t>
            </a:r>
            <a:r>
              <a:rPr lang="en-GB">
                <a:solidFill>
                  <a:srgbClr val="0000FF"/>
                </a:solidFill>
              </a:rPr>
              <a:t>for 60:40 strata split and to allow for withdrawals and exclusions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3C7D2319-B873-4641-9969-FD83B439C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8742" y="1851286"/>
            <a:ext cx="4793870" cy="376191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34687E3-D902-4B1B-B67A-612E5E82C7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885" y="1851285"/>
            <a:ext cx="4793869" cy="376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394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BC5F8B61-C3B0-4637-A64A-5CECF0C7DD0E}"/>
              </a:ext>
            </a:extLst>
          </p:cNvPr>
          <p:cNvSpPr/>
          <p:nvPr/>
        </p:nvSpPr>
        <p:spPr>
          <a:xfrm>
            <a:off x="103465" y="2681245"/>
            <a:ext cx="2278714" cy="1569660"/>
          </a:xfrm>
          <a:prstGeom prst="rect">
            <a:avLst/>
          </a:prstGeom>
          <a:ln w="25400"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GB" sz="1600" dirty="0"/>
              <a:t>Type 2 diabetes,</a:t>
            </a:r>
            <a:br>
              <a:rPr lang="en-GB" sz="1600" dirty="0"/>
            </a:br>
            <a:r>
              <a:rPr lang="en-GB" sz="1600" dirty="0"/>
              <a:t>Metformin only or Metformin &amp;</a:t>
            </a:r>
            <a:r>
              <a:rPr lang="en-GB" sz="1600" dirty="0">
                <a:solidFill>
                  <a:srgbClr val="00B050"/>
                </a:solidFill>
              </a:rPr>
              <a:t> </a:t>
            </a:r>
            <a:endParaRPr lang="en-GB" sz="1600" dirty="0"/>
          </a:p>
          <a:p>
            <a:pPr lvl="0" algn="ctr"/>
            <a:r>
              <a:rPr lang="en-GB" sz="1600" dirty="0"/>
              <a:t>Sulfonylurea,</a:t>
            </a:r>
          </a:p>
          <a:p>
            <a:pPr algn="ctr"/>
            <a:r>
              <a:rPr lang="en-GB" sz="1600" dirty="0"/>
              <a:t>HbA1c 58- 110mmol/mol </a:t>
            </a:r>
            <a:br>
              <a:rPr lang="en-GB" sz="1600" dirty="0"/>
            </a:br>
            <a:r>
              <a:rPr lang="en-GB" sz="1600" dirty="0"/>
              <a:t>(7.5-12.2%)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1206E9E4-E7F5-4395-94D6-FBB7278000C1}"/>
              </a:ext>
            </a:extLst>
          </p:cNvPr>
          <p:cNvSpPr/>
          <p:nvPr/>
        </p:nvSpPr>
        <p:spPr>
          <a:xfrm>
            <a:off x="4763273" y="1841948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Pioglitazone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0D975FE-0578-43BA-983F-14536BEA096D}"/>
              </a:ext>
            </a:extLst>
          </p:cNvPr>
          <p:cNvSpPr/>
          <p:nvPr/>
        </p:nvSpPr>
        <p:spPr>
          <a:xfrm>
            <a:off x="4757513" y="3409800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Sitagliptin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40467D1-68FE-4D17-BDFD-CFF6B978DA84}"/>
              </a:ext>
            </a:extLst>
          </p:cNvPr>
          <p:cNvSpPr/>
          <p:nvPr/>
        </p:nvSpPr>
        <p:spPr>
          <a:xfrm>
            <a:off x="4785390" y="5018534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Canagliflozin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EB55E8E9-35A1-4FC2-A53D-52ACC7EDC18D}"/>
              </a:ext>
            </a:extLst>
          </p:cNvPr>
          <p:cNvCxnSpPr>
            <a:cxnSpLocks/>
            <a:endCxn id="7" idx="1"/>
          </p:cNvCxnSpPr>
          <p:nvPr/>
        </p:nvCxnSpPr>
        <p:spPr>
          <a:xfrm>
            <a:off x="4047964" y="3469132"/>
            <a:ext cx="737426" cy="1983745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xmlns="" id="{70B3B9EC-531F-4611-B7D6-2A6CFFFDE65D}"/>
              </a:ext>
            </a:extLst>
          </p:cNvPr>
          <p:cNvCxnSpPr>
            <a:cxnSpLocks/>
            <a:endCxn id="5" idx="1"/>
          </p:cNvCxnSpPr>
          <p:nvPr/>
        </p:nvCxnSpPr>
        <p:spPr>
          <a:xfrm flipV="1">
            <a:off x="4047964" y="2276291"/>
            <a:ext cx="715309" cy="1192842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B43525DE-D7B6-418A-AB71-7BF60E32CD8C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4047964" y="3469132"/>
            <a:ext cx="709549" cy="37501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A9153581-2FBD-4A07-B32C-6E91F2D1240C}"/>
              </a:ext>
            </a:extLst>
          </p:cNvPr>
          <p:cNvSpPr txBox="1"/>
          <p:nvPr/>
        </p:nvSpPr>
        <p:spPr>
          <a:xfrm>
            <a:off x="2677377" y="2683829"/>
            <a:ext cx="1393823" cy="156966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/>
              <a:t>Baseline visit</a:t>
            </a:r>
          </a:p>
          <a:p>
            <a:pPr algn="ctr"/>
            <a:endParaRPr lang="en-GB" sz="1600" b="1"/>
          </a:p>
          <a:p>
            <a:pPr algn="ctr"/>
            <a:r>
              <a:rPr lang="en-GB" sz="1600" b="1"/>
              <a:t>Randomised to one of six drug order  sequences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32D271E-7BCF-42DA-8433-35E68152DFEC}"/>
              </a:ext>
            </a:extLst>
          </p:cNvPr>
          <p:cNvSpPr/>
          <p:nvPr/>
        </p:nvSpPr>
        <p:spPr>
          <a:xfrm>
            <a:off x="6882670" y="1851434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Pioglitazone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C64E5853-ACA2-4E81-BA7A-ED28C6033DBE}"/>
              </a:ext>
            </a:extLst>
          </p:cNvPr>
          <p:cNvSpPr/>
          <p:nvPr/>
        </p:nvSpPr>
        <p:spPr>
          <a:xfrm>
            <a:off x="6882670" y="3444977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Sitagliptin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A0F25AE5-2E8D-4585-A9C7-47410D0A10AB}"/>
              </a:ext>
            </a:extLst>
          </p:cNvPr>
          <p:cNvSpPr/>
          <p:nvPr/>
        </p:nvSpPr>
        <p:spPr>
          <a:xfrm>
            <a:off x="6882670" y="5038520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Canagliflozin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23E6710A-C74C-4015-9E0E-4BAEDF786CB2}"/>
              </a:ext>
            </a:extLst>
          </p:cNvPr>
          <p:cNvSpPr/>
          <p:nvPr/>
        </p:nvSpPr>
        <p:spPr>
          <a:xfrm>
            <a:off x="8960515" y="1831448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Pioglitazone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D88E8AD1-D3AE-4E03-9D60-9342D881B180}"/>
              </a:ext>
            </a:extLst>
          </p:cNvPr>
          <p:cNvSpPr/>
          <p:nvPr/>
        </p:nvSpPr>
        <p:spPr>
          <a:xfrm>
            <a:off x="8960515" y="3424991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Sitagliptin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E2BA2310-19FF-4AA1-9A81-DEFE9BB5E61C}"/>
              </a:ext>
            </a:extLst>
          </p:cNvPr>
          <p:cNvSpPr/>
          <p:nvPr/>
        </p:nvSpPr>
        <p:spPr>
          <a:xfrm>
            <a:off x="8960515" y="5018534"/>
            <a:ext cx="136800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Canagliflozin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BD0D8EF7-28F1-4476-8149-23A1E5739DA8}"/>
              </a:ext>
            </a:extLst>
          </p:cNvPr>
          <p:cNvCxnSpPr/>
          <p:nvPr/>
        </p:nvCxnSpPr>
        <p:spPr>
          <a:xfrm>
            <a:off x="6168614" y="2214511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xmlns="" id="{0DB62DCA-667F-4973-B852-DD73E6BDACF6}"/>
              </a:ext>
            </a:extLst>
          </p:cNvPr>
          <p:cNvCxnSpPr/>
          <p:nvPr/>
        </p:nvCxnSpPr>
        <p:spPr>
          <a:xfrm>
            <a:off x="6168614" y="2214511"/>
            <a:ext cx="685061" cy="318708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xmlns="" id="{CA31D26E-B7C7-438A-B8D7-3B23C7D97EBD}"/>
              </a:ext>
            </a:extLst>
          </p:cNvPr>
          <p:cNvCxnSpPr/>
          <p:nvPr/>
        </p:nvCxnSpPr>
        <p:spPr>
          <a:xfrm flipV="1">
            <a:off x="6168614" y="2214511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xmlns="" id="{D48A9C85-5D36-427E-920C-AD416302D266}"/>
              </a:ext>
            </a:extLst>
          </p:cNvPr>
          <p:cNvCxnSpPr/>
          <p:nvPr/>
        </p:nvCxnSpPr>
        <p:spPr>
          <a:xfrm>
            <a:off x="6168614" y="3808054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xmlns="" id="{7DDDB638-DB54-4B1D-84A5-366CDB8FA663}"/>
              </a:ext>
            </a:extLst>
          </p:cNvPr>
          <p:cNvCxnSpPr/>
          <p:nvPr/>
        </p:nvCxnSpPr>
        <p:spPr>
          <a:xfrm flipV="1">
            <a:off x="6168614" y="2214511"/>
            <a:ext cx="685061" cy="318708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xmlns="" id="{027DF562-0BDF-44D4-B68D-071CA64E5D3E}"/>
              </a:ext>
            </a:extLst>
          </p:cNvPr>
          <p:cNvCxnSpPr/>
          <p:nvPr/>
        </p:nvCxnSpPr>
        <p:spPr>
          <a:xfrm flipV="1">
            <a:off x="6168614" y="3808054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xmlns="" id="{64CC49CD-74D5-44D4-8D25-D97445BDB787}"/>
              </a:ext>
            </a:extLst>
          </p:cNvPr>
          <p:cNvCxnSpPr>
            <a:cxnSpLocks/>
            <a:stCxn id="4" idx="3"/>
            <a:endCxn id="16" idx="1"/>
          </p:cNvCxnSpPr>
          <p:nvPr/>
        </p:nvCxnSpPr>
        <p:spPr>
          <a:xfrm>
            <a:off x="2382179" y="3466075"/>
            <a:ext cx="295198" cy="258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ight Brace 50">
            <a:extLst>
              <a:ext uri="{FF2B5EF4-FFF2-40B4-BE49-F238E27FC236}">
                <a16:creationId xmlns:a16="http://schemas.microsoft.com/office/drawing/2014/main" xmlns="" id="{53245960-E485-4FF2-B888-DC4C52550FDE}"/>
              </a:ext>
            </a:extLst>
          </p:cNvPr>
          <p:cNvSpPr/>
          <p:nvPr/>
        </p:nvSpPr>
        <p:spPr>
          <a:xfrm rot="16200000">
            <a:off x="5475478" y="731347"/>
            <a:ext cx="309158" cy="1677878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Right Brace 51">
            <a:extLst>
              <a:ext uri="{FF2B5EF4-FFF2-40B4-BE49-F238E27FC236}">
                <a16:creationId xmlns:a16="http://schemas.microsoft.com/office/drawing/2014/main" xmlns="" id="{BA7BC26A-80B9-421C-BD03-955A5F50CDC8}"/>
              </a:ext>
            </a:extLst>
          </p:cNvPr>
          <p:cNvSpPr/>
          <p:nvPr/>
        </p:nvSpPr>
        <p:spPr>
          <a:xfrm rot="16200000">
            <a:off x="7344968" y="534490"/>
            <a:ext cx="309158" cy="2061102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ight Brace 52">
            <a:extLst>
              <a:ext uri="{FF2B5EF4-FFF2-40B4-BE49-F238E27FC236}">
                <a16:creationId xmlns:a16="http://schemas.microsoft.com/office/drawing/2014/main" xmlns="" id="{BD186537-96C5-4DEE-B268-38B223075A77}"/>
              </a:ext>
            </a:extLst>
          </p:cNvPr>
          <p:cNvSpPr/>
          <p:nvPr/>
        </p:nvSpPr>
        <p:spPr>
          <a:xfrm rot="16200000">
            <a:off x="9273172" y="665965"/>
            <a:ext cx="309158" cy="1812991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D9AACFBB-066B-4DE4-AB41-05D0A27EB190}"/>
              </a:ext>
            </a:extLst>
          </p:cNvPr>
          <p:cNvSpPr txBox="1"/>
          <p:nvPr/>
        </p:nvSpPr>
        <p:spPr>
          <a:xfrm>
            <a:off x="5004181" y="1014314"/>
            <a:ext cx="125175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/>
              <a:t>16 weeks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B5D9D3D8-8FCD-44E4-868A-09B081388170}"/>
              </a:ext>
            </a:extLst>
          </p:cNvPr>
          <p:cNvSpPr txBox="1"/>
          <p:nvPr/>
        </p:nvSpPr>
        <p:spPr>
          <a:xfrm>
            <a:off x="6946522" y="1009830"/>
            <a:ext cx="125175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/>
              <a:t>16 weeks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xmlns="" id="{FAA4EC3F-D25D-49D5-9D53-E22D343BB7A0}"/>
              </a:ext>
            </a:extLst>
          </p:cNvPr>
          <p:cNvSpPr txBox="1"/>
          <p:nvPr/>
        </p:nvSpPr>
        <p:spPr>
          <a:xfrm>
            <a:off x="8801872" y="1009830"/>
            <a:ext cx="125175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/>
              <a:t>16 weeks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BDFE1EE-0814-44C6-BA45-0B6C52935AE6}"/>
              </a:ext>
            </a:extLst>
          </p:cNvPr>
          <p:cNvSpPr txBox="1"/>
          <p:nvPr/>
        </p:nvSpPr>
        <p:spPr>
          <a:xfrm>
            <a:off x="5004181" y="798614"/>
            <a:ext cx="1251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PERIOD 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5D11B4BA-E62E-4BDD-B8D1-84870EE699E9}"/>
              </a:ext>
            </a:extLst>
          </p:cNvPr>
          <p:cNvSpPr txBox="1"/>
          <p:nvPr/>
        </p:nvSpPr>
        <p:spPr>
          <a:xfrm>
            <a:off x="7004647" y="818609"/>
            <a:ext cx="1251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PERIOD 2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282A414E-5354-474F-95A5-56337C19BB44}"/>
              </a:ext>
            </a:extLst>
          </p:cNvPr>
          <p:cNvSpPr txBox="1"/>
          <p:nvPr/>
        </p:nvSpPr>
        <p:spPr>
          <a:xfrm>
            <a:off x="8801872" y="791005"/>
            <a:ext cx="12517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b="1"/>
              <a:t>PERIOD 3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xmlns="" id="{81C415D3-9FF1-44B6-BC32-ACF6D54E651C}"/>
              </a:ext>
            </a:extLst>
          </p:cNvPr>
          <p:cNvCxnSpPr/>
          <p:nvPr/>
        </p:nvCxnSpPr>
        <p:spPr>
          <a:xfrm>
            <a:off x="8258873" y="2291410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xmlns="" id="{86519F6E-2BE1-448B-9111-D23036873DD0}"/>
              </a:ext>
            </a:extLst>
          </p:cNvPr>
          <p:cNvCxnSpPr/>
          <p:nvPr/>
        </p:nvCxnSpPr>
        <p:spPr>
          <a:xfrm>
            <a:off x="8258873" y="2291410"/>
            <a:ext cx="685061" cy="318708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02F106AC-3B1C-44B3-BF24-2595F77D160D}"/>
              </a:ext>
            </a:extLst>
          </p:cNvPr>
          <p:cNvCxnSpPr/>
          <p:nvPr/>
        </p:nvCxnSpPr>
        <p:spPr>
          <a:xfrm flipV="1">
            <a:off x="8258873" y="2291410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xmlns="" id="{CDD06F21-5E59-47F6-BD33-F7E3FFE88ECD}"/>
              </a:ext>
            </a:extLst>
          </p:cNvPr>
          <p:cNvCxnSpPr/>
          <p:nvPr/>
        </p:nvCxnSpPr>
        <p:spPr>
          <a:xfrm>
            <a:off x="8258873" y="3884953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xmlns="" id="{C90DD6F8-8677-4988-8CAD-2635D4796CCF}"/>
              </a:ext>
            </a:extLst>
          </p:cNvPr>
          <p:cNvCxnSpPr/>
          <p:nvPr/>
        </p:nvCxnSpPr>
        <p:spPr>
          <a:xfrm flipV="1">
            <a:off x="8258873" y="2291410"/>
            <a:ext cx="685061" cy="3187086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xmlns="" id="{520E23A2-A013-4349-8709-738293565F61}"/>
              </a:ext>
            </a:extLst>
          </p:cNvPr>
          <p:cNvCxnSpPr/>
          <p:nvPr/>
        </p:nvCxnSpPr>
        <p:spPr>
          <a:xfrm flipV="1">
            <a:off x="8258873" y="3884953"/>
            <a:ext cx="685061" cy="1593543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A6632ABE-5B7B-4A6A-9C57-119D04C96D5E}"/>
              </a:ext>
            </a:extLst>
          </p:cNvPr>
          <p:cNvSpPr txBox="1"/>
          <p:nvPr/>
        </p:nvSpPr>
        <p:spPr>
          <a:xfrm>
            <a:off x="5394051" y="6243678"/>
            <a:ext cx="2061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HbA1c, Weight, patient reported side effects</a:t>
            </a:r>
          </a:p>
        </p:txBody>
      </p: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xmlns="" id="{EFFC4148-C539-4006-B91C-46E9568A5822}"/>
              </a:ext>
            </a:extLst>
          </p:cNvPr>
          <p:cNvCxnSpPr/>
          <p:nvPr/>
        </p:nvCxnSpPr>
        <p:spPr>
          <a:xfrm flipV="1">
            <a:off x="6463268" y="5738070"/>
            <a:ext cx="0" cy="49852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xmlns="" id="{991B80B3-31D8-4587-9CFE-5E8F940E7D21}"/>
              </a:ext>
            </a:extLst>
          </p:cNvPr>
          <p:cNvCxnSpPr/>
          <p:nvPr/>
        </p:nvCxnSpPr>
        <p:spPr>
          <a:xfrm flipV="1">
            <a:off x="8604090" y="5750144"/>
            <a:ext cx="0" cy="49852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xmlns="" id="{6B15A2F2-458B-4CFC-BFDD-3552CD4BA26A}"/>
              </a:ext>
            </a:extLst>
          </p:cNvPr>
          <p:cNvCxnSpPr/>
          <p:nvPr/>
        </p:nvCxnSpPr>
        <p:spPr>
          <a:xfrm flipV="1">
            <a:off x="10565288" y="5750144"/>
            <a:ext cx="0" cy="498527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78842673-E0EE-4037-9DA1-0DE26F4DA691}"/>
              </a:ext>
            </a:extLst>
          </p:cNvPr>
          <p:cNvSpPr/>
          <p:nvPr/>
        </p:nvSpPr>
        <p:spPr>
          <a:xfrm>
            <a:off x="10830186" y="3409800"/>
            <a:ext cx="1258350" cy="868685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>
                <a:solidFill>
                  <a:schemeClr val="tx1"/>
                </a:solidFill>
              </a:rPr>
              <a:t>Participant preference</a:t>
            </a:r>
          </a:p>
        </p:txBody>
      </p:sp>
      <p:sp>
        <p:nvSpPr>
          <p:cNvPr id="85" name="Right Brace 84">
            <a:extLst>
              <a:ext uri="{FF2B5EF4-FFF2-40B4-BE49-F238E27FC236}">
                <a16:creationId xmlns:a16="http://schemas.microsoft.com/office/drawing/2014/main" xmlns="" id="{26EF6538-90F1-438D-9FBE-30D8E2CBB5C9}"/>
              </a:ext>
            </a:extLst>
          </p:cNvPr>
          <p:cNvSpPr/>
          <p:nvPr/>
        </p:nvSpPr>
        <p:spPr>
          <a:xfrm>
            <a:off x="10444294" y="1955817"/>
            <a:ext cx="295244" cy="3782253"/>
          </a:xfrm>
          <a:prstGeom prst="rightBrace">
            <a:avLst/>
          </a:pr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xmlns="" id="{BFCA5898-188C-4ADF-871D-DB0E46AF13D8}"/>
              </a:ext>
            </a:extLst>
          </p:cNvPr>
          <p:cNvSpPr txBox="1"/>
          <p:nvPr/>
        </p:nvSpPr>
        <p:spPr>
          <a:xfrm>
            <a:off x="7493819" y="6236597"/>
            <a:ext cx="2061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HbA1c, Weight, patient reported side effects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99FF723E-2902-4CF7-B42C-F8980689D160}"/>
              </a:ext>
            </a:extLst>
          </p:cNvPr>
          <p:cNvSpPr txBox="1"/>
          <p:nvPr/>
        </p:nvSpPr>
        <p:spPr>
          <a:xfrm>
            <a:off x="9427748" y="6243678"/>
            <a:ext cx="2061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/>
              <a:t>HbA1c, Weight, patient reported side effects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xmlns="" id="{AE0D8A33-5076-45C1-ACFF-9EAA7BBC1F09}"/>
              </a:ext>
            </a:extLst>
          </p:cNvPr>
          <p:cNvSpPr txBox="1"/>
          <p:nvPr/>
        </p:nvSpPr>
        <p:spPr>
          <a:xfrm>
            <a:off x="286206" y="135477"/>
            <a:ext cx="11939451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3200">
                <a:solidFill>
                  <a:srgbClr val="0000FF"/>
                </a:solidFill>
              </a:rPr>
              <a:t>Trimaster:  Three-way Crossover Trial to test both primary hypotheses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422DBB1B-4D1E-47C5-8310-7C84C7EC4894}"/>
              </a:ext>
            </a:extLst>
          </p:cNvPr>
          <p:cNvSpPr txBox="1"/>
          <p:nvPr/>
        </p:nvSpPr>
        <p:spPr>
          <a:xfrm>
            <a:off x="242665" y="5334385"/>
            <a:ext cx="41893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Complete 16 weeks on each drug. </a:t>
            </a:r>
          </a:p>
          <a:p>
            <a:pPr algn="ctr"/>
            <a:r>
              <a:rPr lang="en-GB" dirty="0"/>
              <a:t>If don’t tolerate move on to next drug</a:t>
            </a:r>
          </a:p>
          <a:p>
            <a:pPr algn="ctr"/>
            <a:r>
              <a:rPr lang="en-GB" dirty="0"/>
              <a:t>No washout</a:t>
            </a:r>
          </a:p>
        </p:txBody>
      </p:sp>
    </p:spTree>
    <p:extLst>
      <p:ext uri="{BB962C8B-B14F-4D97-AF65-F5344CB8AC3E}">
        <p14:creationId xmlns:p14="http://schemas.microsoft.com/office/powerpoint/2010/main" val="69110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6D04BB4-DC73-4239-A652-5EF125FF7486}"/>
              </a:ext>
            </a:extLst>
          </p:cNvPr>
          <p:cNvSpPr txBox="1"/>
          <p:nvPr/>
        </p:nvSpPr>
        <p:spPr>
          <a:xfrm>
            <a:off x="2350855" y="214194"/>
            <a:ext cx="7490289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0000FF"/>
                </a:solidFill>
              </a:rPr>
              <a:t>Participant flow through the study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75F3C6F0-1696-4BD3-8DFB-7C660EE98B11}"/>
              </a:ext>
            </a:extLst>
          </p:cNvPr>
          <p:cNvSpPr/>
          <p:nvPr/>
        </p:nvSpPr>
        <p:spPr>
          <a:xfrm>
            <a:off x="2074158" y="940526"/>
            <a:ext cx="2058949" cy="551548"/>
          </a:xfrm>
          <a:prstGeom prst="round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742 Screened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71BF31AD-E32E-48F1-918D-1A8055F53935}"/>
              </a:ext>
            </a:extLst>
          </p:cNvPr>
          <p:cNvSpPr/>
          <p:nvPr/>
        </p:nvSpPr>
        <p:spPr>
          <a:xfrm>
            <a:off x="2074158" y="1741201"/>
            <a:ext cx="2058949" cy="551548"/>
          </a:xfrm>
          <a:prstGeom prst="round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rgbClr val="0000FF"/>
                </a:solidFill>
              </a:rPr>
              <a:t>525 Randomised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EF2DBF3F-9363-43A5-833B-FDF7DF767251}"/>
              </a:ext>
            </a:extLst>
          </p:cNvPr>
          <p:cNvCxnSpPr>
            <a:cxnSpLocks/>
          </p:cNvCxnSpPr>
          <p:nvPr/>
        </p:nvCxnSpPr>
        <p:spPr>
          <a:xfrm>
            <a:off x="3103633" y="1492074"/>
            <a:ext cx="0" cy="23529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xmlns="" id="{F2B832C3-F5D9-4C20-A00D-A8BF4CD5A6B6}"/>
              </a:ext>
            </a:extLst>
          </p:cNvPr>
          <p:cNvSpPr/>
          <p:nvPr/>
        </p:nvSpPr>
        <p:spPr>
          <a:xfrm>
            <a:off x="2074158" y="2571209"/>
            <a:ext cx="2058949" cy="5515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rgbClr val="0000FF"/>
                </a:solidFill>
              </a:rPr>
              <a:t>503 Assigned Drug 1 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405399B3-74B6-464D-87CB-1E8655C40BD9}"/>
              </a:ext>
            </a:extLst>
          </p:cNvPr>
          <p:cNvCxnSpPr>
            <a:cxnSpLocks/>
          </p:cNvCxnSpPr>
          <p:nvPr/>
        </p:nvCxnSpPr>
        <p:spPr>
          <a:xfrm>
            <a:off x="3103633" y="2292748"/>
            <a:ext cx="0" cy="2717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xmlns="" id="{225A7524-784F-466D-BB16-A6BD198FA56C}"/>
              </a:ext>
            </a:extLst>
          </p:cNvPr>
          <p:cNvSpPr/>
          <p:nvPr/>
        </p:nvSpPr>
        <p:spPr>
          <a:xfrm>
            <a:off x="2074157" y="3371588"/>
            <a:ext cx="2058949" cy="5515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490 Assigned Drug 2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xmlns="" id="{3D2DDDFC-4D2C-4CE4-9D2B-E4E7D5D4C492}"/>
              </a:ext>
            </a:extLst>
          </p:cNvPr>
          <p:cNvCxnSpPr>
            <a:cxnSpLocks/>
          </p:cNvCxnSpPr>
          <p:nvPr/>
        </p:nvCxnSpPr>
        <p:spPr>
          <a:xfrm>
            <a:off x="3103632" y="3122756"/>
            <a:ext cx="0" cy="25005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xmlns="" id="{B79CFBEB-D532-404A-BFE2-FD9F8B794306}"/>
              </a:ext>
            </a:extLst>
          </p:cNvPr>
          <p:cNvSpPr/>
          <p:nvPr/>
        </p:nvSpPr>
        <p:spPr>
          <a:xfrm>
            <a:off x="2074157" y="4217893"/>
            <a:ext cx="2058949" cy="55154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469 Assigned Drug 3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xmlns="" id="{B919F544-071A-4BA6-AD45-6B48E47DECFC}"/>
              </a:ext>
            </a:extLst>
          </p:cNvPr>
          <p:cNvCxnSpPr>
            <a:cxnSpLocks/>
          </p:cNvCxnSpPr>
          <p:nvPr/>
        </p:nvCxnSpPr>
        <p:spPr>
          <a:xfrm>
            <a:off x="3103631" y="3923135"/>
            <a:ext cx="0" cy="2718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xmlns="" id="{10026289-3B69-44CC-B9B7-00FEE21F26C5}"/>
              </a:ext>
            </a:extLst>
          </p:cNvPr>
          <p:cNvSpPr/>
          <p:nvPr/>
        </p:nvSpPr>
        <p:spPr>
          <a:xfrm>
            <a:off x="2074156" y="5066513"/>
            <a:ext cx="2058949" cy="551548"/>
          </a:xfrm>
          <a:prstGeom prst="roundRect">
            <a:avLst/>
          </a:prstGeom>
          <a:noFill/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rgbClr val="0000FF"/>
                </a:solidFill>
              </a:rPr>
              <a:t>458 Completed all 3 study periods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xmlns="" id="{F7A63823-2589-4B71-8A95-761EA643DFC8}"/>
              </a:ext>
            </a:extLst>
          </p:cNvPr>
          <p:cNvCxnSpPr>
            <a:cxnSpLocks/>
          </p:cNvCxnSpPr>
          <p:nvPr/>
        </p:nvCxnSpPr>
        <p:spPr>
          <a:xfrm flipH="1">
            <a:off x="3103630" y="4769441"/>
            <a:ext cx="3" cy="284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xmlns="" id="{1F6E3A2E-9F30-4C6C-BD04-C6A13D1ADDA5}"/>
              </a:ext>
            </a:extLst>
          </p:cNvPr>
          <p:cNvSpPr/>
          <p:nvPr/>
        </p:nvSpPr>
        <p:spPr>
          <a:xfrm>
            <a:off x="2063901" y="5901757"/>
            <a:ext cx="2059425" cy="55135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457 visit 5</a:t>
            </a:r>
            <a:br>
              <a:rPr lang="en-GB" sz="1600">
                <a:solidFill>
                  <a:schemeClr val="tx1"/>
                </a:solidFill>
              </a:rPr>
            </a:br>
            <a:r>
              <a:rPr lang="en-GB" sz="1600">
                <a:solidFill>
                  <a:schemeClr val="tx1"/>
                </a:solidFill>
              </a:rPr>
              <a:t>(</a:t>
            </a:r>
            <a:r>
              <a:rPr lang="en-GB" sz="1600" err="1">
                <a:solidFill>
                  <a:schemeClr val="tx1"/>
                </a:solidFill>
              </a:rPr>
              <a:t>pt</a:t>
            </a:r>
            <a:r>
              <a:rPr lang="en-GB" sz="1600">
                <a:solidFill>
                  <a:schemeClr val="tx1"/>
                </a:solidFill>
              </a:rPr>
              <a:t> preference)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xmlns="" id="{DDB1262C-C437-4DD4-87A1-9FBBDDBF3C55}"/>
              </a:ext>
            </a:extLst>
          </p:cNvPr>
          <p:cNvCxnSpPr>
            <a:cxnSpLocks/>
          </p:cNvCxnSpPr>
          <p:nvPr/>
        </p:nvCxnSpPr>
        <p:spPr>
          <a:xfrm flipH="1">
            <a:off x="3107408" y="5611997"/>
            <a:ext cx="3" cy="28452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xmlns="" id="{15A710F8-2996-41BB-A46D-C80929570EA3}"/>
              </a:ext>
            </a:extLst>
          </p:cNvPr>
          <p:cNvCxnSpPr>
            <a:cxnSpLocks/>
          </p:cNvCxnSpPr>
          <p:nvPr/>
        </p:nvCxnSpPr>
        <p:spPr>
          <a:xfrm flipH="1">
            <a:off x="1777286" y="1588999"/>
            <a:ext cx="132634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F53CD396-0B90-4EFD-A58D-BFD25E0F8A47}"/>
              </a:ext>
            </a:extLst>
          </p:cNvPr>
          <p:cNvSpPr/>
          <p:nvPr/>
        </p:nvSpPr>
        <p:spPr>
          <a:xfrm>
            <a:off x="564445" y="2247153"/>
            <a:ext cx="1465316" cy="31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>
                <a:solidFill>
                  <a:schemeClr val="tx1"/>
                </a:solidFill>
              </a:rPr>
              <a:t>22 withdrew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E0A72E5A-6A49-408C-A893-B80B4490497A}"/>
              </a:ext>
            </a:extLst>
          </p:cNvPr>
          <p:cNvSpPr/>
          <p:nvPr/>
        </p:nvSpPr>
        <p:spPr>
          <a:xfrm>
            <a:off x="555047" y="1429190"/>
            <a:ext cx="1465316" cy="3120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>
                <a:solidFill>
                  <a:schemeClr val="tx1"/>
                </a:solidFill>
              </a:rPr>
              <a:t>210 not eligible</a:t>
            </a:r>
          </a:p>
          <a:p>
            <a:pPr algn="ctr"/>
            <a:r>
              <a:rPr lang="en-GB" sz="1400" i="1">
                <a:solidFill>
                  <a:schemeClr val="tx1"/>
                </a:solidFill>
              </a:rPr>
              <a:t>7 withdrew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9B3562CC-5954-4E9D-8A73-6C5BFE4E8A52}"/>
              </a:ext>
            </a:extLst>
          </p:cNvPr>
          <p:cNvSpPr/>
          <p:nvPr/>
        </p:nvSpPr>
        <p:spPr>
          <a:xfrm>
            <a:off x="524065" y="3074942"/>
            <a:ext cx="1473537" cy="2813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>
                <a:solidFill>
                  <a:schemeClr val="tx1"/>
                </a:solidFill>
              </a:rPr>
              <a:t>13 withdrew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B27A3220-810A-41EB-BAE3-44DB6C13D3DD}"/>
              </a:ext>
            </a:extLst>
          </p:cNvPr>
          <p:cNvSpPr/>
          <p:nvPr/>
        </p:nvSpPr>
        <p:spPr>
          <a:xfrm>
            <a:off x="542738" y="3901096"/>
            <a:ext cx="1473534" cy="2856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>
                <a:solidFill>
                  <a:schemeClr val="tx1"/>
                </a:solidFill>
              </a:rPr>
              <a:t>21 withdrew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A1233D7B-21F9-4105-8F51-3E2D7D8A7956}"/>
              </a:ext>
            </a:extLst>
          </p:cNvPr>
          <p:cNvSpPr/>
          <p:nvPr/>
        </p:nvSpPr>
        <p:spPr>
          <a:xfrm>
            <a:off x="527626" y="4726951"/>
            <a:ext cx="1466414" cy="284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>
                <a:solidFill>
                  <a:schemeClr val="tx1"/>
                </a:solidFill>
              </a:rPr>
              <a:t>11 withdrew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xmlns="" id="{CA05E171-84BD-4529-881C-E60BECD74CA7}"/>
              </a:ext>
            </a:extLst>
          </p:cNvPr>
          <p:cNvCxnSpPr>
            <a:cxnSpLocks/>
          </p:cNvCxnSpPr>
          <p:nvPr/>
        </p:nvCxnSpPr>
        <p:spPr>
          <a:xfrm flipH="1">
            <a:off x="1777286" y="2406105"/>
            <a:ext cx="1337806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xmlns="" id="{CA965615-58BA-437C-A599-A68ADA9425FA}"/>
              </a:ext>
            </a:extLst>
          </p:cNvPr>
          <p:cNvCxnSpPr>
            <a:cxnSpLocks/>
          </p:cNvCxnSpPr>
          <p:nvPr/>
        </p:nvCxnSpPr>
        <p:spPr>
          <a:xfrm flipH="1">
            <a:off x="1775570" y="3223144"/>
            <a:ext cx="13280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xmlns="" id="{22DA30CF-78B9-4D96-8C61-0864EE954F2E}"/>
              </a:ext>
            </a:extLst>
          </p:cNvPr>
          <p:cNvCxnSpPr>
            <a:cxnSpLocks/>
          </p:cNvCxnSpPr>
          <p:nvPr/>
        </p:nvCxnSpPr>
        <p:spPr>
          <a:xfrm flipH="1">
            <a:off x="1736095" y="4886369"/>
            <a:ext cx="13597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9431668A-7A14-4E01-AA2A-79981F908479}"/>
              </a:ext>
            </a:extLst>
          </p:cNvPr>
          <p:cNvSpPr/>
          <p:nvPr/>
        </p:nvSpPr>
        <p:spPr>
          <a:xfrm>
            <a:off x="309156" y="5609069"/>
            <a:ext cx="1466414" cy="2845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i="1">
                <a:solidFill>
                  <a:schemeClr val="tx1"/>
                </a:solidFill>
              </a:rPr>
              <a:t>1 did not provide data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xmlns="" id="{745556E0-55BB-449B-BC43-352901B4EFD3}"/>
              </a:ext>
            </a:extLst>
          </p:cNvPr>
          <p:cNvCxnSpPr>
            <a:cxnSpLocks/>
          </p:cNvCxnSpPr>
          <p:nvPr/>
        </p:nvCxnSpPr>
        <p:spPr>
          <a:xfrm flipH="1">
            <a:off x="1775570" y="4047848"/>
            <a:ext cx="132806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xmlns="" id="{71F38136-3BB2-4B72-B9D4-37C446B41E54}"/>
              </a:ext>
            </a:extLst>
          </p:cNvPr>
          <p:cNvCxnSpPr>
            <a:cxnSpLocks/>
          </p:cNvCxnSpPr>
          <p:nvPr/>
        </p:nvCxnSpPr>
        <p:spPr>
          <a:xfrm flipH="1">
            <a:off x="1736095" y="5754259"/>
            <a:ext cx="1359757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xmlns="" id="{85922284-7686-4470-8BB9-2BD712077658}"/>
              </a:ext>
            </a:extLst>
          </p:cNvPr>
          <p:cNvSpPr txBox="1"/>
          <p:nvPr/>
        </p:nvSpPr>
        <p:spPr>
          <a:xfrm>
            <a:off x="5383900" y="3346736"/>
            <a:ext cx="2435599" cy="646986"/>
          </a:xfrm>
          <a:prstGeom prst="roundRect">
            <a:avLst/>
          </a:prstGeom>
          <a:noFill/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chemeClr val="tx1"/>
                </a:solidFill>
              </a:rPr>
              <a:t>444 valid HbA1c for </a:t>
            </a:r>
          </a:p>
          <a:p>
            <a:pPr algn="ctr"/>
            <a:r>
              <a:rPr lang="en-GB" sz="1600">
                <a:solidFill>
                  <a:schemeClr val="tx1"/>
                </a:solidFill>
              </a:rPr>
              <a:t>Drug 1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xmlns="" id="{5A5A2704-A1BE-4118-BC46-27C149130F52}"/>
              </a:ext>
            </a:extLst>
          </p:cNvPr>
          <p:cNvCxnSpPr>
            <a:cxnSpLocks/>
          </p:cNvCxnSpPr>
          <p:nvPr/>
        </p:nvCxnSpPr>
        <p:spPr>
          <a:xfrm>
            <a:off x="4133106" y="3647362"/>
            <a:ext cx="125079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xmlns="" id="{12EE8D4D-7E0C-46E9-A21A-E8B9342316E3}"/>
              </a:ext>
            </a:extLst>
          </p:cNvPr>
          <p:cNvCxnSpPr>
            <a:cxnSpLocks/>
          </p:cNvCxnSpPr>
          <p:nvPr/>
        </p:nvCxnSpPr>
        <p:spPr>
          <a:xfrm>
            <a:off x="4133105" y="4493667"/>
            <a:ext cx="12507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6BAE6E87-A260-4FE1-85DB-EF3B63B3C4C2}"/>
              </a:ext>
            </a:extLst>
          </p:cNvPr>
          <p:cNvSpPr txBox="1"/>
          <p:nvPr/>
        </p:nvSpPr>
        <p:spPr>
          <a:xfrm>
            <a:off x="5383899" y="4193019"/>
            <a:ext cx="2435599" cy="646986"/>
          </a:xfrm>
          <a:prstGeom prst="roundRect">
            <a:avLst/>
          </a:prstGeom>
          <a:noFill/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GB" sz="1600">
                <a:solidFill>
                  <a:schemeClr val="tx1"/>
                </a:solidFill>
              </a:rPr>
              <a:t>392 valid HbA1c for </a:t>
            </a:r>
            <a:br>
              <a:rPr lang="en-GB" sz="1600">
                <a:solidFill>
                  <a:schemeClr val="tx1"/>
                </a:solidFill>
              </a:rPr>
            </a:br>
            <a:r>
              <a:rPr lang="en-GB" sz="1600">
                <a:solidFill>
                  <a:schemeClr val="tx1"/>
                </a:solidFill>
              </a:rPr>
              <a:t>Drug 2</a:t>
            </a:r>
          </a:p>
        </p:txBody>
      </p: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xmlns="" id="{95772A95-AD07-4E90-817E-033BDDFBCF49}"/>
              </a:ext>
            </a:extLst>
          </p:cNvPr>
          <p:cNvCxnSpPr>
            <a:cxnSpLocks/>
          </p:cNvCxnSpPr>
          <p:nvPr/>
        </p:nvCxnSpPr>
        <p:spPr>
          <a:xfrm>
            <a:off x="4133104" y="5342287"/>
            <a:ext cx="125079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xmlns="" id="{B9C4A856-F36B-42DE-B9DC-DD460AAB35E1}"/>
              </a:ext>
            </a:extLst>
          </p:cNvPr>
          <p:cNvSpPr txBox="1"/>
          <p:nvPr/>
        </p:nvSpPr>
        <p:spPr>
          <a:xfrm>
            <a:off x="5401954" y="5045472"/>
            <a:ext cx="2435599" cy="646986"/>
          </a:xfrm>
          <a:prstGeom prst="roundRect">
            <a:avLst/>
          </a:prstGeom>
          <a:noFill/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GB" sz="1600">
                <a:solidFill>
                  <a:schemeClr val="tx1"/>
                </a:solidFill>
              </a:rPr>
              <a:t>384 valid HbA1c for </a:t>
            </a:r>
            <a:br>
              <a:rPr lang="en-GB" sz="1600">
                <a:solidFill>
                  <a:schemeClr val="tx1"/>
                </a:solidFill>
              </a:rPr>
            </a:br>
            <a:r>
              <a:rPr lang="en-GB" sz="1600">
                <a:solidFill>
                  <a:schemeClr val="tx1"/>
                </a:solidFill>
              </a:rPr>
              <a:t>Drug  3</a:t>
            </a:r>
          </a:p>
        </p:txBody>
      </p:sp>
      <p:sp>
        <p:nvSpPr>
          <p:cNvPr id="67" name="Right Brace 66">
            <a:extLst>
              <a:ext uri="{FF2B5EF4-FFF2-40B4-BE49-F238E27FC236}">
                <a16:creationId xmlns:a16="http://schemas.microsoft.com/office/drawing/2014/main" xmlns="" id="{1D5EDE99-50B2-44AF-BE6E-BE81C3B64DA4}"/>
              </a:ext>
            </a:extLst>
          </p:cNvPr>
          <p:cNvSpPr/>
          <p:nvPr/>
        </p:nvSpPr>
        <p:spPr>
          <a:xfrm>
            <a:off x="8011269" y="3122756"/>
            <a:ext cx="460772" cy="2906043"/>
          </a:xfrm>
          <a:prstGeom prst="righ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92990EE6-A2C0-4C74-B979-EDBD0423E399}"/>
              </a:ext>
            </a:extLst>
          </p:cNvPr>
          <p:cNvSpPr txBox="1"/>
          <p:nvPr/>
        </p:nvSpPr>
        <p:spPr>
          <a:xfrm>
            <a:off x="8547742" y="3372686"/>
            <a:ext cx="2806895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rgbClr val="0000FF"/>
                </a:solidFill>
              </a:rPr>
              <a:t>Hypothesis 1 (BMI strata</a:t>
            </a:r>
            <a:r>
              <a:rPr lang="en-GB" sz="1600"/>
              <a:t>): </a:t>
            </a:r>
          </a:p>
          <a:p>
            <a:pPr algn="ctr"/>
            <a:r>
              <a:rPr lang="en-GB" sz="1600"/>
              <a:t>356 participants valid HbA1cs for pioglitazone &amp; sitagliptin</a:t>
            </a:r>
          </a:p>
          <a:p>
            <a:pPr algn="ctr"/>
            <a:endParaRPr lang="en-GB" sz="1600"/>
          </a:p>
          <a:p>
            <a:pPr algn="ctr"/>
            <a:r>
              <a:rPr lang="en-GB" sz="1600">
                <a:solidFill>
                  <a:srgbClr val="0000FF"/>
                </a:solidFill>
              </a:rPr>
              <a:t>Hypothesis 2 (eGFR strata):</a:t>
            </a:r>
          </a:p>
          <a:p>
            <a:pPr algn="ctr"/>
            <a:r>
              <a:rPr lang="en-GB" sz="1600"/>
              <a:t>342 participants valid HbA1cs for </a:t>
            </a:r>
            <a:r>
              <a:rPr lang="en-GB" sz="1600" err="1"/>
              <a:t>sitagliptin</a:t>
            </a:r>
            <a:r>
              <a:rPr lang="en-GB" sz="1600"/>
              <a:t> &amp; canagliflozin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C6C31CA-239B-46CA-A07C-6477021676CD}"/>
              </a:ext>
            </a:extLst>
          </p:cNvPr>
          <p:cNvSpPr txBox="1"/>
          <p:nvPr/>
        </p:nvSpPr>
        <p:spPr>
          <a:xfrm>
            <a:off x="4340063" y="3013996"/>
            <a:ext cx="12327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29 &lt; 12wks,</a:t>
            </a:r>
          </a:p>
          <a:p>
            <a:r>
              <a:rPr lang="en-GB" sz="1200" i="1"/>
              <a:t>16 </a:t>
            </a:r>
            <a:r>
              <a:rPr lang="en-GB" sz="1200" i="1" err="1"/>
              <a:t>adh</a:t>
            </a:r>
            <a:r>
              <a:rPr lang="en-GB" sz="1200" i="1"/>
              <a:t> &lt;80%,</a:t>
            </a:r>
          </a:p>
          <a:p>
            <a:r>
              <a:rPr lang="en-GB" sz="1200" i="1"/>
              <a:t>1 missing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B219B237-4144-4A16-A413-270E15AD980C}"/>
              </a:ext>
            </a:extLst>
          </p:cNvPr>
          <p:cNvSpPr txBox="1"/>
          <p:nvPr/>
        </p:nvSpPr>
        <p:spPr>
          <a:xfrm>
            <a:off x="4343993" y="3789098"/>
            <a:ext cx="119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40 &lt; 12wks,</a:t>
            </a:r>
          </a:p>
          <a:p>
            <a:r>
              <a:rPr lang="en-GB" sz="1200" i="1"/>
              <a:t>35 </a:t>
            </a:r>
            <a:r>
              <a:rPr lang="en-GB" sz="1200" i="1" err="1"/>
              <a:t>adh</a:t>
            </a:r>
            <a:r>
              <a:rPr lang="en-GB" sz="1200" i="1"/>
              <a:t> &lt;80%,</a:t>
            </a:r>
          </a:p>
          <a:p>
            <a:r>
              <a:rPr lang="en-GB" sz="1200" i="1"/>
              <a:t>2 missing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4402C837-7208-448A-845A-23AF923A6771}"/>
              </a:ext>
            </a:extLst>
          </p:cNvPr>
          <p:cNvSpPr txBox="1"/>
          <p:nvPr/>
        </p:nvSpPr>
        <p:spPr>
          <a:xfrm>
            <a:off x="4323713" y="4680677"/>
            <a:ext cx="1218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/>
              <a:t>35 &lt; 12wks,</a:t>
            </a:r>
          </a:p>
          <a:p>
            <a:r>
              <a:rPr lang="en-GB" sz="1200" i="1"/>
              <a:t>34 </a:t>
            </a:r>
            <a:r>
              <a:rPr lang="en-GB" sz="1200" i="1" err="1"/>
              <a:t>adh</a:t>
            </a:r>
            <a:r>
              <a:rPr lang="en-GB" sz="1200" i="1"/>
              <a:t> &lt;80%,</a:t>
            </a:r>
          </a:p>
          <a:p>
            <a:r>
              <a:rPr lang="en-GB" sz="1200" i="1"/>
              <a:t>5 missing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9F53F26-378F-4658-BE97-7E85FC303F40}"/>
              </a:ext>
            </a:extLst>
          </p:cNvPr>
          <p:cNvSpPr txBox="1"/>
          <p:nvPr/>
        </p:nvSpPr>
        <p:spPr>
          <a:xfrm>
            <a:off x="5444344" y="2365853"/>
            <a:ext cx="22359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rgbClr val="0000FF"/>
                </a:solidFill>
              </a:rPr>
              <a:t>Valid HbA1cs needed for primary analysis</a:t>
            </a:r>
          </a:p>
        </p:txBody>
      </p:sp>
    </p:spTree>
    <p:extLst>
      <p:ext uri="{BB962C8B-B14F-4D97-AF65-F5344CB8AC3E}">
        <p14:creationId xmlns:p14="http://schemas.microsoft.com/office/powerpoint/2010/main" val="1023713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60" grpId="0" animBg="1"/>
      <p:bldP spid="64" grpId="0" animBg="1"/>
      <p:bldP spid="67" grpId="0" animBg="1"/>
      <p:bldP spid="69" grpId="0" animBg="1"/>
      <p:bldP spid="36" grpId="0"/>
      <p:bldP spid="43" grpId="0"/>
      <p:bldP spid="44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xmlns="" id="{1DCA89BF-4271-4141-9929-F69CB1464974}"/>
              </a:ext>
            </a:extLst>
          </p:cNvPr>
          <p:cNvGraphicFramePr>
            <a:graphicFrameLocks noGrp="1"/>
          </p:cNvGraphicFramePr>
          <p:nvPr/>
        </p:nvGraphicFramePr>
        <p:xfrm>
          <a:off x="2517916" y="1344469"/>
          <a:ext cx="6568487" cy="504587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241867">
                  <a:extLst>
                    <a:ext uri="{9D8B030D-6E8A-4147-A177-3AD203B41FA5}">
                      <a16:colId xmlns:a16="http://schemas.microsoft.com/office/drawing/2014/main" xmlns="" val="2070117339"/>
                    </a:ext>
                  </a:extLst>
                </a:gridCol>
                <a:gridCol w="3326620">
                  <a:extLst>
                    <a:ext uri="{9D8B030D-6E8A-4147-A177-3AD203B41FA5}">
                      <a16:colId xmlns:a16="http://schemas.microsoft.com/office/drawing/2014/main" xmlns="" val="1236215606"/>
                    </a:ext>
                  </a:extLst>
                </a:gridCol>
              </a:tblGrid>
              <a:tr h="259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Variable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n (%) or Mean +/- SD or median (IQR)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080430219"/>
                  </a:ext>
                </a:extLst>
              </a:tr>
              <a:tr h="259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Total subjects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503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77125559"/>
                  </a:ext>
                </a:extLst>
              </a:tr>
              <a:tr h="259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Male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383 (73%)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77844439"/>
                  </a:ext>
                </a:extLst>
              </a:tr>
              <a:tr h="259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Age at screening (y)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61.9 +/- 9.5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05025101"/>
                  </a:ext>
                </a:extLst>
              </a:tr>
              <a:tr h="2599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Age at diagnosis (y)</a:t>
                      </a:r>
                      <a:endParaRPr lang="en-GB" sz="16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effectLst/>
                        </a:rPr>
                        <a:t>53.0 +/- 9.1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675101250"/>
                  </a:ext>
                </a:extLst>
              </a:tr>
              <a:tr h="745680">
                <a:tc>
                  <a:txBody>
                    <a:bodyPr/>
                    <a:lstStyle/>
                    <a:p>
                      <a:r>
                        <a:rPr lang="en-GB" sz="1600" b="1" kern="1200">
                          <a:effectLst/>
                        </a:rPr>
                        <a:t>Treatment:</a:t>
                      </a:r>
                      <a:r>
                        <a:rPr lang="en-GB" sz="1600" kern="1200">
                          <a:effectLst/>
                        </a:rPr>
                        <a:t/>
                      </a:r>
                      <a:br>
                        <a:rPr lang="en-GB" sz="1600" kern="1200">
                          <a:effectLst/>
                        </a:rPr>
                      </a:br>
                      <a:r>
                        <a:rPr lang="en-GB" sz="1600" kern="1200">
                          <a:effectLst/>
                        </a:rPr>
                        <a:t>Metformin only</a:t>
                      </a:r>
                      <a:endParaRPr lang="en-GB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Metformin + SU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n-GB" sz="1600" kern="1200" dirty="0">
                          <a:effectLst/>
                        </a:rPr>
                        <a:t>254 (48%)</a:t>
                      </a:r>
                      <a:endParaRPr lang="en-GB" sz="1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 dirty="0">
                          <a:effectLst/>
                        </a:rPr>
                        <a:t>271 (52%)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398159038"/>
                  </a:ext>
                </a:extLst>
              </a:tr>
              <a:tr h="1717232">
                <a:tc>
                  <a:txBody>
                    <a:bodyPr/>
                    <a:lstStyle/>
                    <a:p>
                      <a:r>
                        <a:rPr lang="en-GB" sz="1600" b="1" kern="1200">
                          <a:effectLst/>
                        </a:rPr>
                        <a:t>Ethnicity:</a:t>
                      </a:r>
                      <a:endParaRPr lang="en-GB" sz="1600" b="1">
                        <a:effectLst/>
                      </a:endParaRPr>
                    </a:p>
                    <a:p>
                      <a:r>
                        <a:rPr lang="en-GB" sz="1600" kern="1200">
                          <a:effectLst/>
                        </a:rPr>
                        <a:t>White</a:t>
                      </a:r>
                      <a:endParaRPr lang="en-GB" sz="1600">
                        <a:effectLst/>
                      </a:endParaRPr>
                    </a:p>
                    <a:p>
                      <a:r>
                        <a:rPr lang="en-GB" sz="1600" kern="1200">
                          <a:effectLst/>
                        </a:rPr>
                        <a:t>Mixed</a:t>
                      </a:r>
                      <a:endParaRPr lang="en-GB" sz="1600">
                        <a:effectLst/>
                      </a:endParaRPr>
                    </a:p>
                    <a:p>
                      <a:r>
                        <a:rPr lang="en-GB" sz="1600" kern="1200">
                          <a:effectLst/>
                        </a:rPr>
                        <a:t>Asian</a:t>
                      </a:r>
                      <a:endParaRPr lang="en-GB" sz="1600">
                        <a:effectLst/>
                      </a:endParaRPr>
                    </a:p>
                    <a:p>
                      <a:r>
                        <a:rPr lang="en-GB" sz="1600" kern="1200">
                          <a:effectLst/>
                        </a:rPr>
                        <a:t>Black</a:t>
                      </a:r>
                      <a:endParaRPr lang="en-GB" sz="1600">
                        <a:effectLst/>
                      </a:endParaRPr>
                    </a:p>
                    <a:p>
                      <a:r>
                        <a:rPr lang="en-GB" sz="1600" kern="1200">
                          <a:effectLst/>
                        </a:rPr>
                        <a:t>Other</a:t>
                      </a:r>
                      <a:endParaRPr lang="en-GB" sz="16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Not Stated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>
                          <a:effectLst/>
                        </a:rPr>
                        <a:t> </a:t>
                      </a:r>
                    </a:p>
                    <a:p>
                      <a:pPr algn="ctr"/>
                      <a:r>
                        <a:rPr lang="en-GB" sz="1600" kern="1200">
                          <a:effectLst/>
                        </a:rPr>
                        <a:t>495 (94%)</a:t>
                      </a:r>
                      <a:endParaRPr lang="en-GB" sz="1600">
                        <a:effectLst/>
                      </a:endParaRPr>
                    </a:p>
                    <a:p>
                      <a:pPr algn="ctr"/>
                      <a:r>
                        <a:rPr lang="en-GB" sz="1600" kern="1200">
                          <a:effectLst/>
                        </a:rPr>
                        <a:t>2 (0.4%)</a:t>
                      </a:r>
                      <a:endParaRPr lang="en-GB" sz="1600">
                        <a:effectLst/>
                      </a:endParaRPr>
                    </a:p>
                    <a:p>
                      <a:pPr algn="ctr"/>
                      <a:r>
                        <a:rPr lang="en-GB" sz="1600" kern="1200">
                          <a:effectLst/>
                        </a:rPr>
                        <a:t>16 (3%)</a:t>
                      </a:r>
                      <a:endParaRPr lang="en-GB" sz="1600">
                        <a:effectLst/>
                      </a:endParaRPr>
                    </a:p>
                    <a:p>
                      <a:pPr algn="ctr"/>
                      <a:r>
                        <a:rPr lang="en-GB" sz="1600" kern="1200">
                          <a:effectLst/>
                        </a:rPr>
                        <a:t>3 (0.6%)</a:t>
                      </a:r>
                      <a:endParaRPr lang="en-GB" sz="1600">
                        <a:effectLst/>
                      </a:endParaRPr>
                    </a:p>
                    <a:p>
                      <a:pPr algn="ctr"/>
                      <a:r>
                        <a:rPr lang="en-GB" sz="1600" kern="1200">
                          <a:effectLst/>
                        </a:rPr>
                        <a:t>4 (1%)</a:t>
                      </a:r>
                      <a:endParaRPr lang="en-GB" sz="1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5 (1%)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53758458"/>
                  </a:ext>
                </a:extLst>
              </a:tr>
              <a:tr h="519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BMI (kg/m</a:t>
                      </a:r>
                      <a:r>
                        <a:rPr lang="en-GB" sz="1600" b="1" kern="1200" baseline="30000">
                          <a:effectLst/>
                        </a:rPr>
                        <a:t>2</a:t>
                      </a:r>
                      <a:r>
                        <a:rPr lang="en-GB" sz="1600" b="1" kern="1200">
                          <a:effectLst/>
                        </a:rPr>
                        <a:t>)</a:t>
                      </a:r>
                      <a:r>
                        <a:rPr lang="en-GB" sz="1600" kern="1200">
                          <a:effectLst/>
                        </a:rPr>
                        <a:t/>
                      </a:r>
                      <a:br>
                        <a:rPr lang="en-GB" sz="1600" kern="1200">
                          <a:effectLst/>
                        </a:rPr>
                      </a:br>
                      <a:r>
                        <a:rPr lang="en-GB" sz="1600" kern="1200">
                          <a:effectLst/>
                        </a:rPr>
                        <a:t>BMI&gt;30 n (%)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31.7 +/- 5.5</a:t>
                      </a:r>
                      <a:br>
                        <a:rPr lang="en-GB" sz="1600" kern="1200">
                          <a:effectLst/>
                        </a:rPr>
                      </a:br>
                      <a:r>
                        <a:rPr lang="en-GB" sz="1600" kern="1200">
                          <a:effectLst/>
                        </a:rPr>
                        <a:t>307 (58%)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617938497"/>
                  </a:ext>
                </a:extLst>
              </a:tr>
              <a:tr h="5198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kern="1200">
                          <a:effectLst/>
                        </a:rPr>
                        <a:t>eGFR (</a:t>
                      </a:r>
                      <a:r>
                        <a:rPr lang="en-GB" sz="1600" b="1" kern="1200" err="1">
                          <a:effectLst/>
                        </a:rPr>
                        <a:t>mls</a:t>
                      </a:r>
                      <a:r>
                        <a:rPr lang="en-GB" sz="1600" b="1" kern="1200">
                          <a:effectLst/>
                        </a:rPr>
                        <a:t>/min/1.73m</a:t>
                      </a:r>
                      <a:r>
                        <a:rPr lang="en-GB" sz="1600" b="1" kern="1200" baseline="30000">
                          <a:effectLst/>
                        </a:rPr>
                        <a:t>2</a:t>
                      </a:r>
                      <a:r>
                        <a:rPr lang="en-GB" sz="1600" b="1" kern="1200">
                          <a:effectLst/>
                        </a:rPr>
                        <a:t>)</a:t>
                      </a:r>
                      <a:br>
                        <a:rPr lang="en-GB" sz="1600" b="1" kern="1200">
                          <a:effectLst/>
                        </a:rPr>
                      </a:br>
                      <a:r>
                        <a:rPr lang="en-GB" sz="1600" kern="1200">
                          <a:effectLst/>
                        </a:rPr>
                        <a:t>eGFR&gt;90 n(%)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kern="1200">
                          <a:effectLst/>
                        </a:rPr>
                        <a:t>89.7 +/- 13.8</a:t>
                      </a:r>
                      <a:br>
                        <a:rPr lang="en-GB" sz="1600" kern="1200">
                          <a:effectLst/>
                        </a:rPr>
                      </a:br>
                      <a:r>
                        <a:rPr lang="en-GB" sz="1600" kern="1200">
                          <a:effectLst/>
                        </a:rPr>
                        <a:t>275 (52%)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95237069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r>
                        <a:rPr lang="en-GB" sz="1600" b="1" kern="1200">
                          <a:effectLst/>
                        </a:rPr>
                        <a:t>HbA1c</a:t>
                      </a:r>
                      <a:r>
                        <a:rPr lang="en-GB" sz="1600" kern="1200">
                          <a:effectLst/>
                        </a:rPr>
                        <a:t> at screening (mmol/mol)</a:t>
                      </a:r>
                      <a:endParaRPr lang="en-GB" sz="160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kern="1200" dirty="0">
                          <a:effectLst/>
                        </a:rPr>
                        <a:t>69 (63, 78)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23118461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xmlns="" id="{72ED8B24-5CE7-430A-BE5D-48F149405F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024" y="345029"/>
            <a:ext cx="11353800" cy="806727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0000FF"/>
                </a:solidFill>
                <a:latin typeface="+mn-lt"/>
              </a:rPr>
              <a:t>Characteristics of 503 participants with baseline data</a:t>
            </a:r>
          </a:p>
        </p:txBody>
      </p:sp>
    </p:spTree>
    <p:extLst>
      <p:ext uri="{BB962C8B-B14F-4D97-AF65-F5344CB8AC3E}">
        <p14:creationId xmlns:p14="http://schemas.microsoft.com/office/powerpoint/2010/main" val="2401974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0EAC8F1-B479-4999-A344-F0818AC94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0000FF"/>
                </a:solidFill>
                <a:latin typeface="+mn-lt"/>
              </a:rPr>
              <a:t>With no stratification, there was no overall difference in HbA1c between the three therapies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0B3DA035-3B18-43D7-B4E8-07038B79E2F1}"/>
              </a:ext>
            </a:extLst>
          </p:cNvPr>
          <p:cNvGraphicFramePr>
            <a:graphicFrameLocks/>
          </p:cNvGraphicFramePr>
          <p:nvPr/>
        </p:nvGraphicFramePr>
        <p:xfrm>
          <a:off x="1714173" y="1932005"/>
          <a:ext cx="8334374" cy="4560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02124EF-EA0B-4ACF-89D6-EFB570AC8768}"/>
              </a:ext>
            </a:extLst>
          </p:cNvPr>
          <p:cNvSpPr txBox="1"/>
          <p:nvPr/>
        </p:nvSpPr>
        <p:spPr>
          <a:xfrm>
            <a:off x="9790043" y="2071517"/>
            <a:ext cx="178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Baseline HbA1c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CD1CF4C4-C250-4FF2-BA2F-4B9C6B7EFE56}"/>
              </a:ext>
            </a:extLst>
          </p:cNvPr>
          <p:cNvCxnSpPr>
            <a:cxnSpLocks/>
          </p:cNvCxnSpPr>
          <p:nvPr/>
        </p:nvCxnSpPr>
        <p:spPr>
          <a:xfrm>
            <a:off x="2569263" y="2256183"/>
            <a:ext cx="7091572" cy="0"/>
          </a:xfrm>
          <a:prstGeom prst="line">
            <a:avLst/>
          </a:prstGeom>
          <a:ln w="25400">
            <a:solidFill>
              <a:schemeClr val="bg1">
                <a:lumMod val="6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455A3238-8592-46F6-8F12-52A6815A41A5}"/>
              </a:ext>
            </a:extLst>
          </p:cNvPr>
          <p:cNvSpPr txBox="1"/>
          <p:nvPr/>
        </p:nvSpPr>
        <p:spPr>
          <a:xfrm>
            <a:off x="3313043" y="6125127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(n=421)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74AF859-1285-488E-B63F-2C97E94A9DAB}"/>
              </a:ext>
            </a:extLst>
          </p:cNvPr>
          <p:cNvSpPr txBox="1"/>
          <p:nvPr/>
        </p:nvSpPr>
        <p:spPr>
          <a:xfrm>
            <a:off x="5841603" y="6125127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(n=391)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809ABF0-3E75-486D-A3D0-6E278AC1A68B}"/>
              </a:ext>
            </a:extLst>
          </p:cNvPr>
          <p:cNvSpPr txBox="1"/>
          <p:nvPr/>
        </p:nvSpPr>
        <p:spPr>
          <a:xfrm>
            <a:off x="8289943" y="6125126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(n=408)</a:t>
            </a:r>
          </a:p>
        </p:txBody>
      </p:sp>
    </p:spTree>
    <p:extLst>
      <p:ext uri="{BB962C8B-B14F-4D97-AF65-F5344CB8AC3E}">
        <p14:creationId xmlns:p14="http://schemas.microsoft.com/office/powerpoint/2010/main" val="57712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3AE11EE-3A62-4131-9E62-9ACF9398AC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956" t="14763" r="16186" b="2131"/>
          <a:stretch/>
        </p:blipFill>
        <p:spPr>
          <a:xfrm>
            <a:off x="4193886" y="1583704"/>
            <a:ext cx="6976940" cy="47600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948425-8588-4957-AF19-FD2EB461A04A}"/>
              </a:ext>
            </a:extLst>
          </p:cNvPr>
          <p:cNvSpPr txBox="1"/>
          <p:nvPr/>
        </p:nvSpPr>
        <p:spPr>
          <a:xfrm>
            <a:off x="1444056" y="1797784"/>
            <a:ext cx="521302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BMI&lt;=30 (n=141)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BMI&gt;30 (n=215)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5DB63E91-5EE9-4592-BEA3-6A6C7417710A}"/>
              </a:ext>
            </a:extLst>
          </p:cNvPr>
          <p:cNvCxnSpPr>
            <a:cxnSpLocks/>
          </p:cNvCxnSpPr>
          <p:nvPr/>
        </p:nvCxnSpPr>
        <p:spPr>
          <a:xfrm flipH="1">
            <a:off x="6084119" y="6203644"/>
            <a:ext cx="1409700" cy="51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A8854905-B84F-467C-9E5F-7C1458385C36}"/>
              </a:ext>
            </a:extLst>
          </p:cNvPr>
          <p:cNvSpPr txBox="1"/>
          <p:nvPr/>
        </p:nvSpPr>
        <p:spPr>
          <a:xfrm>
            <a:off x="5631800" y="6279493"/>
            <a:ext cx="205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00FF"/>
                </a:solidFill>
              </a:rPr>
              <a:t>Favours sitagliptin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5EDA7AC2-9FDB-4AD0-A884-454C68E9E45A}"/>
              </a:ext>
            </a:extLst>
          </p:cNvPr>
          <p:cNvCxnSpPr/>
          <p:nvPr/>
        </p:nvCxnSpPr>
        <p:spPr>
          <a:xfrm>
            <a:off x="7744117" y="6205445"/>
            <a:ext cx="14278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B92DCAE-40EE-4787-84DF-AB7E758214FC}"/>
              </a:ext>
            </a:extLst>
          </p:cNvPr>
          <p:cNvSpPr txBox="1"/>
          <p:nvPr/>
        </p:nvSpPr>
        <p:spPr>
          <a:xfrm>
            <a:off x="7696344" y="6270502"/>
            <a:ext cx="288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Favours pioglitazone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xmlns="" id="{38401A22-715D-4F89-B0FB-4967E46D5810}"/>
              </a:ext>
            </a:extLst>
          </p:cNvPr>
          <p:cNvSpPr txBox="1">
            <a:spLocks/>
          </p:cNvSpPr>
          <p:nvPr/>
        </p:nvSpPr>
        <p:spPr>
          <a:xfrm>
            <a:off x="275844" y="514256"/>
            <a:ext cx="11640311" cy="747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>
                <a:solidFill>
                  <a:srgbClr val="0000FF"/>
                </a:solidFill>
                <a:latin typeface="+mn-lt"/>
              </a:rPr>
              <a:t>Hypothesis 1</a:t>
            </a:r>
            <a:br>
              <a:rPr lang="en-GB" sz="3200">
                <a:solidFill>
                  <a:srgbClr val="0000FF"/>
                </a:solidFill>
                <a:latin typeface="+mn-lt"/>
              </a:rPr>
            </a:br>
            <a:r>
              <a:rPr lang="en-GB" sz="2800">
                <a:solidFill>
                  <a:srgbClr val="0000FF"/>
                </a:solidFill>
                <a:latin typeface="+mn-lt"/>
              </a:rPr>
              <a:t>Participants with BMI&lt;=30 have a lower HbA1c on pioglitazone whereas participants with BMI&gt;30 have a lower HbA1c on sitagliptin</a:t>
            </a:r>
            <a:endParaRPr lang="en-GB" sz="28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24EDE56-8102-482C-821F-900C62289826}"/>
              </a:ext>
            </a:extLst>
          </p:cNvPr>
          <p:cNvSpPr txBox="1"/>
          <p:nvPr/>
        </p:nvSpPr>
        <p:spPr>
          <a:xfrm>
            <a:off x="5831864" y="4015226"/>
            <a:ext cx="35060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difference between strata: 2.92 (95% CI 0.99, 4.85) mmol/mol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4D163677-E56B-485E-A802-EFF0C1700DC7}"/>
              </a:ext>
            </a:extLst>
          </p:cNvPr>
          <p:cNvGrpSpPr/>
          <p:nvPr/>
        </p:nvGrpSpPr>
        <p:grpSpPr>
          <a:xfrm>
            <a:off x="5997777" y="3750476"/>
            <a:ext cx="3174213" cy="178023"/>
            <a:chOff x="6329779" y="2267966"/>
            <a:chExt cx="2334827" cy="133166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ADCF9DD5-B612-4091-BBD6-4E7C8EE396F8}"/>
                </a:ext>
              </a:extLst>
            </p:cNvPr>
            <p:cNvCxnSpPr/>
            <p:nvPr/>
          </p:nvCxnSpPr>
          <p:spPr>
            <a:xfrm>
              <a:off x="6329779" y="2401131"/>
              <a:ext cx="2334827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xmlns="" id="{1CAEE775-8EA6-43BB-8483-6FE7E0DF020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64606" y="2267966"/>
              <a:ext cx="0" cy="1331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2F12E8AC-3587-4AB6-96D2-53CC0FC18993}"/>
                </a:ext>
              </a:extLst>
            </p:cNvPr>
            <p:cNvCxnSpPr/>
            <p:nvPr/>
          </p:nvCxnSpPr>
          <p:spPr>
            <a:xfrm flipH="1" flipV="1">
              <a:off x="6332831" y="2267966"/>
              <a:ext cx="0" cy="1331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51704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559DF41-2791-4040-AC3F-CE49F86A160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386" t="57518" r="18814"/>
          <a:stretch/>
        </p:blipFill>
        <p:spPr>
          <a:xfrm>
            <a:off x="4025245" y="2019297"/>
            <a:ext cx="7213474" cy="44735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BA2A88D-B34F-4111-9E38-9F208644B22B}"/>
              </a:ext>
            </a:extLst>
          </p:cNvPr>
          <p:cNvSpPr txBox="1"/>
          <p:nvPr/>
        </p:nvSpPr>
        <p:spPr>
          <a:xfrm>
            <a:off x="1342438" y="2172706"/>
            <a:ext cx="521302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dirty="0"/>
          </a:p>
          <a:p>
            <a:r>
              <a:rPr lang="en-GB" sz="2000" dirty="0"/>
              <a:t>eGFR 60-90 (n=163)</a:t>
            </a:r>
            <a:br>
              <a:rPr lang="en-GB" sz="2000" dirty="0"/>
            </a:br>
            <a:endParaRPr lang="en-GB" sz="2000" dirty="0"/>
          </a:p>
          <a:p>
            <a:r>
              <a:rPr lang="en-GB" sz="2000" dirty="0"/>
              <a:t>eGFR &gt;90 (n=179)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xmlns="" id="{7491E72F-6BBF-4495-A1EE-396870D17941}"/>
              </a:ext>
            </a:extLst>
          </p:cNvPr>
          <p:cNvCxnSpPr>
            <a:cxnSpLocks/>
          </p:cNvCxnSpPr>
          <p:nvPr/>
        </p:nvCxnSpPr>
        <p:spPr>
          <a:xfrm flipH="1">
            <a:off x="6121827" y="6164459"/>
            <a:ext cx="1409700" cy="51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44F85D2-9745-47E6-8770-2AC106817C92}"/>
              </a:ext>
            </a:extLst>
          </p:cNvPr>
          <p:cNvSpPr txBox="1"/>
          <p:nvPr/>
        </p:nvSpPr>
        <p:spPr>
          <a:xfrm>
            <a:off x="5669508" y="6240308"/>
            <a:ext cx="205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0000FF"/>
                </a:solidFill>
              </a:rPr>
              <a:t>Favours sitagliptin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xmlns="" id="{ED88C5F3-42B0-4B2A-95D0-9B2E6C72AF12}"/>
              </a:ext>
            </a:extLst>
          </p:cNvPr>
          <p:cNvCxnSpPr/>
          <p:nvPr/>
        </p:nvCxnSpPr>
        <p:spPr>
          <a:xfrm>
            <a:off x="7781825" y="6166260"/>
            <a:ext cx="1427874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B352ECF-43E9-4A15-9150-9C22ECD1B92C}"/>
              </a:ext>
            </a:extLst>
          </p:cNvPr>
          <p:cNvSpPr txBox="1"/>
          <p:nvPr/>
        </p:nvSpPr>
        <p:spPr>
          <a:xfrm>
            <a:off x="7743479" y="6231317"/>
            <a:ext cx="2880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00FF"/>
                </a:solidFill>
              </a:rPr>
              <a:t>Favours canagliflozin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EC3E040-FE40-4A6A-91A6-940B8F3F3066}"/>
              </a:ext>
            </a:extLst>
          </p:cNvPr>
          <p:cNvSpPr txBox="1"/>
          <p:nvPr/>
        </p:nvSpPr>
        <p:spPr>
          <a:xfrm>
            <a:off x="5257014" y="4108707"/>
            <a:ext cx="43960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difference between strata: </a:t>
            </a:r>
          </a:p>
          <a:p>
            <a:pPr algn="ctr"/>
            <a:r>
              <a:rPr lang="en-GB" sz="16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2.83 (95% CI 1.09, 4.55) mmol/mol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70BDF8AC-C9E4-45C8-8DCC-3CF1FF5A669C}"/>
              </a:ext>
            </a:extLst>
          </p:cNvPr>
          <p:cNvGrpSpPr/>
          <p:nvPr/>
        </p:nvGrpSpPr>
        <p:grpSpPr>
          <a:xfrm>
            <a:off x="5712643" y="3893270"/>
            <a:ext cx="3355942" cy="160256"/>
            <a:chOff x="6096000" y="4968257"/>
            <a:chExt cx="2241612" cy="133166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19745B92-0082-47D4-9E9D-CDBAE0B88A47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5101422"/>
              <a:ext cx="224161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5952A3C2-B015-4786-8102-8A6A503967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37612" y="4968257"/>
              <a:ext cx="0" cy="1331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xmlns="" id="{C9919B2B-0FCD-433E-9AD7-2A4F3ABCD9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06541" y="4968258"/>
              <a:ext cx="0" cy="1331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itle 1">
            <a:extLst>
              <a:ext uri="{FF2B5EF4-FFF2-40B4-BE49-F238E27FC236}">
                <a16:creationId xmlns:a16="http://schemas.microsoft.com/office/drawing/2014/main" xmlns="" id="{38BF231B-CA87-475D-8F7F-38C02E00659D}"/>
              </a:ext>
            </a:extLst>
          </p:cNvPr>
          <p:cNvSpPr txBox="1">
            <a:spLocks/>
          </p:cNvSpPr>
          <p:nvPr/>
        </p:nvSpPr>
        <p:spPr>
          <a:xfrm>
            <a:off x="566927" y="459392"/>
            <a:ext cx="11058145" cy="747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>
                <a:solidFill>
                  <a:srgbClr val="0000FF"/>
                </a:solidFill>
                <a:latin typeface="+mn-lt"/>
              </a:rPr>
              <a:t>Hypothesis 2</a:t>
            </a:r>
            <a:r>
              <a:rPr lang="en-GB" sz="2800">
                <a:solidFill>
                  <a:srgbClr val="0000FF"/>
                </a:solidFill>
                <a:latin typeface="+mn-lt"/>
              </a:rPr>
              <a:t/>
            </a:r>
            <a:br>
              <a:rPr lang="en-GB" sz="2800">
                <a:solidFill>
                  <a:srgbClr val="0000FF"/>
                </a:solidFill>
                <a:latin typeface="+mn-lt"/>
              </a:rPr>
            </a:br>
            <a:r>
              <a:rPr lang="en-GB" sz="2800">
                <a:solidFill>
                  <a:srgbClr val="0000FF"/>
                </a:solidFill>
                <a:latin typeface="+mn-lt"/>
              </a:rPr>
              <a:t>Participants with eGFR 60-90 have a lower HbA1c on sitagliptin whereas participants with eGFR&gt;90 have a lower HbA1c on canagliflozin</a:t>
            </a:r>
            <a:endParaRPr lang="en-GB" sz="2800" dirty="0">
              <a:solidFill>
                <a:srgbClr val="0000F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741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5CB3FE-FEA5-44CA-886C-4ACEAD45B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0000FF"/>
                </a:solidFill>
                <a:latin typeface="+mn-lt"/>
              </a:rPr>
              <a:t>Summary – Differential Response by Strata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611E7A-7F96-49B0-BAEA-7B33583F08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Both prior hypotheses confirmed</a:t>
            </a:r>
          </a:p>
          <a:p>
            <a:pPr lvl="1"/>
            <a:r>
              <a:rPr lang="en-GB" dirty="0"/>
              <a:t>BMI&gt;30kg/m</a:t>
            </a:r>
            <a:r>
              <a:rPr lang="en-GB" baseline="30000" dirty="0"/>
              <a:t>2</a:t>
            </a:r>
            <a:r>
              <a:rPr lang="en-GB" dirty="0"/>
              <a:t> – lower HbA1c on pioglitazone</a:t>
            </a:r>
          </a:p>
          <a:p>
            <a:pPr lvl="1"/>
            <a:r>
              <a:rPr lang="en-GB" dirty="0"/>
              <a:t>BMI&lt;=30kg/m</a:t>
            </a:r>
            <a:r>
              <a:rPr lang="en-GB" baseline="30000" dirty="0"/>
              <a:t>2</a:t>
            </a:r>
            <a:r>
              <a:rPr lang="en-GB" dirty="0"/>
              <a:t> - lower HbA1c on sitagliptin</a:t>
            </a:r>
          </a:p>
          <a:p>
            <a:pPr lvl="1"/>
            <a:r>
              <a:rPr lang="en-GB" dirty="0"/>
              <a:t>eGFR &gt;90mls/min/1.73m</a:t>
            </a:r>
            <a:r>
              <a:rPr lang="en-GB" baseline="30000" dirty="0"/>
              <a:t>2</a:t>
            </a:r>
            <a:r>
              <a:rPr lang="en-GB" dirty="0"/>
              <a:t>  – lower HbA1c on canagliflozin</a:t>
            </a:r>
          </a:p>
          <a:p>
            <a:pPr lvl="1"/>
            <a:r>
              <a:rPr lang="en-GB" dirty="0"/>
              <a:t>eGFR 60-90mls/min/1.73m</a:t>
            </a:r>
            <a:r>
              <a:rPr lang="en-GB" baseline="30000" dirty="0"/>
              <a:t>2</a:t>
            </a:r>
            <a:r>
              <a:rPr lang="en-GB" dirty="0"/>
              <a:t>  – lower HbA1c on sitagliptin</a:t>
            </a:r>
          </a:p>
          <a:p>
            <a:r>
              <a:rPr lang="en-GB" dirty="0"/>
              <a:t>Choosing treatment according to strata would lead to ~3mmol/mol overall difference in achieved HbA1c</a:t>
            </a:r>
          </a:p>
          <a:p>
            <a:r>
              <a:rPr lang="en-GB" dirty="0"/>
              <a:t>No difference in secondary outcomes by drug/strata combinations except weight higher with pioglitazone if BMI&gt;30kg/m</a:t>
            </a:r>
            <a:r>
              <a:rPr lang="en-GB" baseline="30000" dirty="0"/>
              <a:t>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0121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A51A7472-6DB3-4A7F-9F07-B399F98269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72" t="2564" r="13752" b="7459"/>
          <a:stretch/>
        </p:blipFill>
        <p:spPr>
          <a:xfrm>
            <a:off x="7049262" y="1788403"/>
            <a:ext cx="4640072" cy="3784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C0C40E01-C8CB-49E0-94CF-83C834140BD5}"/>
              </a:ext>
            </a:extLst>
          </p:cNvPr>
          <p:cNvSpPr txBox="1"/>
          <p:nvPr/>
        </p:nvSpPr>
        <p:spPr>
          <a:xfrm>
            <a:off x="7366932" y="4632236"/>
            <a:ext cx="17616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/>
              <a:t>Negative values favour Sita</a:t>
            </a:r>
            <a:endParaRPr lang="en-US"/>
          </a:p>
        </p:txBody>
      </p:sp>
      <p:pic>
        <p:nvPicPr>
          <p:cNvPr id="2" name="Picture 1" descr="Chart, scatter chart&#10;&#10;Description automatically generated">
            <a:extLst>
              <a:ext uri="{FF2B5EF4-FFF2-40B4-BE49-F238E27FC236}">
                <a16:creationId xmlns:a16="http://schemas.microsoft.com/office/drawing/2014/main" xmlns="" id="{B96773CB-A53A-4436-937D-F5A4613179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751" t="19656" r="17572" b="8015"/>
          <a:stretch/>
        </p:blipFill>
        <p:spPr>
          <a:xfrm>
            <a:off x="1031406" y="1820666"/>
            <a:ext cx="4732759" cy="37269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510B242-78EF-40B8-A822-2FEE17FEF7DF}"/>
              </a:ext>
            </a:extLst>
          </p:cNvPr>
          <p:cNvSpPr txBox="1"/>
          <p:nvPr/>
        </p:nvSpPr>
        <p:spPr>
          <a:xfrm>
            <a:off x="1116741" y="1918710"/>
            <a:ext cx="17616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/>
              <a:t>Positive values favour Sita</a:t>
            </a:r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B365C5A-CD84-4DB6-A3A1-528FCF4D84C5}"/>
              </a:ext>
            </a:extLst>
          </p:cNvPr>
          <p:cNvSpPr txBox="1"/>
          <p:nvPr/>
        </p:nvSpPr>
        <p:spPr>
          <a:xfrm>
            <a:off x="3803426" y="4526062"/>
            <a:ext cx="17616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/>
              <a:t>Negative values favour Pio</a:t>
            </a:r>
            <a:endParaRPr lang="en-GB" dirty="0">
              <a:cs typeface="Calibri" panose="020F050202020403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A2A6D2B-6DD1-4EAF-9E47-58081D0C3D5E}"/>
              </a:ext>
            </a:extLst>
          </p:cNvPr>
          <p:cNvSpPr txBox="1"/>
          <p:nvPr/>
        </p:nvSpPr>
        <p:spPr>
          <a:xfrm>
            <a:off x="10258355" y="1793001"/>
            <a:ext cx="176168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dirty="0"/>
              <a:t>Positive values favour Cana</a:t>
            </a:r>
            <a:endParaRPr lang="en-GB" dirty="0">
              <a:cs typeface="Calibri" panose="020F0502020204030204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xmlns="" id="{D28C95F4-E7D8-46D0-8A10-7AD18D2572B6}"/>
              </a:ext>
            </a:extLst>
          </p:cNvPr>
          <p:cNvCxnSpPr/>
          <p:nvPr/>
        </p:nvCxnSpPr>
        <p:spPr>
          <a:xfrm>
            <a:off x="1223970" y="3523242"/>
            <a:ext cx="4352793" cy="1043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xmlns="" id="{FB78653D-C16A-4CF6-962E-A7B1625F5610}"/>
              </a:ext>
            </a:extLst>
          </p:cNvPr>
          <p:cNvCxnSpPr>
            <a:cxnSpLocks/>
          </p:cNvCxnSpPr>
          <p:nvPr/>
        </p:nvCxnSpPr>
        <p:spPr>
          <a:xfrm>
            <a:off x="7292233" y="3566785"/>
            <a:ext cx="4352793" cy="10439"/>
          </a:xfrm>
          <a:prstGeom prst="straightConnector1">
            <a:avLst/>
          </a:prstGeom>
          <a:ln w="57150">
            <a:solidFill>
              <a:srgbClr val="00B050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65F951EB-1839-43DE-917B-80C8E57CD4C6}"/>
              </a:ext>
            </a:extLst>
          </p:cNvPr>
          <p:cNvCxnSpPr/>
          <p:nvPr/>
        </p:nvCxnSpPr>
        <p:spPr>
          <a:xfrm flipV="1">
            <a:off x="7299411" y="3208619"/>
            <a:ext cx="4425862" cy="605424"/>
          </a:xfrm>
          <a:prstGeom prst="straightConnector1">
            <a:avLst/>
          </a:prstGeom>
          <a:ln w="28575"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xmlns="" id="{1551A76A-7F0A-4B77-8172-549F2DECE002}"/>
              </a:ext>
            </a:extLst>
          </p:cNvPr>
          <p:cNvCxnSpPr/>
          <p:nvPr/>
        </p:nvCxnSpPr>
        <p:spPr>
          <a:xfrm>
            <a:off x="1243693" y="3126921"/>
            <a:ext cx="4038598" cy="936171"/>
          </a:xfrm>
          <a:prstGeom prst="straightConnector1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DEFDB0A-B276-4DD6-AD0C-24D13731AD9A}"/>
              </a:ext>
            </a:extLst>
          </p:cNvPr>
          <p:cNvSpPr txBox="1"/>
          <p:nvPr/>
        </p:nvSpPr>
        <p:spPr>
          <a:xfrm>
            <a:off x="-113345" y="1918709"/>
            <a:ext cx="12391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dirty="0"/>
              <a:t>HbA1c</a:t>
            </a:r>
            <a:br>
              <a:rPr lang="en-GB" sz="1600" dirty="0"/>
            </a:br>
            <a:r>
              <a:rPr lang="en-GB" sz="1600" dirty="0">
                <a:cs typeface="Calibri"/>
              </a:rPr>
              <a:t>difference</a:t>
            </a:r>
          </a:p>
          <a:p>
            <a:pPr algn="ctr"/>
            <a:r>
              <a:rPr lang="en-GB" sz="1600" dirty="0">
                <a:cs typeface="Calibri"/>
              </a:rPr>
              <a:t>mmol/mol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D904212-7677-4D65-B4B7-0C5408423944}"/>
              </a:ext>
            </a:extLst>
          </p:cNvPr>
          <p:cNvSpPr txBox="1"/>
          <p:nvPr/>
        </p:nvSpPr>
        <p:spPr>
          <a:xfrm>
            <a:off x="5906454" y="1918709"/>
            <a:ext cx="12391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dirty="0"/>
              <a:t>HbA1c</a:t>
            </a:r>
            <a:br>
              <a:rPr lang="en-GB" sz="1600" dirty="0"/>
            </a:br>
            <a:r>
              <a:rPr lang="en-GB" sz="1600" dirty="0">
                <a:cs typeface="Calibri"/>
              </a:rPr>
              <a:t>difference</a:t>
            </a:r>
          </a:p>
          <a:p>
            <a:pPr algn="ctr"/>
            <a:r>
              <a:rPr lang="en-GB" sz="1600" dirty="0">
                <a:cs typeface="Calibri"/>
              </a:rPr>
              <a:t>mmol/mol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E44047-982D-425A-8C87-B1ADACB35779}"/>
              </a:ext>
            </a:extLst>
          </p:cNvPr>
          <p:cNvSpPr txBox="1"/>
          <p:nvPr/>
        </p:nvSpPr>
        <p:spPr>
          <a:xfrm>
            <a:off x="8459154" y="5665209"/>
            <a:ext cx="22551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3C4EC7"/>
                </a:solidFill>
              </a:rPr>
              <a:t>eGFR ml/min/1.73m2</a:t>
            </a:r>
            <a:endParaRPr lang="en-US" sz="2800">
              <a:solidFill>
                <a:srgbClr val="3C4EC7"/>
              </a:solidFill>
              <a:cs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B770FCBC-BCF9-4245-A02B-5D0314DD4DD1}"/>
              </a:ext>
            </a:extLst>
          </p:cNvPr>
          <p:cNvSpPr txBox="1"/>
          <p:nvPr/>
        </p:nvSpPr>
        <p:spPr>
          <a:xfrm>
            <a:off x="2642554" y="5665209"/>
            <a:ext cx="1239174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400" dirty="0">
                <a:solidFill>
                  <a:srgbClr val="3C4EC7"/>
                </a:solidFill>
              </a:rPr>
              <a:t>BMI </a:t>
            </a:r>
            <a:endParaRPr lang="en-GB" sz="2400" dirty="0">
              <a:solidFill>
                <a:srgbClr val="3C4EC7"/>
              </a:solidFill>
              <a:cs typeface="Calibri"/>
            </a:endParaRPr>
          </a:p>
          <a:p>
            <a:pPr algn="ctr"/>
            <a:r>
              <a:rPr lang="en-GB" sz="2400" dirty="0">
                <a:solidFill>
                  <a:srgbClr val="3C4EC7"/>
                </a:solidFill>
                <a:cs typeface="Calibri"/>
              </a:rPr>
              <a:t>Kg/m</a:t>
            </a:r>
            <a:r>
              <a:rPr lang="en-GB" sz="2000" dirty="0">
                <a:solidFill>
                  <a:srgbClr val="3C4EC7"/>
                </a:solidFill>
                <a:cs typeface="Calibri"/>
              </a:rPr>
              <a:t>2</a:t>
            </a:r>
            <a:endParaRPr lang="en-GB" i="1">
              <a:solidFill>
                <a:srgbClr val="3C4EC7"/>
              </a:solidFill>
              <a:cs typeface="Calibri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xmlns="" id="{53E65788-7281-461F-BB9A-99F70F83B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" y="119862"/>
            <a:ext cx="12127992" cy="1325563"/>
          </a:xfrm>
        </p:spPr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0000FF"/>
                </a:solidFill>
                <a:latin typeface="+mn-lt"/>
              </a:rPr>
              <a:t>Linear relationship means extreme BMI or eGFR will have </a:t>
            </a:r>
            <a:br>
              <a:rPr lang="en-GB" sz="3200" dirty="0">
                <a:solidFill>
                  <a:srgbClr val="0000FF"/>
                </a:solidFill>
                <a:latin typeface="+mn-lt"/>
              </a:rPr>
            </a:br>
            <a:r>
              <a:rPr lang="en-GB" sz="3200" dirty="0">
                <a:solidFill>
                  <a:srgbClr val="0000FF"/>
                </a:solidFill>
                <a:latin typeface="+mn-lt"/>
              </a:rPr>
              <a:t>a greater impact on differential treatment response </a:t>
            </a:r>
          </a:p>
        </p:txBody>
      </p:sp>
    </p:spTree>
    <p:extLst>
      <p:ext uri="{BB962C8B-B14F-4D97-AF65-F5344CB8AC3E}">
        <p14:creationId xmlns:p14="http://schemas.microsoft.com/office/powerpoint/2010/main" val="389483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xmlns="" id="{23FF7039-6B72-4B3C-A6B7-BC639E236E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0332"/>
            <a:ext cx="9144000" cy="2387600"/>
          </a:xfrm>
        </p:spPr>
        <p:txBody>
          <a:bodyPr>
            <a:normAutofit/>
          </a:bodyPr>
          <a:lstStyle/>
          <a:p>
            <a:r>
              <a:rPr lang="en-GB" sz="4400" b="1" dirty="0">
                <a:solidFill>
                  <a:srgbClr val="0000FF"/>
                </a:solidFill>
                <a:latin typeface="+mn-lt"/>
              </a:rPr>
              <a:t>Analysis Part 2:</a:t>
            </a:r>
            <a:br>
              <a:rPr lang="en-GB" sz="4400" b="1" dirty="0">
                <a:solidFill>
                  <a:srgbClr val="0000FF"/>
                </a:solidFill>
                <a:latin typeface="+mn-lt"/>
              </a:rPr>
            </a:br>
            <a:r>
              <a:rPr lang="en-GB" sz="4400" b="1" dirty="0">
                <a:latin typeface="+mn-lt"/>
              </a:rPr>
              <a:t/>
            </a:r>
            <a:br>
              <a:rPr lang="en-GB" sz="4400" b="1" dirty="0">
                <a:latin typeface="+mn-lt"/>
              </a:rPr>
            </a:br>
            <a:r>
              <a:rPr lang="en-GB" sz="4400" b="1" dirty="0">
                <a:latin typeface="+mn-lt"/>
              </a:rPr>
              <a:t>Participant Preference</a:t>
            </a:r>
          </a:p>
        </p:txBody>
      </p:sp>
    </p:spTree>
    <p:extLst>
      <p:ext uri="{BB962C8B-B14F-4D97-AF65-F5344CB8AC3E}">
        <p14:creationId xmlns:p14="http://schemas.microsoft.com/office/powerpoint/2010/main" val="256274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474" y="603868"/>
            <a:ext cx="11452194" cy="922114"/>
          </a:xfrm>
        </p:spPr>
        <p:txBody>
          <a:bodyPr>
            <a:noAutofit/>
          </a:bodyPr>
          <a:lstStyle/>
          <a:p>
            <a:pPr algn="ctr"/>
            <a:r>
              <a:rPr lang="en-GB" sz="3200">
                <a:solidFill>
                  <a:srgbClr val="0000FF"/>
                </a:solidFill>
                <a:latin typeface="+mn-lt"/>
              </a:rPr>
              <a:t>The crossover design enabled participants to compare their own experience on each of the three drugs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505916" y="2391080"/>
            <a:ext cx="8780641" cy="1877437"/>
            <a:chOff x="-13717" y="2185925"/>
            <a:chExt cx="8780641" cy="1877437"/>
          </a:xfrm>
        </p:grpSpPr>
        <p:sp>
          <p:nvSpPr>
            <p:cNvPr id="8" name="Rectangle 7"/>
            <p:cNvSpPr/>
            <p:nvPr/>
          </p:nvSpPr>
          <p:spPr>
            <a:xfrm>
              <a:off x="-13717" y="2185925"/>
              <a:ext cx="2195735" cy="1877437"/>
            </a:xfrm>
            <a:prstGeom prst="rect">
              <a:avLst/>
            </a:prstGeom>
            <a:ln w="25400">
              <a:noFill/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n-GB" sz="1600"/>
                <a:t>Patient on</a:t>
              </a:r>
              <a:br>
                <a:rPr lang="en-GB" sz="1600"/>
              </a:br>
              <a:r>
                <a:rPr lang="en-GB" sz="1600"/>
                <a:t>Metformin only or Metformin and</a:t>
              </a:r>
              <a:r>
                <a:rPr lang="en-GB" sz="1600">
                  <a:solidFill>
                    <a:srgbClr val="00B050"/>
                  </a:solidFill>
                </a:rPr>
                <a:t> </a:t>
              </a:r>
              <a:endParaRPr lang="en-GB" sz="1600"/>
            </a:p>
            <a:p>
              <a:pPr lvl="0" algn="ctr"/>
              <a:r>
                <a:rPr lang="en-GB" sz="1600"/>
                <a:t>Sulfonylurea with </a:t>
              </a:r>
            </a:p>
            <a:p>
              <a:pPr algn="ctr"/>
              <a:r>
                <a:rPr lang="en-GB" sz="1600"/>
                <a:t>HbA1c &gt;58mmol (7.5%) </a:t>
              </a:r>
            </a:p>
            <a:p>
              <a:pPr algn="ctr"/>
              <a:r>
                <a:rPr lang="en-GB" sz="1600"/>
                <a:t>and ≤ 110mmol/mol (12.2%) </a:t>
              </a: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2130631" y="2994007"/>
              <a:ext cx="519081" cy="5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/>
            <p:nvPr/>
          </p:nvSpPr>
          <p:spPr>
            <a:xfrm>
              <a:off x="5368456" y="2393841"/>
              <a:ext cx="1357617" cy="1200329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n-GB"/>
                <a:t>4 months</a:t>
              </a:r>
              <a:br>
                <a:rPr lang="en-GB"/>
              </a:br>
              <a:r>
                <a:rPr lang="en-GB"/>
                <a:t>DPP4i or</a:t>
              </a:r>
            </a:p>
            <a:p>
              <a:pPr lvl="0" algn="ctr"/>
              <a:r>
                <a:rPr lang="en-GB"/>
                <a:t>SGLT2i or</a:t>
              </a:r>
            </a:p>
            <a:p>
              <a:pPr lvl="0" algn="ctr"/>
              <a:r>
                <a:rPr lang="en-GB"/>
                <a:t>TZD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649712" y="2393841"/>
              <a:ext cx="1359372" cy="1200329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n-GB"/>
                <a:t>4 months</a:t>
              </a:r>
              <a:br>
                <a:rPr lang="en-GB"/>
              </a:br>
              <a:r>
                <a:rPr lang="en-GB"/>
                <a:t>DPP4i or</a:t>
              </a:r>
            </a:p>
            <a:p>
              <a:pPr lvl="0" algn="ctr"/>
              <a:r>
                <a:rPr lang="en-GB"/>
                <a:t>SGLT2i or</a:t>
              </a:r>
            </a:p>
            <a:p>
              <a:pPr lvl="0" algn="ctr"/>
              <a:r>
                <a:rPr lang="en-GB"/>
                <a:t>TZD</a:t>
              </a: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009083" y="2393811"/>
              <a:ext cx="1359373" cy="1200329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n-GB"/>
                <a:t>4 months</a:t>
              </a:r>
              <a:br>
                <a:rPr lang="en-GB"/>
              </a:br>
              <a:r>
                <a:rPr lang="en-GB"/>
                <a:t>DPP4i or</a:t>
              </a:r>
            </a:p>
            <a:p>
              <a:pPr lvl="0" algn="ctr"/>
              <a:r>
                <a:rPr lang="en-GB"/>
                <a:t>SGLT2i or</a:t>
              </a:r>
            </a:p>
            <a:p>
              <a:pPr lvl="0" algn="ctr"/>
              <a:r>
                <a:rPr lang="en-GB"/>
                <a:t>TZD</a:t>
              </a: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326763" y="2671387"/>
              <a:ext cx="1440161" cy="646331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lvl="0" algn="ctr"/>
              <a:r>
                <a:rPr lang="en-GB"/>
                <a:t>Patient preference</a:t>
              </a:r>
            </a:p>
          </p:txBody>
        </p:sp>
        <p:cxnSp>
          <p:nvCxnSpPr>
            <p:cNvPr id="67" name="Straight Arrow Connector 66"/>
            <p:cNvCxnSpPr/>
            <p:nvPr/>
          </p:nvCxnSpPr>
          <p:spPr>
            <a:xfrm flipV="1">
              <a:off x="6750700" y="2993429"/>
              <a:ext cx="576063" cy="5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8856041" y="2899716"/>
            <a:ext cx="1430516" cy="661164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9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5920" y="3154295"/>
            <a:ext cx="364642" cy="36844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4072" y="3145895"/>
            <a:ext cx="364642" cy="36844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403927" y="4464338"/>
            <a:ext cx="9753600" cy="206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458 patients receiving 3 different medications, double blind (over capsulated) </a:t>
            </a:r>
            <a:br>
              <a:rPr lang="en-GB" sz="2000" dirty="0"/>
            </a:br>
            <a:r>
              <a:rPr lang="en-GB" sz="2000" dirty="0"/>
              <a:t>allows unique within patient comparison of side effects, tolerability and preference. 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Effectively “n of 1” trial patient tries 3 medications  and selects preferred drug. </a:t>
            </a:r>
            <a:br>
              <a:rPr lang="en-GB" sz="2000" dirty="0"/>
            </a:br>
            <a:r>
              <a:rPr lang="en-GB" sz="2000" dirty="0"/>
              <a:t> Directly compare benefits v </a:t>
            </a:r>
            <a:r>
              <a:rPr lang="en-GB" sz="2000" dirty="0" err="1"/>
              <a:t>disbenefits</a:t>
            </a:r>
            <a:r>
              <a:rPr lang="en-GB" sz="2000" dirty="0"/>
              <a:t> of different treatments </a:t>
            </a:r>
            <a:r>
              <a:rPr lang="en-GB" sz="2000" i="1" dirty="0"/>
              <a:t>for them</a:t>
            </a:r>
            <a:r>
              <a:rPr lang="en-GB" sz="2000" dirty="0"/>
              <a:t>.</a:t>
            </a:r>
          </a:p>
          <a:p>
            <a:pPr marL="285750" indent="-285750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/>
              <a:t>Blinded analysis means bias free assessment of side effects and their prevalence </a:t>
            </a:r>
          </a:p>
        </p:txBody>
      </p:sp>
    </p:spTree>
    <p:extLst>
      <p:ext uri="{BB962C8B-B14F-4D97-AF65-F5344CB8AC3E}">
        <p14:creationId xmlns:p14="http://schemas.microsoft.com/office/powerpoint/2010/main" val="3929252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94FB1C93-E47D-4E77-B671-7AEB562AC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578" t="7946"/>
          <a:stretch/>
        </p:blipFill>
        <p:spPr>
          <a:xfrm>
            <a:off x="2600588" y="1182847"/>
            <a:ext cx="6269371" cy="57066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D085B2-A689-44E1-8035-322DCEA8A8A5}"/>
              </a:ext>
            </a:extLst>
          </p:cNvPr>
          <p:cNvSpPr txBox="1"/>
          <p:nvPr/>
        </p:nvSpPr>
        <p:spPr>
          <a:xfrm>
            <a:off x="8713364" y="2449585"/>
            <a:ext cx="14680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>
                <a:solidFill>
                  <a:schemeClr val="bg1">
                    <a:lumMod val="50000"/>
                  </a:schemeClr>
                </a:solidFill>
              </a:rPr>
              <a:t>Line of equality of all drugs equally preferred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84C253D-1B63-4768-91E0-B8EE53F5FD9C}"/>
              </a:ext>
            </a:extLst>
          </p:cNvPr>
          <p:cNvSpPr txBox="1"/>
          <p:nvPr/>
        </p:nvSpPr>
        <p:spPr>
          <a:xfrm>
            <a:off x="3719744" y="4518734"/>
            <a:ext cx="1065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B0F0"/>
                </a:solidFill>
              </a:rPr>
              <a:t>25.8%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7B7097E-6016-48E4-9D9C-DDE3F391969C}"/>
              </a:ext>
            </a:extLst>
          </p:cNvPr>
          <p:cNvSpPr txBox="1"/>
          <p:nvPr/>
        </p:nvSpPr>
        <p:spPr>
          <a:xfrm>
            <a:off x="5486440" y="4486468"/>
            <a:ext cx="1065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70C0"/>
                </a:solidFill>
              </a:rPr>
              <a:t>34.8%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3AD9E14-BE32-40DA-B502-F16EDDFD0779}"/>
              </a:ext>
            </a:extLst>
          </p:cNvPr>
          <p:cNvSpPr txBox="1"/>
          <p:nvPr/>
        </p:nvSpPr>
        <p:spPr>
          <a:xfrm>
            <a:off x="7178199" y="4486468"/>
            <a:ext cx="1065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>
                <a:solidFill>
                  <a:srgbClr val="00B0F0"/>
                </a:solidFill>
              </a:rPr>
              <a:t>38.7%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4F8D98A-8E62-4030-9C9F-818A3567527E}"/>
              </a:ext>
            </a:extLst>
          </p:cNvPr>
          <p:cNvSpPr txBox="1"/>
          <p:nvPr/>
        </p:nvSpPr>
        <p:spPr>
          <a:xfrm>
            <a:off x="50292" y="226313"/>
            <a:ext cx="12091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>
                <a:solidFill>
                  <a:srgbClr val="0000FF"/>
                </a:solidFill>
              </a:rPr>
              <a:t>Secondary analysis: participant preference split 26-39%</a:t>
            </a:r>
          </a:p>
        </p:txBody>
      </p:sp>
    </p:spTree>
    <p:extLst>
      <p:ext uri="{BB962C8B-B14F-4D97-AF65-F5344CB8AC3E}">
        <p14:creationId xmlns:p14="http://schemas.microsoft.com/office/powerpoint/2010/main" val="28360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9365BFB-A2BF-4AF8-AF4E-B7999FA73C65}"/>
              </a:ext>
            </a:extLst>
          </p:cNvPr>
          <p:cNvSpPr/>
          <p:nvPr/>
        </p:nvSpPr>
        <p:spPr>
          <a:xfrm>
            <a:off x="5107854" y="1575050"/>
            <a:ext cx="2305812" cy="44291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762CB833-F4EA-4625-B4FB-AF1D90572B45}"/>
              </a:ext>
            </a:extLst>
          </p:cNvPr>
          <p:cNvSpPr/>
          <p:nvPr/>
        </p:nvSpPr>
        <p:spPr>
          <a:xfrm>
            <a:off x="7904803" y="1589432"/>
            <a:ext cx="2305812" cy="4429125"/>
          </a:xfrm>
          <a:prstGeom prst="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87EDC6C3-F294-496E-9B22-439EEF6F75EA}"/>
              </a:ext>
            </a:extLst>
          </p:cNvPr>
          <p:cNvSpPr/>
          <p:nvPr/>
        </p:nvSpPr>
        <p:spPr>
          <a:xfrm>
            <a:off x="2334936" y="1589433"/>
            <a:ext cx="2305812" cy="44291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D3050C-0686-42CF-A319-9EAA61D8E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592" y="393255"/>
            <a:ext cx="10920984" cy="997331"/>
          </a:xfrm>
        </p:spPr>
        <p:txBody>
          <a:bodyPr>
            <a:noAutofit/>
          </a:bodyPr>
          <a:lstStyle/>
          <a:p>
            <a:pPr algn="ctr"/>
            <a:r>
              <a:rPr lang="en-GB" sz="3200" dirty="0">
                <a:solidFill>
                  <a:srgbClr val="0000FF"/>
                </a:solidFill>
                <a:latin typeface="+mn-lt"/>
              </a:rPr>
              <a:t>The preferred drug was associated with the lowest HbA1c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5D3D661-0A13-49C2-80B6-87FC84FB7041}"/>
              </a:ext>
            </a:extLst>
          </p:cNvPr>
          <p:cNvSpPr txBox="1"/>
          <p:nvPr/>
        </p:nvSpPr>
        <p:spPr>
          <a:xfrm>
            <a:off x="2295313" y="1725164"/>
            <a:ext cx="244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00008B"/>
                </a:solidFill>
              </a:rPr>
              <a:t>Prefer Pioglitazone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C2118661-2E1F-4E3A-B0F5-DA773F3723FA}"/>
              </a:ext>
            </a:extLst>
          </p:cNvPr>
          <p:cNvSpPr txBox="1"/>
          <p:nvPr/>
        </p:nvSpPr>
        <p:spPr>
          <a:xfrm>
            <a:off x="5100058" y="1734689"/>
            <a:ext cx="244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F2AD00"/>
                </a:solidFill>
              </a:rPr>
              <a:t>Prefer Sitagliptin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F22F742-812F-4F13-A27E-C84D3A9458A8}"/>
              </a:ext>
            </a:extLst>
          </p:cNvPr>
          <p:cNvSpPr txBox="1"/>
          <p:nvPr/>
        </p:nvSpPr>
        <p:spPr>
          <a:xfrm>
            <a:off x="7836985" y="1725164"/>
            <a:ext cx="2441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>
                <a:solidFill>
                  <a:srgbClr val="8B0000"/>
                </a:solidFill>
              </a:rPr>
              <a:t>Prefer Canagliflozin</a:t>
            </a: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xmlns="" id="{F23F6E01-903B-4421-857A-BF5A7DE01916}"/>
              </a:ext>
            </a:extLst>
          </p:cNvPr>
          <p:cNvGraphicFramePr>
            <a:graphicFrameLocks/>
          </p:cNvGraphicFramePr>
          <p:nvPr/>
        </p:nvGraphicFramePr>
        <p:xfrm>
          <a:off x="1223882" y="1698113"/>
          <a:ext cx="9519781" cy="49283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98125F2-1435-488C-B381-3D3D6ACB0CB7}"/>
              </a:ext>
            </a:extLst>
          </p:cNvPr>
          <p:cNvSpPr txBox="1"/>
          <p:nvPr/>
        </p:nvSpPr>
        <p:spPr>
          <a:xfrm>
            <a:off x="4120460" y="6414352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(n=118)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CB1281D7-88EF-4326-867E-C9E088D8E4B1}"/>
              </a:ext>
            </a:extLst>
          </p:cNvPr>
          <p:cNvSpPr txBox="1"/>
          <p:nvPr/>
        </p:nvSpPr>
        <p:spPr>
          <a:xfrm>
            <a:off x="5610639" y="6418831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(n=159)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43EF26D4-CE1F-421A-8754-D1025927A989}"/>
              </a:ext>
            </a:extLst>
          </p:cNvPr>
          <p:cNvSpPr txBox="1"/>
          <p:nvPr/>
        </p:nvSpPr>
        <p:spPr>
          <a:xfrm>
            <a:off x="7056145" y="6412762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(n=177)</a:t>
            </a:r>
          </a:p>
        </p:txBody>
      </p:sp>
    </p:spTree>
    <p:extLst>
      <p:ext uri="{BB962C8B-B14F-4D97-AF65-F5344CB8AC3E}">
        <p14:creationId xmlns:p14="http://schemas.microsoft.com/office/powerpoint/2010/main" val="214726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2F9B7AD-C0BC-4F88-BEDA-0238D027ECDC}"/>
              </a:ext>
            </a:extLst>
          </p:cNvPr>
          <p:cNvGrpSpPr/>
          <p:nvPr/>
        </p:nvGrpSpPr>
        <p:grpSpPr>
          <a:xfrm>
            <a:off x="2165326" y="1469711"/>
            <a:ext cx="8025031" cy="4429126"/>
            <a:chOff x="2432304" y="1619249"/>
            <a:chExt cx="8025031" cy="442912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D61BC6B5-BFBA-4250-A5D3-3E3914C37CF9}"/>
                </a:ext>
              </a:extLst>
            </p:cNvPr>
            <p:cNvSpPr/>
            <p:nvPr/>
          </p:nvSpPr>
          <p:spPr>
            <a:xfrm>
              <a:off x="5286756" y="1619249"/>
              <a:ext cx="2305812" cy="441474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89F72D1C-298F-422C-954D-4598DDD92EF2}"/>
                </a:ext>
              </a:extLst>
            </p:cNvPr>
            <p:cNvSpPr/>
            <p:nvPr/>
          </p:nvSpPr>
          <p:spPr>
            <a:xfrm>
              <a:off x="8083705" y="1619249"/>
              <a:ext cx="2305812" cy="4429125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01B4291A-656A-4487-A135-D6B0A806B2DD}"/>
                </a:ext>
              </a:extLst>
            </p:cNvPr>
            <p:cNvSpPr/>
            <p:nvPr/>
          </p:nvSpPr>
          <p:spPr>
            <a:xfrm>
              <a:off x="2513838" y="1619250"/>
              <a:ext cx="2305812" cy="44291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xmlns="" id="{706BAB2C-81C4-4417-8602-6C6A36738F3E}"/>
                </a:ext>
              </a:extLst>
            </p:cNvPr>
            <p:cNvSpPr txBox="1"/>
            <p:nvPr/>
          </p:nvSpPr>
          <p:spPr>
            <a:xfrm>
              <a:off x="2432304" y="1754981"/>
              <a:ext cx="2441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rgbClr val="00008B"/>
                  </a:solidFill>
                </a:rPr>
                <a:t>Prefer Pioglitazone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39E10B20-4BC2-4BCC-8F09-BB3BFF1655FD}"/>
                </a:ext>
              </a:extLst>
            </p:cNvPr>
            <p:cNvSpPr txBox="1"/>
            <p:nvPr/>
          </p:nvSpPr>
          <p:spPr>
            <a:xfrm>
              <a:off x="5285949" y="1754981"/>
              <a:ext cx="2441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rgbClr val="F2AD00"/>
                  </a:solidFill>
                </a:rPr>
                <a:t>Prefer Sitagliptin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8307595A-3E9D-4E79-9E08-0A12CE0CEFB8}"/>
                </a:ext>
              </a:extLst>
            </p:cNvPr>
            <p:cNvSpPr txBox="1"/>
            <p:nvPr/>
          </p:nvSpPr>
          <p:spPr>
            <a:xfrm>
              <a:off x="8015887" y="1754981"/>
              <a:ext cx="2441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rgbClr val="8B0000"/>
                  </a:solidFill>
                </a:rPr>
                <a:t>Prefer Canagliflozin</a:t>
              </a:r>
            </a:p>
          </p:txBody>
        </p:sp>
      </p:grp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xmlns="" id="{4BFDE196-2D44-4CE2-808A-EBFC8A2960D1}"/>
              </a:ext>
            </a:extLst>
          </p:cNvPr>
          <p:cNvGraphicFramePr>
            <a:graphicFrameLocks/>
          </p:cNvGraphicFramePr>
          <p:nvPr/>
        </p:nvGraphicFramePr>
        <p:xfrm>
          <a:off x="1195389" y="1819275"/>
          <a:ext cx="9348786" cy="4724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itle 3">
            <a:extLst>
              <a:ext uri="{FF2B5EF4-FFF2-40B4-BE49-F238E27FC236}">
                <a16:creationId xmlns:a16="http://schemas.microsoft.com/office/drawing/2014/main" xmlns="" id="{8AADCACE-8945-40CF-ABA1-F34FCDF20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500"/>
          </a:xfrm>
        </p:spPr>
        <p:txBody>
          <a:bodyPr>
            <a:normAutofit/>
          </a:bodyPr>
          <a:lstStyle/>
          <a:p>
            <a:pPr algn="ctr"/>
            <a:r>
              <a:rPr lang="en-GB" sz="3200">
                <a:solidFill>
                  <a:srgbClr val="0000FF"/>
                </a:solidFill>
                <a:latin typeface="+mn-lt"/>
              </a:rPr>
              <a:t>The preferred drug was associated with fewest side effects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3326BC4-9A0F-481A-A1F3-D58607AFD2CF}"/>
              </a:ext>
            </a:extLst>
          </p:cNvPr>
          <p:cNvSpPr txBox="1"/>
          <p:nvPr/>
        </p:nvSpPr>
        <p:spPr>
          <a:xfrm>
            <a:off x="3837656" y="6411148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(n=118)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CF28EFA-5AF8-4227-8748-A035A5092067}"/>
              </a:ext>
            </a:extLst>
          </p:cNvPr>
          <p:cNvSpPr txBox="1"/>
          <p:nvPr/>
        </p:nvSpPr>
        <p:spPr>
          <a:xfrm>
            <a:off x="5610639" y="6409534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(n=159)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37CE2A5-56F0-4B8E-A69B-73549FBDAAB8}"/>
              </a:ext>
            </a:extLst>
          </p:cNvPr>
          <p:cNvSpPr txBox="1"/>
          <p:nvPr/>
        </p:nvSpPr>
        <p:spPr>
          <a:xfrm>
            <a:off x="7056145" y="6412762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(n=177)</a:t>
            </a:r>
          </a:p>
        </p:txBody>
      </p:sp>
    </p:spTree>
    <p:extLst>
      <p:ext uri="{BB962C8B-B14F-4D97-AF65-F5344CB8AC3E}">
        <p14:creationId xmlns:p14="http://schemas.microsoft.com/office/powerpoint/2010/main" val="122347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72FE105-0367-4E84-8E11-5B68FE2A1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351"/>
            <a:ext cx="10515600" cy="369332"/>
          </a:xfrm>
        </p:spPr>
        <p:txBody>
          <a:bodyPr>
            <a:noAutofit/>
          </a:bodyPr>
          <a:lstStyle/>
          <a:p>
            <a:pPr algn="ctr"/>
            <a:r>
              <a:rPr lang="en-GB" sz="3200">
                <a:solidFill>
                  <a:srgbClr val="0000FF"/>
                </a:solidFill>
                <a:latin typeface="+mn-lt"/>
              </a:rPr>
              <a:t>Regardless of preference, pioglitazone was associated with the highest weight on therapy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6AA398A1-D9F1-4D3A-8415-104AA2EE109E}"/>
              </a:ext>
            </a:extLst>
          </p:cNvPr>
          <p:cNvGrpSpPr/>
          <p:nvPr/>
        </p:nvGrpSpPr>
        <p:grpSpPr>
          <a:xfrm>
            <a:off x="2275435" y="1682162"/>
            <a:ext cx="7924447" cy="4429126"/>
            <a:chOff x="2532888" y="1619249"/>
            <a:chExt cx="7924447" cy="4429126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xmlns="" id="{1AA834DB-6CD5-4143-8801-2D60789C580B}"/>
                </a:ext>
              </a:extLst>
            </p:cNvPr>
            <p:cNvSpPr/>
            <p:nvPr/>
          </p:nvSpPr>
          <p:spPr>
            <a:xfrm>
              <a:off x="5278960" y="1619249"/>
              <a:ext cx="2305812" cy="442912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/>
                <a:t>4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xmlns="" id="{9C850B65-E03E-4985-8F05-C5EC9C64C487}"/>
                </a:ext>
              </a:extLst>
            </p:cNvPr>
            <p:cNvSpPr/>
            <p:nvPr/>
          </p:nvSpPr>
          <p:spPr>
            <a:xfrm>
              <a:off x="8019697" y="1619249"/>
              <a:ext cx="2305812" cy="4429125"/>
            </a:xfrm>
            <a:prstGeom prst="rect">
              <a:avLst/>
            </a:prstGeom>
            <a:solidFill>
              <a:srgbClr val="FFCC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xmlns="" id="{A0353371-55AA-479C-BE3F-DD9D6A34EE02}"/>
                </a:ext>
              </a:extLst>
            </p:cNvPr>
            <p:cNvSpPr/>
            <p:nvPr/>
          </p:nvSpPr>
          <p:spPr>
            <a:xfrm>
              <a:off x="2559558" y="1619250"/>
              <a:ext cx="2305812" cy="44291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F93E5FC7-1429-4C52-AE55-FEBB1445B548}"/>
                </a:ext>
              </a:extLst>
            </p:cNvPr>
            <p:cNvSpPr txBox="1"/>
            <p:nvPr/>
          </p:nvSpPr>
          <p:spPr>
            <a:xfrm>
              <a:off x="2532888" y="1754981"/>
              <a:ext cx="2441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rgbClr val="00008B"/>
                  </a:solidFill>
                </a:rPr>
                <a:t>Prefer Pioglitazone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35E21568-84A6-4DB7-9EC3-D7B784A6F262}"/>
                </a:ext>
              </a:extLst>
            </p:cNvPr>
            <p:cNvSpPr txBox="1"/>
            <p:nvPr/>
          </p:nvSpPr>
          <p:spPr>
            <a:xfrm>
              <a:off x="5278960" y="1764506"/>
              <a:ext cx="2441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rgbClr val="F2AD00"/>
                  </a:solidFill>
                </a:rPr>
                <a:t>Prefer Sitagliptin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815BD479-A35B-4176-9560-7450DB7CAB25}"/>
                </a:ext>
              </a:extLst>
            </p:cNvPr>
            <p:cNvSpPr txBox="1"/>
            <p:nvPr/>
          </p:nvSpPr>
          <p:spPr>
            <a:xfrm>
              <a:off x="8015887" y="1754981"/>
              <a:ext cx="24414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>
                  <a:solidFill>
                    <a:srgbClr val="8B0000"/>
                  </a:solidFill>
                </a:rPr>
                <a:t>Prefer Canagliflozin</a:t>
              </a:r>
            </a:p>
          </p:txBody>
        </p:sp>
      </p:grp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xmlns="" id="{F5DF2FDE-8986-47F7-86F0-8E35BFE52BE8}"/>
              </a:ext>
            </a:extLst>
          </p:cNvPr>
          <p:cNvGraphicFramePr>
            <a:graphicFrameLocks/>
          </p:cNvGraphicFramePr>
          <p:nvPr/>
        </p:nvGraphicFramePr>
        <p:xfrm>
          <a:off x="1223788" y="1783485"/>
          <a:ext cx="9223897" cy="4915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6381D8B-7D2D-4A7C-8F9D-37B25D9C8579}"/>
              </a:ext>
            </a:extLst>
          </p:cNvPr>
          <p:cNvSpPr txBox="1"/>
          <p:nvPr/>
        </p:nvSpPr>
        <p:spPr>
          <a:xfrm>
            <a:off x="4016763" y="6452060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(n=118)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B4E84990-5195-4F3B-A062-77D1A7E9665D}"/>
              </a:ext>
            </a:extLst>
          </p:cNvPr>
          <p:cNvSpPr txBox="1"/>
          <p:nvPr/>
        </p:nvSpPr>
        <p:spPr>
          <a:xfrm>
            <a:off x="5506942" y="6456539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(n=159)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F1B5ABD6-68AD-48C1-BD3B-ED83682AB36D}"/>
              </a:ext>
            </a:extLst>
          </p:cNvPr>
          <p:cNvSpPr txBox="1"/>
          <p:nvPr/>
        </p:nvSpPr>
        <p:spPr>
          <a:xfrm>
            <a:off x="6952448" y="6450470"/>
            <a:ext cx="970722" cy="367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(n=177)</a:t>
            </a:r>
          </a:p>
        </p:txBody>
      </p:sp>
    </p:spTree>
    <p:extLst>
      <p:ext uri="{BB962C8B-B14F-4D97-AF65-F5344CB8AC3E}">
        <p14:creationId xmlns:p14="http://schemas.microsoft.com/office/powerpoint/2010/main" val="417180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E65788-7281-461F-BB9A-99F70F83B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GB" sz="3200" dirty="0">
                <a:solidFill>
                  <a:srgbClr val="0000FF"/>
                </a:solidFill>
                <a:latin typeface="+mn-lt"/>
              </a:rPr>
              <a:t>Summary – participant preference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74FA28EE-1E49-42A8-9ADB-3933B2272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Participant preference was not all one drug - preference was 26% pioglitazone, 35% sitagliptin, 39% canagliflozin</a:t>
            </a:r>
          </a:p>
          <a:p>
            <a:endParaRPr lang="en-GB"/>
          </a:p>
          <a:p>
            <a:r>
              <a:rPr lang="en-GB"/>
              <a:t>Preference associated with lower HbA1c and fewer side effects</a:t>
            </a:r>
          </a:p>
          <a:p>
            <a:endParaRPr lang="en-GB"/>
          </a:p>
          <a:p>
            <a:r>
              <a:rPr lang="en-GB"/>
              <a:t>Further exploration of these data in future along with qualitative analysis of participant questionnaire responses and free text feedback</a:t>
            </a:r>
          </a:p>
        </p:txBody>
      </p:sp>
    </p:spTree>
    <p:extLst>
      <p:ext uri="{BB962C8B-B14F-4D97-AF65-F5344CB8AC3E}">
        <p14:creationId xmlns:p14="http://schemas.microsoft.com/office/powerpoint/2010/main" val="411112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84493" y="306786"/>
            <a:ext cx="11036969" cy="1141782"/>
          </a:xfrm>
        </p:spPr>
        <p:txBody>
          <a:bodyPr>
            <a:normAutofit/>
          </a:bodyPr>
          <a:lstStyle/>
          <a:p>
            <a:pPr algn="ctr"/>
            <a:r>
              <a:rPr lang="nb-NO" sz="3200" dirty="0">
                <a:solidFill>
                  <a:srgbClr val="0000FF"/>
                </a:solidFill>
                <a:latin typeface="+mn-lt"/>
              </a:rPr>
              <a:t>We can improve on the present approach to diabetes glycaemia treatment by a Precision Medicine approach</a:t>
            </a:r>
            <a:endParaRPr lang="en-US" sz="3200" dirty="0">
              <a:solidFill>
                <a:srgbClr val="0000FF"/>
              </a:solidFill>
              <a:latin typeface="+mn-lt"/>
            </a:endParaRPr>
          </a:p>
        </p:txBody>
      </p:sp>
      <p:pic>
        <p:nvPicPr>
          <p:cNvPr id="16" name="Content Placeholder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EDECF1"/>
              </a:clrFrom>
              <a:clrTo>
                <a:srgbClr val="EDECF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31197"/>
          <a:stretch>
            <a:fillRect/>
          </a:stretch>
        </p:blipFill>
        <p:spPr>
          <a:xfrm>
            <a:off x="10120967" y="1814507"/>
            <a:ext cx="1081087" cy="3852466"/>
          </a:xfrm>
        </p:spPr>
      </p:pic>
      <p:sp>
        <p:nvSpPr>
          <p:cNvPr id="4" name="Rectangle 3"/>
          <p:cNvSpPr/>
          <p:nvPr/>
        </p:nvSpPr>
        <p:spPr>
          <a:xfrm>
            <a:off x="2641924" y="1884714"/>
            <a:ext cx="76328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2800" dirty="0">
                <a:solidFill>
                  <a:srgbClr val="0000FF"/>
                </a:solidFill>
              </a:rPr>
              <a:t>Precision Diabetes </a:t>
            </a:r>
            <a:r>
              <a:rPr lang="en-GB" sz="2800" dirty="0"/>
              <a:t>– can help tailor glucose lowering diabetes treatment for individual characteristics of the patient</a:t>
            </a:r>
          </a:p>
          <a:p>
            <a:endParaRPr lang="en-GB" sz="2800" dirty="0"/>
          </a:p>
          <a:p>
            <a:r>
              <a:rPr lang="en-GB" sz="2800" dirty="0"/>
              <a:t>Patients prefer therapy based on </a:t>
            </a:r>
            <a:r>
              <a:rPr lang="en-GB" sz="2800" i="1" dirty="0"/>
              <a:t>their</a:t>
            </a:r>
            <a:r>
              <a:rPr lang="en-GB" sz="2800" dirty="0"/>
              <a:t> glucose control and </a:t>
            </a:r>
            <a:r>
              <a:rPr lang="en-GB" sz="2800" i="1" dirty="0"/>
              <a:t>their</a:t>
            </a:r>
            <a:r>
              <a:rPr lang="en-GB" sz="2800" dirty="0"/>
              <a:t> side effects- this is different for different people.</a:t>
            </a:r>
          </a:p>
        </p:txBody>
      </p:sp>
      <p:pic>
        <p:nvPicPr>
          <p:cNvPr id="5" name="Picture 2" descr="DSCF4237 cop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71477" y="1884714"/>
            <a:ext cx="1461332" cy="3470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61702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x004d_AY2020 xmlns="847ef9d7-58d2-4014-941b-156d67745dbc" xsi:nil="true"/>
    <_ip_UnifiedCompliancePolicyProperties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9352224CBA9154BBF7224A1E97508D6" ma:contentTypeVersion="16" ma:contentTypeDescription="Create a new document." ma:contentTypeScope="" ma:versionID="bdca3e76ffa0d16d2c42a2297a475efd">
  <xsd:schema xmlns:xsd="http://www.w3.org/2001/XMLSchema" xmlns:xs="http://www.w3.org/2001/XMLSchema" xmlns:p="http://schemas.microsoft.com/office/2006/metadata/properties" xmlns:ns1="http://schemas.microsoft.com/sharepoint/v3" xmlns:ns2="847ef9d7-58d2-4014-941b-156d67745dbc" xmlns:ns3="1c52a520-cea0-4cce-b152-173525de7ad5" targetNamespace="http://schemas.microsoft.com/office/2006/metadata/properties" ma:root="true" ma:fieldsID="f41d36abc4dff62276892a61e6597a0a" ns1:_="" ns2:_="" ns3:_="">
    <xsd:import namespace="http://schemas.microsoft.com/sharepoint/v3"/>
    <xsd:import namespace="847ef9d7-58d2-4014-941b-156d67745dbc"/>
    <xsd:import namespace="1c52a520-cea0-4cce-b152-173525de7a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  <xsd:element ref="ns2:MediaServiceDateTaken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_x004d_AY2020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7ef9d7-58d2-4014-941b-156d67745d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x004d_AY2020" ma:index="22" nillable="true" ma:displayName="MAY 2020" ma:format="Dropdown" ma:internalName="_x004d_AY2020">
      <xsd:simpleType>
        <xsd:restriction base="dms:Text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52a520-cea0-4cce-b152-173525de7ad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60BA168-FF4B-4C39-9BB8-0AD5C7ADE0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0E1B54-BB08-4E39-BC0F-D999D5A0A476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b152eeff-e759-4911-b1a2-e7bfeb2fbad4"/>
    <ds:schemaRef ds:uri="b27c668b-2a31-499b-9aa3-620fb3089a39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A32CF92-283A-46F7-93BB-0115659CA2FA}"/>
</file>

<file path=docProps/app.xml><?xml version="1.0" encoding="utf-8"?>
<Properties xmlns="http://schemas.openxmlformats.org/officeDocument/2006/extended-properties" xmlns:vt="http://schemas.openxmlformats.org/officeDocument/2006/docPropsVTypes">
  <TotalTime>1364</TotalTime>
  <Words>833</Words>
  <Application>Microsoft Office PowerPoint</Application>
  <PresentationFormat>Widescreen</PresentationFormat>
  <Paragraphs>237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Office Theme</vt:lpstr>
      <vt:lpstr>Can we improve on the present approach to diabetes treatment?</vt:lpstr>
      <vt:lpstr>PowerPoint Presentation</vt:lpstr>
      <vt:lpstr>Key hypotheses from clinical and trial data </vt:lpstr>
      <vt:lpstr>PowerPoint Presentation</vt:lpstr>
      <vt:lpstr>PowerPoint Presentation</vt:lpstr>
      <vt:lpstr>PowerPoint Presentation</vt:lpstr>
      <vt:lpstr>Characteristics of 503 participants with baseline data</vt:lpstr>
      <vt:lpstr>With no stratification, there was no overall difference in HbA1c between the three therapies</vt:lpstr>
      <vt:lpstr>PowerPoint Presentation</vt:lpstr>
      <vt:lpstr>PowerPoint Presentation</vt:lpstr>
      <vt:lpstr>Summary – Differential Response by Strata</vt:lpstr>
      <vt:lpstr>Linear relationship means extreme BMI or eGFR will have  a greater impact on differential treatment response </vt:lpstr>
      <vt:lpstr>Analysis Part 2:  Participant Preference</vt:lpstr>
      <vt:lpstr>The crossover design enabled participants to compare their own experience on each of the three drugs</vt:lpstr>
      <vt:lpstr>PowerPoint Presentation</vt:lpstr>
      <vt:lpstr>The preferred drug was associated with the lowest HbA1c</vt:lpstr>
      <vt:lpstr>The preferred drug was associated with fewest side effects</vt:lpstr>
      <vt:lpstr>Regardless of preference, pioglitazone was associated with the highest weight on therapy</vt:lpstr>
      <vt:lpstr>Summary – participant preference</vt:lpstr>
      <vt:lpstr>We can improve on the present approach to diabetes glycaemia treatment by a Precision Medicine approach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Trimaster</dc:title>
  <dc:creator>Shields, Beverley</dc:creator>
  <cp:lastModifiedBy>Bolt, Louisa</cp:lastModifiedBy>
  <cp:revision>40</cp:revision>
  <dcterms:created xsi:type="dcterms:W3CDTF">2021-08-24T11:00:35Z</dcterms:created>
  <dcterms:modified xsi:type="dcterms:W3CDTF">2021-12-06T16:01:16Z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0x01010059352224CBA9154BBF7224A1E97508D6</vt:lpwstr>
  </property>
</Properties>
</file>