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68" r:id="rId6"/>
    <p:sldId id="269" r:id="rId7"/>
    <p:sldId id="272" r:id="rId8"/>
    <p:sldId id="287" r:id="rId9"/>
    <p:sldId id="273" r:id="rId10"/>
    <p:sldId id="260" r:id="rId11"/>
    <p:sldId id="258" r:id="rId12"/>
    <p:sldId id="259" r:id="rId13"/>
    <p:sldId id="261" r:id="rId14"/>
    <p:sldId id="263" r:id="rId15"/>
    <p:sldId id="264" r:id="rId16"/>
    <p:sldId id="265" r:id="rId17"/>
    <p:sldId id="262" r:id="rId18"/>
    <p:sldId id="266" r:id="rId19"/>
    <p:sldId id="267" r:id="rId20"/>
    <p:sldId id="278" r:id="rId21"/>
    <p:sldId id="274" r:id="rId22"/>
    <p:sldId id="275" r:id="rId23"/>
    <p:sldId id="276" r:id="rId24"/>
    <p:sldId id="279" r:id="rId25"/>
    <p:sldId id="281" r:id="rId26"/>
    <p:sldId id="282" r:id="rId27"/>
    <p:sldId id="283" r:id="rId28"/>
    <p:sldId id="286" r:id="rId29"/>
    <p:sldId id="288"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4272" autoAdjust="0"/>
  </p:normalViewPr>
  <p:slideViewPr>
    <p:cSldViewPr snapToGrid="0">
      <p:cViewPr varScale="1">
        <p:scale>
          <a:sx n="66" d="100"/>
          <a:sy n="66" d="100"/>
        </p:scale>
        <p:origin x="677" y="62"/>
      </p:cViewPr>
      <p:guideLst/>
    </p:cSldViewPr>
  </p:slideViewPr>
  <p:notesTextViewPr>
    <p:cViewPr>
      <p:scale>
        <a:sx n="1" d="1"/>
        <a:sy n="1" d="1"/>
      </p:scale>
      <p:origin x="0" y="0"/>
    </p:cViewPr>
  </p:notesTextViewPr>
  <p:sorterViewPr>
    <p:cViewPr>
      <p:scale>
        <a:sx n="100" d="100"/>
        <a:sy n="100" d="100"/>
      </p:scale>
      <p:origin x="0" y="-270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D4CD92-DAF6-46BB-9552-2A4251A29A4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GB"/>
        </a:p>
      </dgm:t>
    </dgm:pt>
    <dgm:pt modelId="{6D282E8F-47B6-4ADD-A0C5-C23564D32031}">
      <dgm:prSet phldrT="[Text]" custT="1"/>
      <dgm:spPr/>
      <dgm:t>
        <a:bodyPr/>
        <a:lstStyle/>
        <a:p>
          <a:r>
            <a:rPr lang="en-GB" sz="2800" dirty="0"/>
            <a:t>Proposal development </a:t>
          </a:r>
        </a:p>
      </dgm:t>
    </dgm:pt>
    <dgm:pt modelId="{6B81E17C-F7B3-4D13-9BB7-97D201C9634C}" type="parTrans" cxnId="{F88AEA62-61A8-4E60-9B92-485BB26D2627}">
      <dgm:prSet/>
      <dgm:spPr/>
      <dgm:t>
        <a:bodyPr/>
        <a:lstStyle/>
        <a:p>
          <a:endParaRPr lang="en-GB"/>
        </a:p>
      </dgm:t>
    </dgm:pt>
    <dgm:pt modelId="{80D6614C-2B3C-48C0-AF62-81BE14E9FEE5}" type="sibTrans" cxnId="{F88AEA62-61A8-4E60-9B92-485BB26D2627}">
      <dgm:prSet/>
      <dgm:spPr/>
      <dgm:t>
        <a:bodyPr/>
        <a:lstStyle/>
        <a:p>
          <a:endParaRPr lang="en-GB"/>
        </a:p>
      </dgm:t>
    </dgm:pt>
    <dgm:pt modelId="{0B6A9E5C-3A05-425D-9975-09326D254AD4}">
      <dgm:prSet phldrT="[Text]" custT="1"/>
      <dgm:spPr/>
      <dgm:t>
        <a:bodyPr/>
        <a:lstStyle/>
        <a:p>
          <a:r>
            <a:rPr lang="en-GB" sz="3200" dirty="0"/>
            <a:t>Internal scientific review </a:t>
          </a:r>
        </a:p>
      </dgm:t>
    </dgm:pt>
    <dgm:pt modelId="{7A1A433E-12B0-4883-884A-165B35651C88}" type="parTrans" cxnId="{7BA0DCF0-09A1-4B6C-8B10-6355215F9ADC}">
      <dgm:prSet/>
      <dgm:spPr/>
      <dgm:t>
        <a:bodyPr/>
        <a:lstStyle/>
        <a:p>
          <a:endParaRPr lang="en-GB"/>
        </a:p>
      </dgm:t>
    </dgm:pt>
    <dgm:pt modelId="{A0157709-A661-4809-B169-44DBD57CBF76}" type="sibTrans" cxnId="{7BA0DCF0-09A1-4B6C-8B10-6355215F9ADC}">
      <dgm:prSet/>
      <dgm:spPr/>
      <dgm:t>
        <a:bodyPr/>
        <a:lstStyle/>
        <a:p>
          <a:endParaRPr lang="en-GB"/>
        </a:p>
      </dgm:t>
    </dgm:pt>
    <dgm:pt modelId="{67B43D23-6ACE-470A-94FC-6A0E1B8A0A30}">
      <dgm:prSet phldrT="[Text]" custT="1"/>
      <dgm:spPr/>
      <dgm:t>
        <a:bodyPr/>
        <a:lstStyle/>
        <a:p>
          <a:r>
            <a:rPr lang="en-GB" sz="2200" dirty="0"/>
            <a:t>Review by internal academic peers: Originality, priority, feasibility and whether message is clear </a:t>
          </a:r>
        </a:p>
      </dgm:t>
    </dgm:pt>
    <dgm:pt modelId="{FDEB7A9C-FE64-497C-847B-4C4F55C36553}" type="parTrans" cxnId="{152BAD68-C09E-4FA1-8764-2FE20F478C00}">
      <dgm:prSet/>
      <dgm:spPr/>
      <dgm:t>
        <a:bodyPr/>
        <a:lstStyle/>
        <a:p>
          <a:endParaRPr lang="en-GB"/>
        </a:p>
      </dgm:t>
    </dgm:pt>
    <dgm:pt modelId="{AAB99CE7-9328-426F-A67A-111E46055182}" type="sibTrans" cxnId="{152BAD68-C09E-4FA1-8764-2FE20F478C00}">
      <dgm:prSet/>
      <dgm:spPr/>
      <dgm:t>
        <a:bodyPr/>
        <a:lstStyle/>
        <a:p>
          <a:endParaRPr lang="en-GB"/>
        </a:p>
      </dgm:t>
    </dgm:pt>
    <dgm:pt modelId="{73F5B318-98F3-42B1-9937-FCADE54253C2}">
      <dgm:prSet phldrT="[Text]" custT="1"/>
      <dgm:spPr/>
      <dgm:t>
        <a:bodyPr/>
        <a:lstStyle/>
        <a:p>
          <a:r>
            <a:rPr lang="en-GB" sz="2800" dirty="0"/>
            <a:t>Submitted to funding body e.g. </a:t>
          </a:r>
          <a:r>
            <a:rPr lang="en-GB" sz="2800" dirty="0" err="1"/>
            <a:t>Wellcome</a:t>
          </a:r>
          <a:r>
            <a:rPr lang="en-GB" sz="2800" dirty="0"/>
            <a:t> Trust or Diabetes UK</a:t>
          </a:r>
        </a:p>
      </dgm:t>
    </dgm:pt>
    <dgm:pt modelId="{FBCFAF73-BA8F-4239-911C-696690240B72}" type="parTrans" cxnId="{9EA1D81F-465B-472A-82DC-B1AFE3858EAA}">
      <dgm:prSet/>
      <dgm:spPr/>
      <dgm:t>
        <a:bodyPr/>
        <a:lstStyle/>
        <a:p>
          <a:endParaRPr lang="en-GB"/>
        </a:p>
      </dgm:t>
    </dgm:pt>
    <dgm:pt modelId="{8801E5CE-A18F-4ED3-8779-162BD24FE3FF}" type="sibTrans" cxnId="{9EA1D81F-465B-472A-82DC-B1AFE3858EAA}">
      <dgm:prSet/>
      <dgm:spPr/>
      <dgm:t>
        <a:bodyPr/>
        <a:lstStyle/>
        <a:p>
          <a:endParaRPr lang="en-GB"/>
        </a:p>
      </dgm:t>
    </dgm:pt>
    <dgm:pt modelId="{7FE30D42-EFD8-4738-B87B-B409FB4DD01C}">
      <dgm:prSet phldrT="[Text]" custT="1"/>
      <dgm:spPr/>
      <dgm:t>
        <a:bodyPr/>
        <a:lstStyle/>
        <a:p>
          <a:r>
            <a:rPr lang="en-GB" sz="2200" dirty="0"/>
            <a:t>Reviewed by external peer reviewers and </a:t>
          </a:r>
          <a:r>
            <a:rPr lang="en-GB" sz="2200" b="1" dirty="0"/>
            <a:t>patient advisory board</a:t>
          </a:r>
          <a:r>
            <a:rPr lang="en-GB" sz="2200" dirty="0"/>
            <a:t>. Reviews fed back to grant awarding committee who have the final say on funding.  </a:t>
          </a:r>
        </a:p>
      </dgm:t>
    </dgm:pt>
    <dgm:pt modelId="{B7CFEEB9-DC2A-48AC-8F4C-3F4DAAF315B9}" type="parTrans" cxnId="{D92ED2C4-5088-451D-B6FF-D6B237C24B13}">
      <dgm:prSet/>
      <dgm:spPr/>
      <dgm:t>
        <a:bodyPr/>
        <a:lstStyle/>
        <a:p>
          <a:endParaRPr lang="en-GB"/>
        </a:p>
      </dgm:t>
    </dgm:pt>
    <dgm:pt modelId="{BF5BE9A4-DC95-424C-AB58-F0D08B39189C}" type="sibTrans" cxnId="{D92ED2C4-5088-451D-B6FF-D6B237C24B13}">
      <dgm:prSet/>
      <dgm:spPr/>
      <dgm:t>
        <a:bodyPr/>
        <a:lstStyle/>
        <a:p>
          <a:endParaRPr lang="en-GB"/>
        </a:p>
      </dgm:t>
    </dgm:pt>
    <dgm:pt modelId="{F699503A-5A6F-466A-8439-8CE959F04FBF}">
      <dgm:prSet phldrT="[Text]" custT="1"/>
      <dgm:spPr/>
      <dgm:t>
        <a:bodyPr/>
        <a:lstStyle/>
        <a:p>
          <a:r>
            <a:rPr lang="en-GB" sz="2400" dirty="0"/>
            <a:t>Input from research team, statisticians</a:t>
          </a:r>
          <a:r>
            <a:rPr lang="en-GB" sz="2400"/>
            <a:t>, clinical </a:t>
          </a:r>
          <a:r>
            <a:rPr lang="en-GB" sz="2400" dirty="0"/>
            <a:t>team and </a:t>
          </a:r>
          <a:r>
            <a:rPr lang="en-GB" sz="2400" b="1" dirty="0"/>
            <a:t>PPI representatives </a:t>
          </a:r>
        </a:p>
      </dgm:t>
    </dgm:pt>
    <dgm:pt modelId="{23BED635-D4AA-4F23-A87D-8B9A94C77526}" type="sibTrans" cxnId="{A04D3271-C23F-4B28-9E55-1126B139A684}">
      <dgm:prSet/>
      <dgm:spPr/>
      <dgm:t>
        <a:bodyPr/>
        <a:lstStyle/>
        <a:p>
          <a:endParaRPr lang="en-GB"/>
        </a:p>
      </dgm:t>
    </dgm:pt>
    <dgm:pt modelId="{339F6A56-AE45-4F04-90AB-39E719B805BC}" type="parTrans" cxnId="{A04D3271-C23F-4B28-9E55-1126B139A684}">
      <dgm:prSet/>
      <dgm:spPr/>
      <dgm:t>
        <a:bodyPr/>
        <a:lstStyle/>
        <a:p>
          <a:endParaRPr lang="en-GB"/>
        </a:p>
      </dgm:t>
    </dgm:pt>
    <dgm:pt modelId="{46E54332-D6F6-4C3E-B7AE-4A7607B78F20}" type="pres">
      <dgm:prSet presAssocID="{59D4CD92-DAF6-46BB-9552-2A4251A29A49}" presName="Name0" presStyleCnt="0">
        <dgm:presLayoutVars>
          <dgm:dir/>
          <dgm:animLvl val="lvl"/>
          <dgm:resizeHandles val="exact"/>
        </dgm:presLayoutVars>
      </dgm:prSet>
      <dgm:spPr/>
    </dgm:pt>
    <dgm:pt modelId="{2443A6C0-FC9F-45A3-9ED1-A9B8F83130D4}" type="pres">
      <dgm:prSet presAssocID="{73F5B318-98F3-42B1-9937-FCADE54253C2}" presName="boxAndChildren" presStyleCnt="0"/>
      <dgm:spPr/>
    </dgm:pt>
    <dgm:pt modelId="{6D02047E-1499-45C1-80E5-5C8B59FB260B}" type="pres">
      <dgm:prSet presAssocID="{73F5B318-98F3-42B1-9937-FCADE54253C2}" presName="parentTextBox" presStyleLbl="node1" presStyleIdx="0" presStyleCnt="3"/>
      <dgm:spPr/>
    </dgm:pt>
    <dgm:pt modelId="{FCE8EAB1-2D94-4717-BF12-8A393A0E6376}" type="pres">
      <dgm:prSet presAssocID="{73F5B318-98F3-42B1-9937-FCADE54253C2}" presName="entireBox" presStyleLbl="node1" presStyleIdx="0" presStyleCnt="3"/>
      <dgm:spPr/>
    </dgm:pt>
    <dgm:pt modelId="{7EFE8F01-501E-4857-8939-329093F796A5}" type="pres">
      <dgm:prSet presAssocID="{73F5B318-98F3-42B1-9937-FCADE54253C2}" presName="descendantBox" presStyleCnt="0"/>
      <dgm:spPr/>
    </dgm:pt>
    <dgm:pt modelId="{B4CC0E13-78E4-4C0F-9405-D777829E8E98}" type="pres">
      <dgm:prSet presAssocID="{7FE30D42-EFD8-4738-B87B-B409FB4DD01C}" presName="childTextBox" presStyleLbl="fgAccFollowNode1" presStyleIdx="0" presStyleCnt="3" custScaleY="125281">
        <dgm:presLayoutVars>
          <dgm:bulletEnabled val="1"/>
        </dgm:presLayoutVars>
      </dgm:prSet>
      <dgm:spPr/>
    </dgm:pt>
    <dgm:pt modelId="{A918592B-2CA6-43D7-856E-0F6758181644}" type="pres">
      <dgm:prSet presAssocID="{A0157709-A661-4809-B169-44DBD57CBF76}" presName="sp" presStyleCnt="0"/>
      <dgm:spPr/>
    </dgm:pt>
    <dgm:pt modelId="{DF9788C6-68D3-494D-B846-2052DE469260}" type="pres">
      <dgm:prSet presAssocID="{0B6A9E5C-3A05-425D-9975-09326D254AD4}" presName="arrowAndChildren" presStyleCnt="0"/>
      <dgm:spPr/>
    </dgm:pt>
    <dgm:pt modelId="{893F8127-9D0C-4669-B790-3DB7579391B5}" type="pres">
      <dgm:prSet presAssocID="{0B6A9E5C-3A05-425D-9975-09326D254AD4}" presName="parentTextArrow" presStyleLbl="node1" presStyleIdx="0" presStyleCnt="3"/>
      <dgm:spPr/>
    </dgm:pt>
    <dgm:pt modelId="{0EF9A72A-1C92-4E1E-AF2C-498683AF0304}" type="pres">
      <dgm:prSet presAssocID="{0B6A9E5C-3A05-425D-9975-09326D254AD4}" presName="arrow" presStyleLbl="node1" presStyleIdx="1" presStyleCnt="3"/>
      <dgm:spPr/>
    </dgm:pt>
    <dgm:pt modelId="{55FC4B0B-145B-4213-B556-E9A65AD4CD6E}" type="pres">
      <dgm:prSet presAssocID="{0B6A9E5C-3A05-425D-9975-09326D254AD4}" presName="descendantArrow" presStyleCnt="0"/>
      <dgm:spPr/>
    </dgm:pt>
    <dgm:pt modelId="{AC73682B-E425-409F-8666-8EE49357B6BC}" type="pres">
      <dgm:prSet presAssocID="{67B43D23-6ACE-470A-94FC-6A0E1B8A0A30}" presName="childTextArrow" presStyleLbl="fgAccFollowNode1" presStyleIdx="1" presStyleCnt="3" custScaleY="144620" custLinFactNeighborY="1927">
        <dgm:presLayoutVars>
          <dgm:bulletEnabled val="1"/>
        </dgm:presLayoutVars>
      </dgm:prSet>
      <dgm:spPr/>
    </dgm:pt>
    <dgm:pt modelId="{81636A2B-4567-4A5C-B9DE-2908010DA0C4}" type="pres">
      <dgm:prSet presAssocID="{80D6614C-2B3C-48C0-AF62-81BE14E9FEE5}" presName="sp" presStyleCnt="0"/>
      <dgm:spPr/>
    </dgm:pt>
    <dgm:pt modelId="{B90CF864-2A45-4CC5-8271-69BF41FD2323}" type="pres">
      <dgm:prSet presAssocID="{6D282E8F-47B6-4ADD-A0C5-C23564D32031}" presName="arrowAndChildren" presStyleCnt="0"/>
      <dgm:spPr/>
    </dgm:pt>
    <dgm:pt modelId="{6E158C41-062E-458C-89AD-DA31ACF721F8}" type="pres">
      <dgm:prSet presAssocID="{6D282E8F-47B6-4ADD-A0C5-C23564D32031}" presName="parentTextArrow" presStyleLbl="node1" presStyleIdx="1" presStyleCnt="3"/>
      <dgm:spPr/>
    </dgm:pt>
    <dgm:pt modelId="{02D8C9C5-055F-4062-ACEA-5101A1140F5C}" type="pres">
      <dgm:prSet presAssocID="{6D282E8F-47B6-4ADD-A0C5-C23564D32031}" presName="arrow" presStyleLbl="node1" presStyleIdx="2" presStyleCnt="3" custLinFactNeighborY="-3077"/>
      <dgm:spPr/>
    </dgm:pt>
    <dgm:pt modelId="{F3FC8EBD-4ED2-4ACF-A489-FA88490C7F83}" type="pres">
      <dgm:prSet presAssocID="{6D282E8F-47B6-4ADD-A0C5-C23564D32031}" presName="descendantArrow" presStyleCnt="0"/>
      <dgm:spPr/>
    </dgm:pt>
    <dgm:pt modelId="{0E156989-659C-46EC-BA6A-3CF19530262E}" type="pres">
      <dgm:prSet presAssocID="{F699503A-5A6F-466A-8439-8CE959F04FBF}" presName="childTextArrow" presStyleLbl="fgAccFollowNode1" presStyleIdx="2" presStyleCnt="3">
        <dgm:presLayoutVars>
          <dgm:bulletEnabled val="1"/>
        </dgm:presLayoutVars>
      </dgm:prSet>
      <dgm:spPr/>
    </dgm:pt>
  </dgm:ptLst>
  <dgm:cxnLst>
    <dgm:cxn modelId="{00F5A812-52A2-45F9-91DE-50B1CBF0CC05}" type="presOf" srcId="{6D282E8F-47B6-4ADD-A0C5-C23564D32031}" destId="{02D8C9C5-055F-4062-ACEA-5101A1140F5C}" srcOrd="1" destOrd="0" presId="urn:microsoft.com/office/officeart/2005/8/layout/process4"/>
    <dgm:cxn modelId="{9EA1D81F-465B-472A-82DC-B1AFE3858EAA}" srcId="{59D4CD92-DAF6-46BB-9552-2A4251A29A49}" destId="{73F5B318-98F3-42B1-9937-FCADE54253C2}" srcOrd="2" destOrd="0" parTransId="{FBCFAF73-BA8F-4239-911C-696690240B72}" sibTransId="{8801E5CE-A18F-4ED3-8779-162BD24FE3FF}"/>
    <dgm:cxn modelId="{21C44138-7845-4CE3-A08E-CF8C47DEDBBA}" type="presOf" srcId="{59D4CD92-DAF6-46BB-9552-2A4251A29A49}" destId="{46E54332-D6F6-4C3E-B7AE-4A7607B78F20}" srcOrd="0" destOrd="0" presId="urn:microsoft.com/office/officeart/2005/8/layout/process4"/>
    <dgm:cxn modelId="{F88AEA62-61A8-4E60-9B92-485BB26D2627}" srcId="{59D4CD92-DAF6-46BB-9552-2A4251A29A49}" destId="{6D282E8F-47B6-4ADD-A0C5-C23564D32031}" srcOrd="0" destOrd="0" parTransId="{6B81E17C-F7B3-4D13-9BB7-97D201C9634C}" sibTransId="{80D6614C-2B3C-48C0-AF62-81BE14E9FEE5}"/>
    <dgm:cxn modelId="{152BAD68-C09E-4FA1-8764-2FE20F478C00}" srcId="{0B6A9E5C-3A05-425D-9975-09326D254AD4}" destId="{67B43D23-6ACE-470A-94FC-6A0E1B8A0A30}" srcOrd="0" destOrd="0" parTransId="{FDEB7A9C-FE64-497C-847B-4C4F55C36553}" sibTransId="{AAB99CE7-9328-426F-A67A-111E46055182}"/>
    <dgm:cxn modelId="{A04D3271-C23F-4B28-9E55-1126B139A684}" srcId="{6D282E8F-47B6-4ADD-A0C5-C23564D32031}" destId="{F699503A-5A6F-466A-8439-8CE959F04FBF}" srcOrd="0" destOrd="0" parTransId="{339F6A56-AE45-4F04-90AB-39E719B805BC}" sibTransId="{23BED635-D4AA-4F23-A87D-8B9A94C77526}"/>
    <dgm:cxn modelId="{01284AA9-04E1-4E71-A857-11AE2C48FA65}" type="presOf" srcId="{7FE30D42-EFD8-4738-B87B-B409FB4DD01C}" destId="{B4CC0E13-78E4-4C0F-9405-D777829E8E98}" srcOrd="0" destOrd="0" presId="urn:microsoft.com/office/officeart/2005/8/layout/process4"/>
    <dgm:cxn modelId="{D92ED2C4-5088-451D-B6FF-D6B237C24B13}" srcId="{73F5B318-98F3-42B1-9937-FCADE54253C2}" destId="{7FE30D42-EFD8-4738-B87B-B409FB4DD01C}" srcOrd="0" destOrd="0" parTransId="{B7CFEEB9-DC2A-48AC-8F4C-3F4DAAF315B9}" sibTransId="{BF5BE9A4-DC95-424C-AB58-F0D08B39189C}"/>
    <dgm:cxn modelId="{19FFBCC7-C2C4-49A7-9784-93A27C4FDA55}" type="presOf" srcId="{67B43D23-6ACE-470A-94FC-6A0E1B8A0A30}" destId="{AC73682B-E425-409F-8666-8EE49357B6BC}" srcOrd="0" destOrd="0" presId="urn:microsoft.com/office/officeart/2005/8/layout/process4"/>
    <dgm:cxn modelId="{F46ADCCA-F2C0-41B4-A0ED-57BD7C87C8B5}" type="presOf" srcId="{73F5B318-98F3-42B1-9937-FCADE54253C2}" destId="{FCE8EAB1-2D94-4717-BF12-8A393A0E6376}" srcOrd="1" destOrd="0" presId="urn:microsoft.com/office/officeart/2005/8/layout/process4"/>
    <dgm:cxn modelId="{B90A55CF-AC5E-4277-9C1B-1E72D1302D2D}" type="presOf" srcId="{F699503A-5A6F-466A-8439-8CE959F04FBF}" destId="{0E156989-659C-46EC-BA6A-3CF19530262E}" srcOrd="0" destOrd="0" presId="urn:microsoft.com/office/officeart/2005/8/layout/process4"/>
    <dgm:cxn modelId="{C07AAAE9-99DC-4607-848D-F2A353B0BB69}" type="presOf" srcId="{6D282E8F-47B6-4ADD-A0C5-C23564D32031}" destId="{6E158C41-062E-458C-89AD-DA31ACF721F8}" srcOrd="0" destOrd="0" presId="urn:microsoft.com/office/officeart/2005/8/layout/process4"/>
    <dgm:cxn modelId="{02853CEB-1D82-4C71-8718-AACC0F5CA0DB}" type="presOf" srcId="{0B6A9E5C-3A05-425D-9975-09326D254AD4}" destId="{0EF9A72A-1C92-4E1E-AF2C-498683AF0304}" srcOrd="1" destOrd="0" presId="urn:microsoft.com/office/officeart/2005/8/layout/process4"/>
    <dgm:cxn modelId="{7BA0DCF0-09A1-4B6C-8B10-6355215F9ADC}" srcId="{59D4CD92-DAF6-46BB-9552-2A4251A29A49}" destId="{0B6A9E5C-3A05-425D-9975-09326D254AD4}" srcOrd="1" destOrd="0" parTransId="{7A1A433E-12B0-4883-884A-165B35651C88}" sibTransId="{A0157709-A661-4809-B169-44DBD57CBF76}"/>
    <dgm:cxn modelId="{53CA95F5-C23A-4E7B-9782-B62957D02520}" type="presOf" srcId="{73F5B318-98F3-42B1-9937-FCADE54253C2}" destId="{6D02047E-1499-45C1-80E5-5C8B59FB260B}" srcOrd="0" destOrd="0" presId="urn:microsoft.com/office/officeart/2005/8/layout/process4"/>
    <dgm:cxn modelId="{ECACD7F6-03E5-4127-AD0B-C1C6CF56F115}" type="presOf" srcId="{0B6A9E5C-3A05-425D-9975-09326D254AD4}" destId="{893F8127-9D0C-4669-B790-3DB7579391B5}" srcOrd="0" destOrd="0" presId="urn:microsoft.com/office/officeart/2005/8/layout/process4"/>
    <dgm:cxn modelId="{B8DFB0DC-DB84-4CE0-8EEE-1D7D93CCAD36}" type="presParOf" srcId="{46E54332-D6F6-4C3E-B7AE-4A7607B78F20}" destId="{2443A6C0-FC9F-45A3-9ED1-A9B8F83130D4}" srcOrd="0" destOrd="0" presId="urn:microsoft.com/office/officeart/2005/8/layout/process4"/>
    <dgm:cxn modelId="{8FF55DEE-1D07-478E-BF63-3C6393006E0C}" type="presParOf" srcId="{2443A6C0-FC9F-45A3-9ED1-A9B8F83130D4}" destId="{6D02047E-1499-45C1-80E5-5C8B59FB260B}" srcOrd="0" destOrd="0" presId="urn:microsoft.com/office/officeart/2005/8/layout/process4"/>
    <dgm:cxn modelId="{3CEDBB2B-9DEF-4B51-8484-29C3361A5CFF}" type="presParOf" srcId="{2443A6C0-FC9F-45A3-9ED1-A9B8F83130D4}" destId="{FCE8EAB1-2D94-4717-BF12-8A393A0E6376}" srcOrd="1" destOrd="0" presId="urn:microsoft.com/office/officeart/2005/8/layout/process4"/>
    <dgm:cxn modelId="{43AEC092-F457-4728-BF55-119B057ED2C6}" type="presParOf" srcId="{2443A6C0-FC9F-45A3-9ED1-A9B8F83130D4}" destId="{7EFE8F01-501E-4857-8939-329093F796A5}" srcOrd="2" destOrd="0" presId="urn:microsoft.com/office/officeart/2005/8/layout/process4"/>
    <dgm:cxn modelId="{169B730B-93F2-42C2-83AF-BEEC20F50071}" type="presParOf" srcId="{7EFE8F01-501E-4857-8939-329093F796A5}" destId="{B4CC0E13-78E4-4C0F-9405-D777829E8E98}" srcOrd="0" destOrd="0" presId="urn:microsoft.com/office/officeart/2005/8/layout/process4"/>
    <dgm:cxn modelId="{4A4971C7-D215-42AA-A473-6FBCEDD16A75}" type="presParOf" srcId="{46E54332-D6F6-4C3E-B7AE-4A7607B78F20}" destId="{A918592B-2CA6-43D7-856E-0F6758181644}" srcOrd="1" destOrd="0" presId="urn:microsoft.com/office/officeart/2005/8/layout/process4"/>
    <dgm:cxn modelId="{6E65E38E-3C7C-489A-B6DC-49C4A68DD98C}" type="presParOf" srcId="{46E54332-D6F6-4C3E-B7AE-4A7607B78F20}" destId="{DF9788C6-68D3-494D-B846-2052DE469260}" srcOrd="2" destOrd="0" presId="urn:microsoft.com/office/officeart/2005/8/layout/process4"/>
    <dgm:cxn modelId="{F0177419-F2C3-453D-B2A1-7683CCBF9931}" type="presParOf" srcId="{DF9788C6-68D3-494D-B846-2052DE469260}" destId="{893F8127-9D0C-4669-B790-3DB7579391B5}" srcOrd="0" destOrd="0" presId="urn:microsoft.com/office/officeart/2005/8/layout/process4"/>
    <dgm:cxn modelId="{F5966749-C1A6-4CD9-83FE-EB239754B908}" type="presParOf" srcId="{DF9788C6-68D3-494D-B846-2052DE469260}" destId="{0EF9A72A-1C92-4E1E-AF2C-498683AF0304}" srcOrd="1" destOrd="0" presId="urn:microsoft.com/office/officeart/2005/8/layout/process4"/>
    <dgm:cxn modelId="{D5A3F380-50A0-453E-A590-20B7A67C0B66}" type="presParOf" srcId="{DF9788C6-68D3-494D-B846-2052DE469260}" destId="{55FC4B0B-145B-4213-B556-E9A65AD4CD6E}" srcOrd="2" destOrd="0" presId="urn:microsoft.com/office/officeart/2005/8/layout/process4"/>
    <dgm:cxn modelId="{53C3C762-A3B5-42CF-B3A6-D85676770905}" type="presParOf" srcId="{55FC4B0B-145B-4213-B556-E9A65AD4CD6E}" destId="{AC73682B-E425-409F-8666-8EE49357B6BC}" srcOrd="0" destOrd="0" presId="urn:microsoft.com/office/officeart/2005/8/layout/process4"/>
    <dgm:cxn modelId="{81F81E19-2FF4-4EDE-98C6-028F031BF494}" type="presParOf" srcId="{46E54332-D6F6-4C3E-B7AE-4A7607B78F20}" destId="{81636A2B-4567-4A5C-B9DE-2908010DA0C4}" srcOrd="3" destOrd="0" presId="urn:microsoft.com/office/officeart/2005/8/layout/process4"/>
    <dgm:cxn modelId="{D28101F1-B613-41DC-8403-1D8965B91223}" type="presParOf" srcId="{46E54332-D6F6-4C3E-B7AE-4A7607B78F20}" destId="{B90CF864-2A45-4CC5-8271-69BF41FD2323}" srcOrd="4" destOrd="0" presId="urn:microsoft.com/office/officeart/2005/8/layout/process4"/>
    <dgm:cxn modelId="{534D37B3-C7FF-48C7-955C-335A053CB36D}" type="presParOf" srcId="{B90CF864-2A45-4CC5-8271-69BF41FD2323}" destId="{6E158C41-062E-458C-89AD-DA31ACF721F8}" srcOrd="0" destOrd="0" presId="urn:microsoft.com/office/officeart/2005/8/layout/process4"/>
    <dgm:cxn modelId="{9B33EC6E-361A-46E9-8AD3-8D43BB2318E4}" type="presParOf" srcId="{B90CF864-2A45-4CC5-8271-69BF41FD2323}" destId="{02D8C9C5-055F-4062-ACEA-5101A1140F5C}" srcOrd="1" destOrd="0" presId="urn:microsoft.com/office/officeart/2005/8/layout/process4"/>
    <dgm:cxn modelId="{F6D1D5AF-34A3-4CC0-BCC8-B0818817C53E}" type="presParOf" srcId="{B90CF864-2A45-4CC5-8271-69BF41FD2323}" destId="{F3FC8EBD-4ED2-4ACF-A489-FA88490C7F83}" srcOrd="2" destOrd="0" presId="urn:microsoft.com/office/officeart/2005/8/layout/process4"/>
    <dgm:cxn modelId="{49B5F246-D7A2-48BF-981B-6AFA3E1AB896}" type="presParOf" srcId="{F3FC8EBD-4ED2-4ACF-A489-FA88490C7F83}" destId="{0E156989-659C-46EC-BA6A-3CF19530262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D4CD92-DAF6-46BB-9552-2A4251A29A4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GB"/>
        </a:p>
      </dgm:t>
    </dgm:pt>
    <dgm:pt modelId="{6D282E8F-47B6-4ADD-A0C5-C23564D32031}">
      <dgm:prSet phldrT="[Text]" custT="1"/>
      <dgm:spPr/>
      <dgm:t>
        <a:bodyPr/>
        <a:lstStyle/>
        <a:p>
          <a:r>
            <a:rPr lang="en-GB" sz="2800" dirty="0"/>
            <a:t>Project worked up for ethical approval </a:t>
          </a:r>
        </a:p>
      </dgm:t>
    </dgm:pt>
    <dgm:pt modelId="{6B81E17C-F7B3-4D13-9BB7-97D201C9634C}" type="parTrans" cxnId="{F88AEA62-61A8-4E60-9B92-485BB26D2627}">
      <dgm:prSet/>
      <dgm:spPr/>
      <dgm:t>
        <a:bodyPr/>
        <a:lstStyle/>
        <a:p>
          <a:endParaRPr lang="en-GB"/>
        </a:p>
      </dgm:t>
    </dgm:pt>
    <dgm:pt modelId="{80D6614C-2B3C-48C0-AF62-81BE14E9FEE5}" type="sibTrans" cxnId="{F88AEA62-61A8-4E60-9B92-485BB26D2627}">
      <dgm:prSet/>
      <dgm:spPr/>
      <dgm:t>
        <a:bodyPr/>
        <a:lstStyle/>
        <a:p>
          <a:endParaRPr lang="en-GB"/>
        </a:p>
      </dgm:t>
    </dgm:pt>
    <dgm:pt modelId="{F699503A-5A6F-466A-8439-8CE959F04FBF}">
      <dgm:prSet phldrT="[Text]" custT="1"/>
      <dgm:spPr/>
      <dgm:t>
        <a:bodyPr/>
        <a:lstStyle/>
        <a:p>
          <a:r>
            <a:rPr lang="en-GB" sz="2200" dirty="0"/>
            <a:t>For example, proposal transformed into study protocol </a:t>
          </a:r>
        </a:p>
        <a:p>
          <a:r>
            <a:rPr lang="en-GB" sz="2200" dirty="0"/>
            <a:t>Development of participant facing literature (e.g. participant information sheet, consent form)  - </a:t>
          </a:r>
          <a:r>
            <a:rPr lang="en-GB" sz="2200" b="1" dirty="0"/>
            <a:t>PPI input</a:t>
          </a:r>
        </a:p>
      </dgm:t>
    </dgm:pt>
    <dgm:pt modelId="{23BED635-D4AA-4F23-A87D-8B9A94C77526}" type="sibTrans" cxnId="{A04D3271-C23F-4B28-9E55-1126B139A684}">
      <dgm:prSet/>
      <dgm:spPr/>
      <dgm:t>
        <a:bodyPr/>
        <a:lstStyle/>
        <a:p>
          <a:endParaRPr lang="en-GB"/>
        </a:p>
      </dgm:t>
    </dgm:pt>
    <dgm:pt modelId="{339F6A56-AE45-4F04-90AB-39E719B805BC}" type="parTrans" cxnId="{A04D3271-C23F-4B28-9E55-1126B139A684}">
      <dgm:prSet/>
      <dgm:spPr/>
      <dgm:t>
        <a:bodyPr/>
        <a:lstStyle/>
        <a:p>
          <a:endParaRPr lang="en-GB"/>
        </a:p>
      </dgm:t>
    </dgm:pt>
    <dgm:pt modelId="{7FE30D42-EFD8-4738-B87B-B409FB4DD01C}">
      <dgm:prSet phldrT="[Text]" custT="1"/>
      <dgm:spPr/>
      <dgm:t>
        <a:bodyPr/>
        <a:lstStyle/>
        <a:p>
          <a:r>
            <a:rPr lang="en-GB" sz="2200" dirty="0"/>
            <a:t>- Submit all relevant documents including evidence of independent scientific review to the REC.</a:t>
          </a:r>
        </a:p>
        <a:p>
          <a:r>
            <a:rPr lang="en-GB" sz="2200" dirty="0"/>
            <a:t>- REC ethical (not scientifically) review the application, for example, they evaluate whether the potential participants are fully informed what participation involves,  including the risk and benefits. </a:t>
          </a:r>
        </a:p>
      </dgm:t>
    </dgm:pt>
    <dgm:pt modelId="{BF5BE9A4-DC95-424C-AB58-F0D08B39189C}" type="sibTrans" cxnId="{D92ED2C4-5088-451D-B6FF-D6B237C24B13}">
      <dgm:prSet/>
      <dgm:spPr/>
      <dgm:t>
        <a:bodyPr/>
        <a:lstStyle/>
        <a:p>
          <a:endParaRPr lang="en-GB"/>
        </a:p>
      </dgm:t>
    </dgm:pt>
    <dgm:pt modelId="{B7CFEEB9-DC2A-48AC-8F4C-3F4DAAF315B9}" type="parTrans" cxnId="{D92ED2C4-5088-451D-B6FF-D6B237C24B13}">
      <dgm:prSet/>
      <dgm:spPr/>
      <dgm:t>
        <a:bodyPr/>
        <a:lstStyle/>
        <a:p>
          <a:endParaRPr lang="en-GB"/>
        </a:p>
      </dgm:t>
    </dgm:pt>
    <dgm:pt modelId="{73F5B318-98F3-42B1-9937-FCADE54253C2}">
      <dgm:prSet phldrT="[Text]" custT="1"/>
      <dgm:spPr/>
      <dgm:t>
        <a:bodyPr/>
        <a:lstStyle/>
        <a:p>
          <a:r>
            <a:rPr lang="en-GB" sz="2800" dirty="0"/>
            <a:t>Submitted to a Research Ethics Committee (REC)</a:t>
          </a:r>
        </a:p>
      </dgm:t>
    </dgm:pt>
    <dgm:pt modelId="{8801E5CE-A18F-4ED3-8779-162BD24FE3FF}" type="sibTrans" cxnId="{9EA1D81F-465B-472A-82DC-B1AFE3858EAA}">
      <dgm:prSet/>
      <dgm:spPr/>
      <dgm:t>
        <a:bodyPr/>
        <a:lstStyle/>
        <a:p>
          <a:endParaRPr lang="en-GB"/>
        </a:p>
      </dgm:t>
    </dgm:pt>
    <dgm:pt modelId="{FBCFAF73-BA8F-4239-911C-696690240B72}" type="parTrans" cxnId="{9EA1D81F-465B-472A-82DC-B1AFE3858EAA}">
      <dgm:prSet/>
      <dgm:spPr/>
      <dgm:t>
        <a:bodyPr/>
        <a:lstStyle/>
        <a:p>
          <a:endParaRPr lang="en-GB"/>
        </a:p>
      </dgm:t>
    </dgm:pt>
    <dgm:pt modelId="{46E54332-D6F6-4C3E-B7AE-4A7607B78F20}" type="pres">
      <dgm:prSet presAssocID="{59D4CD92-DAF6-46BB-9552-2A4251A29A49}" presName="Name0" presStyleCnt="0">
        <dgm:presLayoutVars>
          <dgm:dir/>
          <dgm:animLvl val="lvl"/>
          <dgm:resizeHandles val="exact"/>
        </dgm:presLayoutVars>
      </dgm:prSet>
      <dgm:spPr/>
    </dgm:pt>
    <dgm:pt modelId="{2443A6C0-FC9F-45A3-9ED1-A9B8F83130D4}" type="pres">
      <dgm:prSet presAssocID="{73F5B318-98F3-42B1-9937-FCADE54253C2}" presName="boxAndChildren" presStyleCnt="0"/>
      <dgm:spPr/>
    </dgm:pt>
    <dgm:pt modelId="{6D02047E-1499-45C1-80E5-5C8B59FB260B}" type="pres">
      <dgm:prSet presAssocID="{73F5B318-98F3-42B1-9937-FCADE54253C2}" presName="parentTextBox" presStyleLbl="node1" presStyleIdx="0" presStyleCnt="2"/>
      <dgm:spPr/>
    </dgm:pt>
    <dgm:pt modelId="{FCE8EAB1-2D94-4717-BF12-8A393A0E6376}" type="pres">
      <dgm:prSet presAssocID="{73F5B318-98F3-42B1-9937-FCADE54253C2}" presName="entireBox" presStyleLbl="node1" presStyleIdx="0" presStyleCnt="2" custScaleY="109569" custLinFactNeighborY="-16701"/>
      <dgm:spPr/>
    </dgm:pt>
    <dgm:pt modelId="{7EFE8F01-501E-4857-8939-329093F796A5}" type="pres">
      <dgm:prSet presAssocID="{73F5B318-98F3-42B1-9937-FCADE54253C2}" presName="descendantBox" presStyleCnt="0"/>
      <dgm:spPr/>
    </dgm:pt>
    <dgm:pt modelId="{B4CC0E13-78E4-4C0F-9405-D777829E8E98}" type="pres">
      <dgm:prSet presAssocID="{7FE30D42-EFD8-4738-B87B-B409FB4DD01C}" presName="childTextBox" presStyleLbl="fgAccFollowNode1" presStyleIdx="0" presStyleCnt="2" custScaleY="213544" custLinFactNeighborX="65217" custLinFactNeighborY="68384">
        <dgm:presLayoutVars>
          <dgm:bulletEnabled val="1"/>
        </dgm:presLayoutVars>
      </dgm:prSet>
      <dgm:spPr/>
    </dgm:pt>
    <dgm:pt modelId="{81636A2B-4567-4A5C-B9DE-2908010DA0C4}" type="pres">
      <dgm:prSet presAssocID="{80D6614C-2B3C-48C0-AF62-81BE14E9FEE5}" presName="sp" presStyleCnt="0"/>
      <dgm:spPr/>
    </dgm:pt>
    <dgm:pt modelId="{B90CF864-2A45-4CC5-8271-69BF41FD2323}" type="pres">
      <dgm:prSet presAssocID="{6D282E8F-47B6-4ADD-A0C5-C23564D32031}" presName="arrowAndChildren" presStyleCnt="0"/>
      <dgm:spPr/>
    </dgm:pt>
    <dgm:pt modelId="{6E158C41-062E-458C-89AD-DA31ACF721F8}" type="pres">
      <dgm:prSet presAssocID="{6D282E8F-47B6-4ADD-A0C5-C23564D32031}" presName="parentTextArrow" presStyleLbl="node1" presStyleIdx="0" presStyleCnt="2"/>
      <dgm:spPr/>
    </dgm:pt>
    <dgm:pt modelId="{02D8C9C5-055F-4062-ACEA-5101A1140F5C}" type="pres">
      <dgm:prSet presAssocID="{6D282E8F-47B6-4ADD-A0C5-C23564D32031}" presName="arrow" presStyleLbl="node1" presStyleIdx="1" presStyleCnt="2" custLinFactNeighborY="-401"/>
      <dgm:spPr/>
    </dgm:pt>
    <dgm:pt modelId="{F3FC8EBD-4ED2-4ACF-A489-FA88490C7F83}" type="pres">
      <dgm:prSet presAssocID="{6D282E8F-47B6-4ADD-A0C5-C23564D32031}" presName="descendantArrow" presStyleCnt="0"/>
      <dgm:spPr/>
    </dgm:pt>
    <dgm:pt modelId="{0E156989-659C-46EC-BA6A-3CF19530262E}" type="pres">
      <dgm:prSet presAssocID="{F699503A-5A6F-466A-8439-8CE959F04FBF}" presName="childTextArrow" presStyleLbl="fgAccFollowNode1" presStyleIdx="1" presStyleCnt="2" custScaleY="135342" custLinFactNeighborX="-1268" custLinFactNeighborY="-6519">
        <dgm:presLayoutVars>
          <dgm:bulletEnabled val="1"/>
        </dgm:presLayoutVars>
      </dgm:prSet>
      <dgm:spPr/>
    </dgm:pt>
  </dgm:ptLst>
  <dgm:cxnLst>
    <dgm:cxn modelId="{5422590E-642A-4FD3-A4F6-68F980FA5365}" type="presOf" srcId="{73F5B318-98F3-42B1-9937-FCADE54253C2}" destId="{FCE8EAB1-2D94-4717-BF12-8A393A0E6376}" srcOrd="1" destOrd="0" presId="urn:microsoft.com/office/officeart/2005/8/layout/process4"/>
    <dgm:cxn modelId="{D2572E16-3DAD-4224-94CB-6548A5476774}" type="presOf" srcId="{F699503A-5A6F-466A-8439-8CE959F04FBF}" destId="{0E156989-659C-46EC-BA6A-3CF19530262E}" srcOrd="0" destOrd="0" presId="urn:microsoft.com/office/officeart/2005/8/layout/process4"/>
    <dgm:cxn modelId="{34AB211D-8C28-4C65-BBD3-6526824D4418}" type="presOf" srcId="{6D282E8F-47B6-4ADD-A0C5-C23564D32031}" destId="{02D8C9C5-055F-4062-ACEA-5101A1140F5C}" srcOrd="1" destOrd="0" presId="urn:microsoft.com/office/officeart/2005/8/layout/process4"/>
    <dgm:cxn modelId="{9EA1D81F-465B-472A-82DC-B1AFE3858EAA}" srcId="{59D4CD92-DAF6-46BB-9552-2A4251A29A49}" destId="{73F5B318-98F3-42B1-9937-FCADE54253C2}" srcOrd="1" destOrd="0" parTransId="{FBCFAF73-BA8F-4239-911C-696690240B72}" sibTransId="{8801E5CE-A18F-4ED3-8779-162BD24FE3FF}"/>
    <dgm:cxn modelId="{1000065D-BE9D-44C0-AA3F-35895D6A94E9}" type="presOf" srcId="{59D4CD92-DAF6-46BB-9552-2A4251A29A49}" destId="{46E54332-D6F6-4C3E-B7AE-4A7607B78F20}" srcOrd="0" destOrd="0" presId="urn:microsoft.com/office/officeart/2005/8/layout/process4"/>
    <dgm:cxn modelId="{F88AEA62-61A8-4E60-9B92-485BB26D2627}" srcId="{59D4CD92-DAF6-46BB-9552-2A4251A29A49}" destId="{6D282E8F-47B6-4ADD-A0C5-C23564D32031}" srcOrd="0" destOrd="0" parTransId="{6B81E17C-F7B3-4D13-9BB7-97D201C9634C}" sibTransId="{80D6614C-2B3C-48C0-AF62-81BE14E9FEE5}"/>
    <dgm:cxn modelId="{A04D3271-C23F-4B28-9E55-1126B139A684}" srcId="{6D282E8F-47B6-4ADD-A0C5-C23564D32031}" destId="{F699503A-5A6F-466A-8439-8CE959F04FBF}" srcOrd="0" destOrd="0" parTransId="{339F6A56-AE45-4F04-90AB-39E719B805BC}" sibTransId="{23BED635-D4AA-4F23-A87D-8B9A94C77526}"/>
    <dgm:cxn modelId="{5E57869B-759B-470C-B81F-674699245D65}" type="presOf" srcId="{73F5B318-98F3-42B1-9937-FCADE54253C2}" destId="{6D02047E-1499-45C1-80E5-5C8B59FB260B}" srcOrd="0" destOrd="0" presId="urn:microsoft.com/office/officeart/2005/8/layout/process4"/>
    <dgm:cxn modelId="{88CCDEA4-2C87-494E-A52A-76790078A00D}" type="presOf" srcId="{7FE30D42-EFD8-4738-B87B-B409FB4DD01C}" destId="{B4CC0E13-78E4-4C0F-9405-D777829E8E98}" srcOrd="0" destOrd="0" presId="urn:microsoft.com/office/officeart/2005/8/layout/process4"/>
    <dgm:cxn modelId="{E84288A6-AD32-4DBE-BAD8-7155849DC6CD}" type="presOf" srcId="{6D282E8F-47B6-4ADD-A0C5-C23564D32031}" destId="{6E158C41-062E-458C-89AD-DA31ACF721F8}" srcOrd="0" destOrd="0" presId="urn:microsoft.com/office/officeart/2005/8/layout/process4"/>
    <dgm:cxn modelId="{D92ED2C4-5088-451D-B6FF-D6B237C24B13}" srcId="{73F5B318-98F3-42B1-9937-FCADE54253C2}" destId="{7FE30D42-EFD8-4738-B87B-B409FB4DD01C}" srcOrd="0" destOrd="0" parTransId="{B7CFEEB9-DC2A-48AC-8F4C-3F4DAAF315B9}" sibTransId="{BF5BE9A4-DC95-424C-AB58-F0D08B39189C}"/>
    <dgm:cxn modelId="{0ACE9C6B-D721-4D0C-9FD2-45012BD0DA56}" type="presParOf" srcId="{46E54332-D6F6-4C3E-B7AE-4A7607B78F20}" destId="{2443A6C0-FC9F-45A3-9ED1-A9B8F83130D4}" srcOrd="0" destOrd="0" presId="urn:microsoft.com/office/officeart/2005/8/layout/process4"/>
    <dgm:cxn modelId="{0E94A3DB-B9B4-4617-A081-8623A4D17A2A}" type="presParOf" srcId="{2443A6C0-FC9F-45A3-9ED1-A9B8F83130D4}" destId="{6D02047E-1499-45C1-80E5-5C8B59FB260B}" srcOrd="0" destOrd="0" presId="urn:microsoft.com/office/officeart/2005/8/layout/process4"/>
    <dgm:cxn modelId="{9BEC4274-EE2D-4FCC-9A91-7AA962033AB3}" type="presParOf" srcId="{2443A6C0-FC9F-45A3-9ED1-A9B8F83130D4}" destId="{FCE8EAB1-2D94-4717-BF12-8A393A0E6376}" srcOrd="1" destOrd="0" presId="urn:microsoft.com/office/officeart/2005/8/layout/process4"/>
    <dgm:cxn modelId="{2C87ECAC-FC86-4B96-9C48-EC0732B518AD}" type="presParOf" srcId="{2443A6C0-FC9F-45A3-9ED1-A9B8F83130D4}" destId="{7EFE8F01-501E-4857-8939-329093F796A5}" srcOrd="2" destOrd="0" presId="urn:microsoft.com/office/officeart/2005/8/layout/process4"/>
    <dgm:cxn modelId="{A8EE961B-55E3-40F7-8627-83CC545F7DDE}" type="presParOf" srcId="{7EFE8F01-501E-4857-8939-329093F796A5}" destId="{B4CC0E13-78E4-4C0F-9405-D777829E8E98}" srcOrd="0" destOrd="0" presId="urn:microsoft.com/office/officeart/2005/8/layout/process4"/>
    <dgm:cxn modelId="{EE0E96E7-56DD-4017-9029-EE58761A7A47}" type="presParOf" srcId="{46E54332-D6F6-4C3E-B7AE-4A7607B78F20}" destId="{81636A2B-4567-4A5C-B9DE-2908010DA0C4}" srcOrd="1" destOrd="0" presId="urn:microsoft.com/office/officeart/2005/8/layout/process4"/>
    <dgm:cxn modelId="{D1BEA82C-57C8-4069-8C8D-5238E6C87302}" type="presParOf" srcId="{46E54332-D6F6-4C3E-B7AE-4A7607B78F20}" destId="{B90CF864-2A45-4CC5-8271-69BF41FD2323}" srcOrd="2" destOrd="0" presId="urn:microsoft.com/office/officeart/2005/8/layout/process4"/>
    <dgm:cxn modelId="{AB4C313F-FD2B-4A44-B5DE-F7645026CB6F}" type="presParOf" srcId="{B90CF864-2A45-4CC5-8271-69BF41FD2323}" destId="{6E158C41-062E-458C-89AD-DA31ACF721F8}" srcOrd="0" destOrd="0" presId="urn:microsoft.com/office/officeart/2005/8/layout/process4"/>
    <dgm:cxn modelId="{3F93FA65-06FA-400C-9D91-F4208F4072D7}" type="presParOf" srcId="{B90CF864-2A45-4CC5-8271-69BF41FD2323}" destId="{02D8C9C5-055F-4062-ACEA-5101A1140F5C}" srcOrd="1" destOrd="0" presId="urn:microsoft.com/office/officeart/2005/8/layout/process4"/>
    <dgm:cxn modelId="{466D2834-DA08-488B-A976-297108D0FD5B}" type="presParOf" srcId="{B90CF864-2A45-4CC5-8271-69BF41FD2323}" destId="{F3FC8EBD-4ED2-4ACF-A489-FA88490C7F83}" srcOrd="2" destOrd="0" presId="urn:microsoft.com/office/officeart/2005/8/layout/process4"/>
    <dgm:cxn modelId="{17928308-098E-4C5F-BACE-9AA32F1FC8CF}" type="presParOf" srcId="{F3FC8EBD-4ED2-4ACF-A489-FA88490C7F83}" destId="{0E156989-659C-46EC-BA6A-3CF19530262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8EAB1-2D94-4717-BF12-8A393A0E6376}">
      <dsp:nvSpPr>
        <dsp:cNvPr id="0" name=""/>
        <dsp:cNvSpPr/>
      </dsp:nvSpPr>
      <dsp:spPr>
        <a:xfrm>
          <a:off x="0" y="3244312"/>
          <a:ext cx="10515600" cy="10644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Submitted to funding body e.g. </a:t>
          </a:r>
          <a:r>
            <a:rPr lang="en-GB" sz="2800" kern="1200" dirty="0" err="1"/>
            <a:t>Wellcome</a:t>
          </a:r>
          <a:r>
            <a:rPr lang="en-GB" sz="2800" kern="1200" dirty="0"/>
            <a:t> Trust or Diabetes UK</a:t>
          </a:r>
        </a:p>
      </dsp:txBody>
      <dsp:txXfrm>
        <a:off x="0" y="3244312"/>
        <a:ext cx="10515600" cy="574810"/>
      </dsp:txXfrm>
    </dsp:sp>
    <dsp:sp modelId="{B4CC0E13-78E4-4C0F-9405-D777829E8E98}">
      <dsp:nvSpPr>
        <dsp:cNvPr id="0" name=""/>
        <dsp:cNvSpPr/>
      </dsp:nvSpPr>
      <dsp:spPr>
        <a:xfrm>
          <a:off x="0" y="3735938"/>
          <a:ext cx="10515600" cy="61344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GB" sz="2200" kern="1200" dirty="0"/>
            <a:t>Reviewed by external peer reviewers and </a:t>
          </a:r>
          <a:r>
            <a:rPr lang="en-GB" sz="2200" b="1" kern="1200" dirty="0"/>
            <a:t>patient advisory board</a:t>
          </a:r>
          <a:r>
            <a:rPr lang="en-GB" sz="2200" kern="1200" dirty="0"/>
            <a:t>. Reviews fed back to grant awarding committee who have the final say on funding.  </a:t>
          </a:r>
        </a:p>
      </dsp:txBody>
      <dsp:txXfrm>
        <a:off x="0" y="3735938"/>
        <a:ext cx="10515600" cy="613442"/>
      </dsp:txXfrm>
    </dsp:sp>
    <dsp:sp modelId="{0EF9A72A-1C92-4E1E-AF2C-498683AF0304}">
      <dsp:nvSpPr>
        <dsp:cNvPr id="0" name=""/>
        <dsp:cNvSpPr/>
      </dsp:nvSpPr>
      <dsp:spPr>
        <a:xfrm rot="10800000">
          <a:off x="0" y="1623134"/>
          <a:ext cx="10515600" cy="163714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GB" sz="3200" kern="1200" dirty="0"/>
            <a:t>Internal scientific review </a:t>
          </a:r>
        </a:p>
      </dsp:txBody>
      <dsp:txXfrm rot="-10800000">
        <a:off x="0" y="1623134"/>
        <a:ext cx="10515600" cy="574637"/>
      </dsp:txXfrm>
    </dsp:sp>
    <dsp:sp modelId="{AC73682B-E425-409F-8666-8EE49357B6BC}">
      <dsp:nvSpPr>
        <dsp:cNvPr id="0" name=""/>
        <dsp:cNvSpPr/>
      </dsp:nvSpPr>
      <dsp:spPr>
        <a:xfrm>
          <a:off x="0" y="2097996"/>
          <a:ext cx="10515600" cy="70792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GB" sz="2200" kern="1200" dirty="0"/>
            <a:t>Review by internal academic peers: Originality, priority, feasibility and whether message is clear </a:t>
          </a:r>
        </a:p>
      </dsp:txBody>
      <dsp:txXfrm>
        <a:off x="0" y="2097996"/>
        <a:ext cx="10515600" cy="707923"/>
      </dsp:txXfrm>
    </dsp:sp>
    <dsp:sp modelId="{02D8C9C5-055F-4062-ACEA-5101A1140F5C}">
      <dsp:nvSpPr>
        <dsp:cNvPr id="0" name=""/>
        <dsp:cNvSpPr/>
      </dsp:nvSpPr>
      <dsp:spPr>
        <a:xfrm rot="10800000">
          <a:off x="0" y="0"/>
          <a:ext cx="10515600" cy="163714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Proposal development </a:t>
          </a:r>
        </a:p>
      </dsp:txBody>
      <dsp:txXfrm rot="-10800000">
        <a:off x="0" y="0"/>
        <a:ext cx="10515600" cy="574637"/>
      </dsp:txXfrm>
    </dsp:sp>
    <dsp:sp modelId="{0E156989-659C-46EC-BA6A-3CF19530262E}">
      <dsp:nvSpPr>
        <dsp:cNvPr id="0" name=""/>
        <dsp:cNvSpPr/>
      </dsp:nvSpPr>
      <dsp:spPr>
        <a:xfrm>
          <a:off x="0" y="576595"/>
          <a:ext cx="10515600" cy="48950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GB" sz="2400" kern="1200" dirty="0"/>
            <a:t>Input from research team, statisticians</a:t>
          </a:r>
          <a:r>
            <a:rPr lang="en-GB" sz="2400" kern="1200"/>
            <a:t>, clinical </a:t>
          </a:r>
          <a:r>
            <a:rPr lang="en-GB" sz="2400" kern="1200" dirty="0"/>
            <a:t>team and </a:t>
          </a:r>
          <a:r>
            <a:rPr lang="en-GB" sz="2400" b="1" kern="1200" dirty="0"/>
            <a:t>PPI representatives </a:t>
          </a:r>
        </a:p>
      </dsp:txBody>
      <dsp:txXfrm>
        <a:off x="0" y="576595"/>
        <a:ext cx="10515600" cy="4895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8EAB1-2D94-4717-BF12-8A393A0E6376}">
      <dsp:nvSpPr>
        <dsp:cNvPr id="0" name=""/>
        <dsp:cNvSpPr/>
      </dsp:nvSpPr>
      <dsp:spPr>
        <a:xfrm>
          <a:off x="0" y="2461179"/>
          <a:ext cx="10515600" cy="19878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Submitted to a Research Ethics Committee (REC)</a:t>
          </a:r>
        </a:p>
      </dsp:txBody>
      <dsp:txXfrm>
        <a:off x="0" y="2461179"/>
        <a:ext cx="10515600" cy="1073439"/>
      </dsp:txXfrm>
    </dsp:sp>
    <dsp:sp modelId="{B4CC0E13-78E4-4C0F-9405-D777829E8E98}">
      <dsp:nvSpPr>
        <dsp:cNvPr id="0" name=""/>
        <dsp:cNvSpPr/>
      </dsp:nvSpPr>
      <dsp:spPr>
        <a:xfrm>
          <a:off x="0" y="3321674"/>
          <a:ext cx="10515600" cy="178213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GB" sz="2200" kern="1200" dirty="0"/>
            <a:t>- Submit all relevant documents including evidence of independent scientific review to the REC.</a:t>
          </a:r>
        </a:p>
        <a:p>
          <a:pPr marL="0" lvl="0" indent="0" algn="ctr" defTabSz="977900">
            <a:lnSpc>
              <a:spcPct val="90000"/>
            </a:lnSpc>
            <a:spcBef>
              <a:spcPct val="0"/>
            </a:spcBef>
            <a:spcAft>
              <a:spcPct val="35000"/>
            </a:spcAft>
            <a:buNone/>
          </a:pPr>
          <a:r>
            <a:rPr lang="en-GB" sz="2200" kern="1200" dirty="0"/>
            <a:t>- REC ethical (not scientifically) review the application, for example, they evaluate whether the potential participants are fully informed what participation involves,  including the risk and benefits. </a:t>
          </a:r>
        </a:p>
      </dsp:txBody>
      <dsp:txXfrm>
        <a:off x="0" y="3321674"/>
        <a:ext cx="10515600" cy="1782138"/>
      </dsp:txXfrm>
    </dsp:sp>
    <dsp:sp modelId="{02D8C9C5-055F-4062-ACEA-5101A1140F5C}">
      <dsp:nvSpPr>
        <dsp:cNvPr id="0" name=""/>
        <dsp:cNvSpPr/>
      </dsp:nvSpPr>
      <dsp:spPr>
        <a:xfrm rot="10800000">
          <a:off x="0" y="0"/>
          <a:ext cx="10515600" cy="279031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GB" sz="2800" kern="1200" dirty="0"/>
            <a:t>Project worked up for ethical approval </a:t>
          </a:r>
        </a:p>
      </dsp:txBody>
      <dsp:txXfrm rot="-10800000">
        <a:off x="0" y="0"/>
        <a:ext cx="10515600" cy="979398"/>
      </dsp:txXfrm>
    </dsp:sp>
    <dsp:sp modelId="{0E156989-659C-46EC-BA6A-3CF19530262E}">
      <dsp:nvSpPr>
        <dsp:cNvPr id="0" name=""/>
        <dsp:cNvSpPr/>
      </dsp:nvSpPr>
      <dsp:spPr>
        <a:xfrm>
          <a:off x="0" y="778661"/>
          <a:ext cx="10515600" cy="11291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GB" sz="2200" kern="1200" dirty="0"/>
            <a:t>For example, proposal transformed into study protocol </a:t>
          </a:r>
        </a:p>
        <a:p>
          <a:pPr marL="0" lvl="0" indent="0" algn="ctr" defTabSz="977900">
            <a:lnSpc>
              <a:spcPct val="90000"/>
            </a:lnSpc>
            <a:spcBef>
              <a:spcPct val="0"/>
            </a:spcBef>
            <a:spcAft>
              <a:spcPct val="35000"/>
            </a:spcAft>
            <a:buNone/>
          </a:pPr>
          <a:r>
            <a:rPr lang="en-GB" sz="2200" kern="1200" dirty="0"/>
            <a:t>Development of participant facing literature (e.g. participant information sheet, consent form)  - </a:t>
          </a:r>
          <a:r>
            <a:rPr lang="en-GB" sz="2200" b="1" kern="1200" dirty="0"/>
            <a:t>PPI input</a:t>
          </a:r>
        </a:p>
      </dsp:txBody>
      <dsp:txXfrm>
        <a:off x="0" y="778661"/>
        <a:ext cx="10515600" cy="1129162"/>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94B8D-7C25-433B-B16B-53CFB4C78B05}" type="datetimeFigureOut">
              <a:rPr lang="en-GB" smtClean="0"/>
              <a:t>13/10/2021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F50211-BD1F-4089-AD4B-9FD86FD325EA}" type="slidenum">
              <a:rPr lang="en-GB" smtClean="0"/>
              <a:t>‹#›</a:t>
            </a:fld>
            <a:endParaRPr lang="en-GB"/>
          </a:p>
        </p:txBody>
      </p:sp>
    </p:spTree>
    <p:extLst>
      <p:ext uri="{BB962C8B-B14F-4D97-AF65-F5344CB8AC3E}">
        <p14:creationId xmlns:p14="http://schemas.microsoft.com/office/powerpoint/2010/main" val="1613479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F50211-BD1F-4089-AD4B-9FD86FD325EA}" type="slidenum">
              <a:rPr lang="en-GB" smtClean="0"/>
              <a:t>2</a:t>
            </a:fld>
            <a:endParaRPr lang="en-GB"/>
          </a:p>
        </p:txBody>
      </p:sp>
    </p:spTree>
    <p:extLst>
      <p:ext uri="{BB962C8B-B14F-4D97-AF65-F5344CB8AC3E}">
        <p14:creationId xmlns:p14="http://schemas.microsoft.com/office/powerpoint/2010/main" val="76222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latter could be done. Now the questions I am thinking relate</a:t>
            </a:r>
            <a:r>
              <a:rPr lang="en-GB" baseline="0" dirty="0"/>
              <a:t> to, is the topic well justified in the introduction, </a:t>
            </a:r>
            <a:r>
              <a:rPr lang="en-GB" baseline="0" dirty="0" err="1"/>
              <a:t>ie</a:t>
            </a:r>
            <a:r>
              <a:rPr lang="en-GB" baseline="0" dirty="0"/>
              <a:t> that carrot juice might have a role, that beta waves are the way to assess brain function, </a:t>
            </a:r>
            <a:r>
              <a:rPr lang="en-GB" dirty="0"/>
              <a:t> how they will do this.  What is the design of the</a:t>
            </a:r>
            <a:r>
              <a:rPr lang="en-GB" baseline="0" dirty="0"/>
              <a:t> investigation?  Are these healthy controls or people with a condition, young  or old etc. Is 20% change in beta wave every seen is it realistic, </a:t>
            </a:r>
            <a:r>
              <a:rPr lang="en-GB" dirty="0"/>
              <a:t>Will people volunteer to come</a:t>
            </a:r>
            <a:r>
              <a:rPr lang="en-GB" baseline="0" dirty="0"/>
              <a:t> in to have EEGs. Will they drink 300mls carrot juice a day. Will they avoid carrots in normal diet or record normal carrot intake,  how many people will they assess and why </a:t>
            </a:r>
            <a:endParaRPr lang="en-GB" dirty="0"/>
          </a:p>
        </p:txBody>
      </p:sp>
      <p:sp>
        <p:nvSpPr>
          <p:cNvPr id="4" name="Slide Number Placeholder 3"/>
          <p:cNvSpPr>
            <a:spLocks noGrp="1"/>
          </p:cNvSpPr>
          <p:nvPr>
            <p:ph type="sldNum" sz="quarter" idx="10"/>
          </p:nvPr>
        </p:nvSpPr>
        <p:spPr/>
        <p:txBody>
          <a:bodyPr/>
          <a:lstStyle/>
          <a:p>
            <a:fld id="{21F50211-BD1F-4089-AD4B-9FD86FD325EA}" type="slidenum">
              <a:rPr lang="en-GB" smtClean="0"/>
              <a:t>14</a:t>
            </a:fld>
            <a:endParaRPr lang="en-GB"/>
          </a:p>
        </p:txBody>
      </p:sp>
    </p:spTree>
    <p:extLst>
      <p:ext uri="{BB962C8B-B14F-4D97-AF65-F5344CB8AC3E}">
        <p14:creationId xmlns:p14="http://schemas.microsoft.com/office/powerpoint/2010/main" val="1253506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1F50211-BD1F-4089-AD4B-9FD86FD325EA}" type="slidenum">
              <a:rPr lang="en-GB" smtClean="0"/>
              <a:t>15</a:t>
            </a:fld>
            <a:endParaRPr lang="en-GB"/>
          </a:p>
        </p:txBody>
      </p:sp>
    </p:spTree>
    <p:extLst>
      <p:ext uri="{BB962C8B-B14F-4D97-AF65-F5344CB8AC3E}">
        <p14:creationId xmlns:p14="http://schemas.microsoft.com/office/powerpoint/2010/main" val="3447361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FA328C2-3A11-41FB-9FEE-70666AF49ADD}" type="datetimeFigureOut">
              <a:rPr lang="en-GB" smtClean="0"/>
              <a:t>13/10/2021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2752045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FA328C2-3A11-41FB-9FEE-70666AF49ADD}" type="datetimeFigureOut">
              <a:rPr lang="en-GB" smtClean="0"/>
              <a:t>13/10/2021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423478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A328C2-3A11-41FB-9FEE-70666AF49ADD}" type="datetimeFigureOut">
              <a:rPr lang="en-GB" smtClean="0"/>
              <a:t>13/10/2021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1686318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FA328C2-3A11-41FB-9FEE-70666AF49ADD}" type="datetimeFigureOut">
              <a:rPr lang="en-GB" smtClean="0"/>
              <a:t>13/10/2021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1563346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FA328C2-3A11-41FB-9FEE-70666AF49ADD}" type="datetimeFigureOut">
              <a:rPr lang="en-GB" smtClean="0"/>
              <a:t>13/10/2021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1988532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FA328C2-3A11-41FB-9FEE-70666AF49ADD}" type="datetimeFigureOut">
              <a:rPr lang="en-GB" smtClean="0"/>
              <a:t>13/10/2021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2810015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328C2-3A11-41FB-9FEE-70666AF49ADD}" type="datetimeFigureOut">
              <a:rPr lang="en-GB" smtClean="0"/>
              <a:t>13/10/2021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38900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A328C2-3A11-41FB-9FEE-70666AF49ADD}" type="datetimeFigureOut">
              <a:rPr lang="en-GB" smtClean="0"/>
              <a:t>13/10/2021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128961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A328C2-3A11-41FB-9FEE-70666AF49ADD}" type="datetimeFigureOut">
              <a:rPr lang="en-GB" smtClean="0"/>
              <a:t>13/10/2021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146779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FA328C2-3A11-41FB-9FEE-70666AF49ADD}" type="datetimeFigureOut">
              <a:rPr lang="en-GB" smtClean="0"/>
              <a:t>13/10/2021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1666801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FA328C2-3A11-41FB-9FEE-70666AF49ADD}" type="datetimeFigureOut">
              <a:rPr lang="en-GB" smtClean="0"/>
              <a:t>13/10/2021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D7F35F-8215-4F3E-BE85-F7E11272DD79}" type="slidenum">
              <a:rPr lang="en-GB" smtClean="0"/>
              <a:t>‹#›</a:t>
            </a:fld>
            <a:endParaRPr lang="en-GB"/>
          </a:p>
        </p:txBody>
      </p:sp>
    </p:spTree>
    <p:extLst>
      <p:ext uri="{BB962C8B-B14F-4D97-AF65-F5344CB8AC3E}">
        <p14:creationId xmlns:p14="http://schemas.microsoft.com/office/powerpoint/2010/main" val="2775750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A328C2-3A11-41FB-9FEE-70666AF49ADD}" type="datetimeFigureOut">
              <a:rPr lang="en-GB" smtClean="0"/>
              <a:t>13/10/2021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D7F35F-8215-4F3E-BE85-F7E11272DD79}" type="slidenum">
              <a:rPr lang="en-GB" smtClean="0"/>
              <a:t>‹#›</a:t>
            </a:fld>
            <a:endParaRPr lang="en-GB"/>
          </a:p>
        </p:txBody>
      </p:sp>
    </p:spTree>
    <p:extLst>
      <p:ext uri="{BB962C8B-B14F-4D97-AF65-F5344CB8AC3E}">
        <p14:creationId xmlns:p14="http://schemas.microsoft.com/office/powerpoint/2010/main" val="2115895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makes a good research proposal?</a:t>
            </a:r>
          </a:p>
        </p:txBody>
      </p:sp>
      <p:sp>
        <p:nvSpPr>
          <p:cNvPr id="3" name="Subtitle 2"/>
          <p:cNvSpPr>
            <a:spLocks noGrp="1"/>
          </p:cNvSpPr>
          <p:nvPr>
            <p:ph type="subTitle" idx="1"/>
          </p:nvPr>
        </p:nvSpPr>
        <p:spPr/>
        <p:txBody>
          <a:bodyPr/>
          <a:lstStyle/>
          <a:p>
            <a:r>
              <a:rPr lang="en-GB" dirty="0"/>
              <a:t>Angela Shore</a:t>
            </a:r>
          </a:p>
          <a:p>
            <a:endParaRPr lang="en-GB" dirty="0"/>
          </a:p>
          <a:p>
            <a:r>
              <a:rPr lang="en-GB" dirty="0"/>
              <a:t>Scientific Director, NIHR Exeter CRF.</a:t>
            </a:r>
          </a:p>
        </p:txBody>
      </p:sp>
    </p:spTree>
    <p:extLst>
      <p:ext uri="{BB962C8B-B14F-4D97-AF65-F5344CB8AC3E}">
        <p14:creationId xmlns:p14="http://schemas.microsoft.com/office/powerpoint/2010/main" val="1871069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45425" y="1226905"/>
            <a:ext cx="5322138" cy="5322138"/>
          </a:xfrm>
          <a:prstGeom prst="rect">
            <a:avLst/>
          </a:prstGeom>
        </p:spPr>
      </p:pic>
      <p:sp>
        <p:nvSpPr>
          <p:cNvPr id="4" name="TextBox 3"/>
          <p:cNvSpPr txBox="1"/>
          <p:nvPr/>
        </p:nvSpPr>
        <p:spPr>
          <a:xfrm>
            <a:off x="8079970" y="2061556"/>
            <a:ext cx="3441470" cy="3539430"/>
          </a:xfrm>
          <a:prstGeom prst="rect">
            <a:avLst/>
          </a:prstGeom>
          <a:noFill/>
        </p:spPr>
        <p:txBody>
          <a:bodyPr wrap="square" rtlCol="0">
            <a:spAutoFit/>
          </a:bodyPr>
          <a:lstStyle/>
          <a:p>
            <a:r>
              <a:rPr lang="en-GB" sz="3200" dirty="0"/>
              <a:t>Make</a:t>
            </a:r>
          </a:p>
          <a:p>
            <a:endParaRPr lang="en-GB" sz="3200" dirty="0"/>
          </a:p>
          <a:p>
            <a:r>
              <a:rPr lang="en-GB" sz="3200" dirty="0"/>
              <a:t>Model</a:t>
            </a:r>
          </a:p>
          <a:p>
            <a:endParaRPr lang="en-GB" sz="3200" dirty="0"/>
          </a:p>
          <a:p>
            <a:r>
              <a:rPr lang="en-GB" sz="3200" dirty="0"/>
              <a:t>Miles to the gallon</a:t>
            </a:r>
          </a:p>
          <a:p>
            <a:endParaRPr lang="en-GB" sz="3200" dirty="0"/>
          </a:p>
          <a:p>
            <a:r>
              <a:rPr lang="en-GB" sz="3200" dirty="0"/>
              <a:t>Head height</a:t>
            </a:r>
          </a:p>
        </p:txBody>
      </p:sp>
      <p:sp>
        <p:nvSpPr>
          <p:cNvPr id="2" name="TextBox 1"/>
          <p:cNvSpPr txBox="1"/>
          <p:nvPr/>
        </p:nvSpPr>
        <p:spPr>
          <a:xfrm>
            <a:off x="2493818" y="498764"/>
            <a:ext cx="5586152" cy="523220"/>
          </a:xfrm>
          <a:prstGeom prst="rect">
            <a:avLst/>
          </a:prstGeom>
          <a:noFill/>
        </p:spPr>
        <p:txBody>
          <a:bodyPr wrap="square" rtlCol="0">
            <a:spAutoFit/>
          </a:bodyPr>
          <a:lstStyle/>
          <a:p>
            <a:r>
              <a:rPr lang="en-GB" sz="2800" dirty="0"/>
              <a:t>We all do research</a:t>
            </a:r>
          </a:p>
        </p:txBody>
      </p:sp>
    </p:spTree>
    <p:extLst>
      <p:ext uri="{BB962C8B-B14F-4D97-AF65-F5344CB8AC3E}">
        <p14:creationId xmlns:p14="http://schemas.microsoft.com/office/powerpoint/2010/main" val="1084149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Academic research</a:t>
            </a:r>
          </a:p>
        </p:txBody>
      </p:sp>
      <p:sp>
        <p:nvSpPr>
          <p:cNvPr id="3" name="Content Placeholder 2"/>
          <p:cNvSpPr>
            <a:spLocks noGrp="1"/>
          </p:cNvSpPr>
          <p:nvPr>
            <p:ph idx="1"/>
          </p:nvPr>
        </p:nvSpPr>
        <p:spPr>
          <a:xfrm>
            <a:off x="838200" y="2357639"/>
            <a:ext cx="10515600" cy="4242666"/>
          </a:xfrm>
        </p:spPr>
        <p:txBody>
          <a:bodyPr/>
          <a:lstStyle/>
          <a:p>
            <a:r>
              <a:rPr lang="en-GB" dirty="0"/>
              <a:t>Controlled</a:t>
            </a:r>
          </a:p>
          <a:p>
            <a:r>
              <a:rPr lang="en-GB" dirty="0"/>
              <a:t>Rigorous, strict procedures to follow</a:t>
            </a:r>
          </a:p>
          <a:p>
            <a:r>
              <a:rPr lang="en-GB" dirty="0"/>
              <a:t>Valid and verifiable approaches used </a:t>
            </a:r>
          </a:p>
          <a:p>
            <a:r>
              <a:rPr lang="en-GB" dirty="0"/>
              <a:t>Critical scrutiny of why its being done and how</a:t>
            </a:r>
          </a:p>
          <a:p>
            <a:r>
              <a:rPr lang="en-GB" dirty="0"/>
              <a:t>Systematic and </a:t>
            </a:r>
            <a:r>
              <a:rPr lang="en-GB" dirty="0" err="1"/>
              <a:t>Challengable</a:t>
            </a:r>
            <a:r>
              <a:rPr lang="en-GB" dirty="0"/>
              <a:t>—based on research gaps, clear data collection plan and statistical analysis plan</a:t>
            </a:r>
          </a:p>
        </p:txBody>
      </p:sp>
    </p:spTree>
    <p:extLst>
      <p:ext uri="{BB962C8B-B14F-4D97-AF65-F5344CB8AC3E}">
        <p14:creationId xmlns:p14="http://schemas.microsoft.com/office/powerpoint/2010/main" val="1933658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research proposal</a:t>
            </a:r>
          </a:p>
        </p:txBody>
      </p:sp>
      <p:sp>
        <p:nvSpPr>
          <p:cNvPr id="3" name="Content Placeholder 2"/>
          <p:cNvSpPr>
            <a:spLocks noGrp="1"/>
          </p:cNvSpPr>
          <p:nvPr>
            <p:ph idx="1"/>
          </p:nvPr>
        </p:nvSpPr>
        <p:spPr/>
        <p:txBody>
          <a:bodyPr/>
          <a:lstStyle/>
          <a:p>
            <a:r>
              <a:rPr lang="en-GB" dirty="0"/>
              <a:t>Different lengths: 2-60 pages</a:t>
            </a:r>
          </a:p>
          <a:p>
            <a:r>
              <a:rPr lang="en-GB" dirty="0"/>
              <a:t>Differences in what we expect from a proposal related to their uses</a:t>
            </a:r>
          </a:p>
          <a:p>
            <a:pPr lvl="1"/>
            <a:r>
              <a:rPr lang="en-GB" dirty="0"/>
              <a:t>Justify use of anonymised data</a:t>
            </a:r>
          </a:p>
          <a:p>
            <a:pPr lvl="1"/>
            <a:r>
              <a:rPr lang="en-GB" dirty="0"/>
              <a:t>Justify use of donated blood samples (Exeter 10000)</a:t>
            </a:r>
          </a:p>
          <a:p>
            <a:pPr lvl="1"/>
            <a:r>
              <a:rPr lang="en-GB" dirty="0"/>
              <a:t>Justify to a funding body (charity, medical research council, university) why their money should be spent on this project and not others</a:t>
            </a:r>
          </a:p>
          <a:p>
            <a:pPr marL="457200" lvl="1" indent="0">
              <a:buNone/>
            </a:pPr>
            <a:endParaRPr lang="en-GB" dirty="0"/>
          </a:p>
          <a:p>
            <a:r>
              <a:rPr lang="en-GB" dirty="0"/>
              <a:t>The latter is the biggest most formal proposals – the aspect I will cover here</a:t>
            </a:r>
          </a:p>
        </p:txBody>
      </p:sp>
    </p:spTree>
    <p:extLst>
      <p:ext uri="{BB962C8B-B14F-4D97-AF65-F5344CB8AC3E}">
        <p14:creationId xmlns:p14="http://schemas.microsoft.com/office/powerpoint/2010/main" val="131806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1688B-ECF9-42FA-A957-7C35582755FB}"/>
              </a:ext>
            </a:extLst>
          </p:cNvPr>
          <p:cNvSpPr>
            <a:spLocks noGrp="1"/>
          </p:cNvSpPr>
          <p:nvPr>
            <p:ph type="title"/>
          </p:nvPr>
        </p:nvSpPr>
        <p:spPr/>
        <p:txBody>
          <a:bodyPr/>
          <a:lstStyle/>
          <a:p>
            <a:r>
              <a:rPr lang="en-GB" dirty="0"/>
              <a:t>Research proposal / protocol development</a:t>
            </a:r>
          </a:p>
        </p:txBody>
      </p:sp>
      <p:graphicFrame>
        <p:nvGraphicFramePr>
          <p:cNvPr id="6" name="Content Placeholder 5">
            <a:extLst>
              <a:ext uri="{FF2B5EF4-FFF2-40B4-BE49-F238E27FC236}">
                <a16:creationId xmlns:a16="http://schemas.microsoft.com/office/drawing/2014/main" id="{0F7B8554-7454-4AD8-9092-1C6D7AF8A686}"/>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825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942" y="-17258"/>
            <a:ext cx="10515600" cy="1325563"/>
          </a:xfrm>
        </p:spPr>
        <p:txBody>
          <a:bodyPr/>
          <a:lstStyle/>
          <a:p>
            <a:r>
              <a:rPr lang="en-GB" dirty="0"/>
              <a:t>Assessing the research proposal</a:t>
            </a:r>
          </a:p>
        </p:txBody>
      </p:sp>
      <p:sp>
        <p:nvSpPr>
          <p:cNvPr id="3" name="Content Placeholder 2"/>
          <p:cNvSpPr>
            <a:spLocks noGrp="1"/>
          </p:cNvSpPr>
          <p:nvPr>
            <p:ph idx="1"/>
          </p:nvPr>
        </p:nvSpPr>
        <p:spPr>
          <a:xfrm>
            <a:off x="332509" y="1144000"/>
            <a:ext cx="11571315" cy="4351338"/>
          </a:xfrm>
        </p:spPr>
        <p:txBody>
          <a:bodyPr>
            <a:noAutofit/>
          </a:bodyPr>
          <a:lstStyle/>
          <a:p>
            <a:pPr marL="0" indent="0">
              <a:buNone/>
            </a:pPr>
            <a:r>
              <a:rPr lang="en-GB" sz="3200" b="1" dirty="0"/>
              <a:t>External peer review</a:t>
            </a:r>
            <a:r>
              <a:rPr lang="en-GB" sz="3200" dirty="0"/>
              <a:t>: Different perspectives:</a:t>
            </a:r>
          </a:p>
          <a:p>
            <a:r>
              <a:rPr lang="en-GB" sz="3200" dirty="0"/>
              <a:t>Academic expert, Statistics expert</a:t>
            </a:r>
          </a:p>
          <a:p>
            <a:r>
              <a:rPr lang="en-GB" sz="3200" dirty="0"/>
              <a:t>Patients and Carers- </a:t>
            </a:r>
          </a:p>
          <a:p>
            <a:pPr marL="0" indent="0">
              <a:buNone/>
            </a:pPr>
            <a:r>
              <a:rPr lang="en-GB" sz="3200" dirty="0"/>
              <a:t>	How are patients affected by this condition?</a:t>
            </a:r>
          </a:p>
          <a:p>
            <a:pPr marL="0" indent="0">
              <a:buNone/>
            </a:pPr>
            <a:r>
              <a:rPr lang="en-GB" sz="3200" dirty="0"/>
              <a:t>	How can the research improve patients quality of life?</a:t>
            </a:r>
          </a:p>
          <a:p>
            <a:pPr marL="0" indent="0">
              <a:buNone/>
            </a:pPr>
            <a:r>
              <a:rPr lang="en-GB" sz="3200" dirty="0"/>
              <a:t>	Do people with this condition support this research?</a:t>
            </a:r>
          </a:p>
          <a:p>
            <a:r>
              <a:rPr lang="en-GB" sz="3200" dirty="0"/>
              <a:t>Healthcare professionals-</a:t>
            </a:r>
          </a:p>
          <a:p>
            <a:pPr marL="0" indent="0">
              <a:buNone/>
            </a:pPr>
            <a:r>
              <a:rPr lang="en-GB" sz="3200" dirty="0"/>
              <a:t>	If successful would it be do-able in the NHS?</a:t>
            </a:r>
          </a:p>
          <a:p>
            <a:pPr marL="0" indent="0">
              <a:buNone/>
            </a:pPr>
            <a:r>
              <a:rPr lang="en-GB" sz="3200" dirty="0"/>
              <a:t>	Would it improve treatment of patients?</a:t>
            </a:r>
          </a:p>
          <a:p>
            <a:pPr marL="0" indent="0">
              <a:buNone/>
            </a:pPr>
            <a:r>
              <a:rPr lang="en-GB" sz="3200" dirty="0"/>
              <a:t>	Would it save the NHS money?</a:t>
            </a:r>
          </a:p>
          <a:p>
            <a:pPr marL="0" indent="0">
              <a:buNone/>
            </a:pPr>
            <a:endParaRPr lang="en-GB" sz="3200" dirty="0"/>
          </a:p>
          <a:p>
            <a:pPr marL="0" indent="0">
              <a:buNone/>
            </a:pPr>
            <a:endParaRPr lang="en-GB" sz="3200" dirty="0"/>
          </a:p>
        </p:txBody>
      </p:sp>
    </p:spTree>
    <p:extLst>
      <p:ext uri="{BB962C8B-B14F-4D97-AF65-F5344CB8AC3E}">
        <p14:creationId xmlns:p14="http://schemas.microsoft.com/office/powerpoint/2010/main" val="309647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makes a good research proposal?</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a:t>Some common principles to all proposals but proposals differ:-</a:t>
            </a:r>
          </a:p>
          <a:p>
            <a:r>
              <a:rPr lang="en-GB" dirty="0"/>
              <a:t>A good student PhD research proposal will differ from a full grant application to a grant funding body </a:t>
            </a:r>
            <a:r>
              <a:rPr lang="en-GB" dirty="0" err="1"/>
              <a:t>eg</a:t>
            </a:r>
            <a:r>
              <a:rPr lang="en-GB" dirty="0"/>
              <a:t> in its breadth, the size of the question, the funding (£60K versus £300K or £several millions) </a:t>
            </a:r>
          </a:p>
          <a:p>
            <a:r>
              <a:rPr lang="en-GB" dirty="0"/>
              <a:t>Some good research proposals are first steps for a new approach for example they might be testing a new method on blood samples, just because they are first steps </a:t>
            </a:r>
            <a:r>
              <a:rPr lang="en-GB" dirty="0" err="1"/>
              <a:t>dosent</a:t>
            </a:r>
            <a:r>
              <a:rPr lang="en-GB" dirty="0"/>
              <a:t> mean they are any less important.</a:t>
            </a:r>
          </a:p>
          <a:p>
            <a:r>
              <a:rPr lang="en-GB" dirty="0"/>
              <a:t>Some good research proposals are designed to see if something is actually possible to study (feasibility studies), they don’t answer the final research question but are also the first step to answering the question.</a:t>
            </a:r>
          </a:p>
          <a:p>
            <a:r>
              <a:rPr lang="en-GB" dirty="0"/>
              <a:t>Research in different specialities write proposals differently</a:t>
            </a:r>
          </a:p>
          <a:p>
            <a:endParaRPr lang="en-GB" dirty="0"/>
          </a:p>
        </p:txBody>
      </p:sp>
    </p:spTree>
    <p:extLst>
      <p:ext uri="{BB962C8B-B14F-4D97-AF65-F5344CB8AC3E}">
        <p14:creationId xmlns:p14="http://schemas.microsoft.com/office/powerpoint/2010/main" val="624683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r>
              <a:rPr lang="en-GB" sz="4000" dirty="0"/>
              <a:t>Project</a:t>
            </a:r>
          </a:p>
          <a:p>
            <a:endParaRPr lang="en-GB" sz="4000" dirty="0"/>
          </a:p>
          <a:p>
            <a:r>
              <a:rPr lang="en-GB" sz="4000" dirty="0"/>
              <a:t>People</a:t>
            </a:r>
          </a:p>
          <a:p>
            <a:endParaRPr lang="en-GB" sz="4000" dirty="0"/>
          </a:p>
          <a:p>
            <a:r>
              <a:rPr lang="en-GB" sz="4000" dirty="0"/>
              <a:t>Place</a:t>
            </a:r>
          </a:p>
        </p:txBody>
      </p:sp>
      <p:sp>
        <p:nvSpPr>
          <p:cNvPr id="7" name="Title 1"/>
          <p:cNvSpPr>
            <a:spLocks noGrp="1"/>
          </p:cNvSpPr>
          <p:nvPr>
            <p:ph type="title"/>
          </p:nvPr>
        </p:nvSpPr>
        <p:spPr>
          <a:xfrm>
            <a:off x="838200" y="365125"/>
            <a:ext cx="10515600" cy="1325563"/>
          </a:xfrm>
        </p:spPr>
        <p:txBody>
          <a:bodyPr>
            <a:normAutofit/>
          </a:bodyPr>
          <a:lstStyle/>
          <a:p>
            <a:r>
              <a:rPr lang="en-GB" sz="4400" dirty="0"/>
              <a:t>What makes a good research proposal?</a:t>
            </a:r>
          </a:p>
        </p:txBody>
      </p:sp>
      <p:sp>
        <p:nvSpPr>
          <p:cNvPr id="6" name="Rectangle 5"/>
          <p:cNvSpPr/>
          <p:nvPr/>
        </p:nvSpPr>
        <p:spPr>
          <a:xfrm rot="1819637">
            <a:off x="5271698" y="2285693"/>
            <a:ext cx="4969581" cy="2400657"/>
          </a:xfrm>
          <a:prstGeom prst="rect">
            <a:avLst/>
          </a:prstGeom>
          <a:noFill/>
        </p:spPr>
        <p:txBody>
          <a:bodyPr wrap="square" lIns="91440" tIns="45720" rIns="91440" bIns="45720">
            <a:spAutoFit/>
          </a:bodyPr>
          <a:lstStyle/>
          <a:p>
            <a:pPr algn="ctr"/>
            <a:r>
              <a:rPr lang="en-US" sz="15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3 P’s</a:t>
            </a:r>
          </a:p>
        </p:txBody>
      </p:sp>
    </p:spTree>
    <p:extLst>
      <p:ext uri="{BB962C8B-B14F-4D97-AF65-F5344CB8AC3E}">
        <p14:creationId xmlns:p14="http://schemas.microsoft.com/office/powerpoint/2010/main" val="2302916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Assessing the Project (1)</a:t>
            </a:r>
          </a:p>
        </p:txBody>
      </p:sp>
      <p:sp>
        <p:nvSpPr>
          <p:cNvPr id="3" name="Content Placeholder 2"/>
          <p:cNvSpPr>
            <a:spLocks noGrp="1"/>
          </p:cNvSpPr>
          <p:nvPr>
            <p:ph idx="1"/>
          </p:nvPr>
        </p:nvSpPr>
        <p:spPr/>
        <p:txBody>
          <a:bodyPr/>
          <a:lstStyle/>
          <a:p>
            <a:pPr marL="0" indent="0">
              <a:buNone/>
            </a:pPr>
            <a:r>
              <a:rPr lang="en-GB" dirty="0"/>
              <a:t>1. The research question or aim</a:t>
            </a:r>
          </a:p>
          <a:p>
            <a:endParaRPr lang="en-GB" dirty="0"/>
          </a:p>
          <a:p>
            <a:r>
              <a:rPr lang="en-GB" dirty="0"/>
              <a:t>Must fill a gap in what is known—be original or justify why not</a:t>
            </a:r>
          </a:p>
          <a:p>
            <a:r>
              <a:rPr lang="en-GB" dirty="0"/>
              <a:t>Must not be too broad or big –</a:t>
            </a:r>
            <a:r>
              <a:rPr lang="en-GB" dirty="0" err="1"/>
              <a:t>ie</a:t>
            </a:r>
            <a:r>
              <a:rPr lang="en-GB" dirty="0"/>
              <a:t> it must be do-able</a:t>
            </a:r>
          </a:p>
          <a:p>
            <a:r>
              <a:rPr lang="en-GB" dirty="0"/>
              <a:t>For clinical research must have involved patients, public, carers  </a:t>
            </a:r>
          </a:p>
          <a:p>
            <a:endParaRPr lang="en-GB" dirty="0"/>
          </a:p>
          <a:p>
            <a:pPr marL="0" indent="0">
              <a:buNone/>
            </a:pPr>
            <a:endParaRPr lang="en-GB" dirty="0"/>
          </a:p>
        </p:txBody>
      </p:sp>
    </p:spTree>
    <p:extLst>
      <p:ext uri="{BB962C8B-B14F-4D97-AF65-F5344CB8AC3E}">
        <p14:creationId xmlns:p14="http://schemas.microsoft.com/office/powerpoint/2010/main" val="345980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research question or aim: </a:t>
            </a:r>
            <a:r>
              <a:rPr lang="en-GB" b="1" dirty="0"/>
              <a:t>originality</a:t>
            </a:r>
          </a:p>
        </p:txBody>
      </p:sp>
      <p:sp>
        <p:nvSpPr>
          <p:cNvPr id="3" name="Content Placeholder 2"/>
          <p:cNvSpPr>
            <a:spLocks noGrp="1"/>
          </p:cNvSpPr>
          <p:nvPr>
            <p:ph idx="1"/>
          </p:nvPr>
        </p:nvSpPr>
        <p:spPr/>
        <p:txBody>
          <a:bodyPr>
            <a:normAutofit lnSpcReduction="10000"/>
          </a:bodyPr>
          <a:lstStyle/>
          <a:p>
            <a:pPr marL="0" indent="0">
              <a:buNone/>
            </a:pPr>
            <a:r>
              <a:rPr lang="en-GB" dirty="0"/>
              <a:t>The introduction to the project should set the scene. </a:t>
            </a:r>
          </a:p>
          <a:p>
            <a:r>
              <a:rPr lang="en-GB" dirty="0"/>
              <a:t>Why is inflammatory bowel disease an important area for research, how are patients affected, what is the cost to the NHS?</a:t>
            </a:r>
          </a:p>
          <a:p>
            <a:r>
              <a:rPr lang="en-GB" dirty="0"/>
              <a:t>Which particular aspect are they interested in and why?</a:t>
            </a:r>
          </a:p>
          <a:p>
            <a:r>
              <a:rPr lang="en-GB" dirty="0"/>
              <a:t>What research has been done in this area to date-review the literature critically?</a:t>
            </a:r>
          </a:p>
          <a:p>
            <a:r>
              <a:rPr lang="en-GB" dirty="0"/>
              <a:t>What are the gaps in knowledge </a:t>
            </a:r>
          </a:p>
          <a:p>
            <a:endParaRPr lang="en-GB" dirty="0"/>
          </a:p>
          <a:p>
            <a:r>
              <a:rPr lang="en-GB" dirty="0"/>
              <a:t>This leads to the research question or aim which is designed to fill one of the identified knowledge gaps, </a:t>
            </a:r>
          </a:p>
        </p:txBody>
      </p:sp>
    </p:spTree>
    <p:extLst>
      <p:ext uri="{BB962C8B-B14F-4D97-AF65-F5344CB8AC3E}">
        <p14:creationId xmlns:p14="http://schemas.microsoft.com/office/powerpoint/2010/main" val="401506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research question or aim: originality</a:t>
            </a:r>
          </a:p>
        </p:txBody>
      </p:sp>
      <p:sp>
        <p:nvSpPr>
          <p:cNvPr id="4" name="AutoShape 2" descr="Museum of Health Care at Kingston on Twitter: &quot;For #MusDog day, how about a  photo from our collection of Drs. Banting and Best, with Marjorie the dog,  circa 1921? https://t.co/8w2kAdOl0N… https://t.co/hkhzublt6M&quot;"/>
          <p:cNvSpPr>
            <a:spLocks noChangeAspect="1" noChangeArrowheads="1"/>
          </p:cNvSpPr>
          <p:nvPr/>
        </p:nvSpPr>
        <p:spPr bwMode="auto">
          <a:xfrm>
            <a:off x="155574" y="-144463"/>
            <a:ext cx="1562389" cy="156239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Content Placeholder 4"/>
          <p:cNvSpPr>
            <a:spLocks noGrp="1"/>
          </p:cNvSpPr>
          <p:nvPr>
            <p:ph idx="1"/>
          </p:nvPr>
        </p:nvSpPr>
        <p:spPr/>
        <p:txBody>
          <a:bodyPr/>
          <a:lstStyle/>
          <a:p>
            <a:endParaRPr lang="en-GB" dirty="0"/>
          </a:p>
          <a:p>
            <a:endParaRPr lang="en-GB" dirty="0"/>
          </a:p>
          <a:p>
            <a:endParaRPr lang="en-GB" dirty="0"/>
          </a:p>
          <a:p>
            <a:r>
              <a:rPr lang="en-GB" dirty="0"/>
              <a:t>Example research question: Does insulin lower blood glucose?</a:t>
            </a:r>
          </a:p>
          <a:p>
            <a:endParaRPr lang="en-GB" dirty="0"/>
          </a:p>
        </p:txBody>
      </p:sp>
    </p:spTree>
    <p:extLst>
      <p:ext uri="{BB962C8B-B14F-4D97-AF65-F5344CB8AC3E}">
        <p14:creationId xmlns:p14="http://schemas.microsoft.com/office/powerpoint/2010/main" val="426379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srcRect l="7785" r="7785"/>
          <a:stretch>
            <a:fillRect/>
          </a:stretch>
        </p:blipFill>
        <p:spPr>
          <a:prstGeom prst="rect">
            <a:avLst/>
          </a:prstGeom>
        </p:spPr>
      </p:pic>
      <p:sp>
        <p:nvSpPr>
          <p:cNvPr id="4" name="Text Placeholder 3"/>
          <p:cNvSpPr>
            <a:spLocks noGrp="1"/>
          </p:cNvSpPr>
          <p:nvPr>
            <p:ph type="body" sz="half" idx="2"/>
          </p:nvPr>
        </p:nvSpPr>
        <p:spPr/>
        <p:txBody>
          <a:bodyPr>
            <a:normAutofit/>
          </a:bodyPr>
          <a:lstStyle/>
          <a:p>
            <a:r>
              <a:rPr lang="en-GB" sz="3200" dirty="0"/>
              <a:t>Not original research question today</a:t>
            </a:r>
          </a:p>
          <a:p>
            <a:endParaRPr lang="en-GB" sz="3200" dirty="0"/>
          </a:p>
          <a:p>
            <a:endParaRPr lang="en-GB" sz="3200" dirty="0"/>
          </a:p>
          <a:p>
            <a:r>
              <a:rPr lang="en-GB" sz="3200" dirty="0"/>
              <a:t>~30 Million patients with Type 1 diabetes use insulin every day</a:t>
            </a:r>
          </a:p>
        </p:txBody>
      </p:sp>
    </p:spTree>
    <p:extLst>
      <p:ext uri="{BB962C8B-B14F-4D97-AF65-F5344CB8AC3E}">
        <p14:creationId xmlns:p14="http://schemas.microsoft.com/office/powerpoint/2010/main" val="338137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research question or aim: originality</a:t>
            </a:r>
          </a:p>
        </p:txBody>
      </p:sp>
      <p:sp>
        <p:nvSpPr>
          <p:cNvPr id="3" name="Content Placeholder 2"/>
          <p:cNvSpPr>
            <a:spLocks noGrp="1"/>
          </p:cNvSpPr>
          <p:nvPr>
            <p:ph idx="1"/>
          </p:nvPr>
        </p:nvSpPr>
        <p:spPr>
          <a:xfrm>
            <a:off x="833974" y="1741721"/>
            <a:ext cx="9093797" cy="3831765"/>
          </a:xfrm>
        </p:spPr>
        <p:txBody>
          <a:bodyPr>
            <a:normAutofit/>
          </a:bodyPr>
          <a:lstStyle/>
          <a:p>
            <a:pPr marL="0" indent="0">
              <a:buNone/>
            </a:pPr>
            <a:r>
              <a:rPr lang="en-GB" dirty="0"/>
              <a:t>Much is still unknown:-</a:t>
            </a:r>
          </a:p>
          <a:p>
            <a:pPr lvl="1"/>
            <a:r>
              <a:rPr lang="en-GB" sz="2800" dirty="0"/>
              <a:t>about lowering blood glucose in the body and </a:t>
            </a:r>
          </a:p>
          <a:p>
            <a:pPr lvl="1"/>
            <a:r>
              <a:rPr lang="en-GB" sz="2800" dirty="0"/>
              <a:t>about the actions of insulin other than in the pancreas?</a:t>
            </a:r>
          </a:p>
          <a:p>
            <a:pPr marL="457200" lvl="1" indent="0">
              <a:buNone/>
            </a:pPr>
            <a:endParaRPr lang="en-GB" sz="2800" dirty="0"/>
          </a:p>
          <a:p>
            <a:pPr marL="457200" lvl="1" indent="0">
              <a:buNone/>
            </a:pPr>
            <a:r>
              <a:rPr lang="en-GB" sz="2800" dirty="0"/>
              <a:t>Example research question:</a:t>
            </a:r>
          </a:p>
          <a:p>
            <a:pPr marL="457200" lvl="1" indent="0">
              <a:buNone/>
            </a:pPr>
            <a:r>
              <a:rPr lang="en-GB" sz="2800" dirty="0"/>
              <a:t>Does insulin act on the endothelial cell X receptor (cell handle) to cause blood vessels to vasodilate (get bigger).  </a:t>
            </a:r>
          </a:p>
          <a:p>
            <a:pPr marL="0" indent="0">
              <a:buNone/>
            </a:pPr>
            <a:endParaRPr lang="en-GB" dirty="0"/>
          </a:p>
        </p:txBody>
      </p:sp>
      <p:sp>
        <p:nvSpPr>
          <p:cNvPr id="4" name="AutoShape 2" descr="Museum of Health Care at Kingston on Twitter: &quot;For #MusDog day, how about a  photo from our collection of Drs. Banting and Best, with Marjorie the dog,  circa 1921? https://t.co/8w2kAdOl0N… https://t.co/hkhzublt6M&quot;"/>
          <p:cNvSpPr>
            <a:spLocks noChangeAspect="1" noChangeArrowheads="1"/>
          </p:cNvSpPr>
          <p:nvPr/>
        </p:nvSpPr>
        <p:spPr bwMode="auto">
          <a:xfrm>
            <a:off x="155574" y="-144463"/>
            <a:ext cx="1562389" cy="156239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215006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research question or aim: </a:t>
            </a:r>
            <a:r>
              <a:rPr lang="en-GB" b="1" dirty="0"/>
              <a:t>do-able</a:t>
            </a:r>
          </a:p>
        </p:txBody>
      </p:sp>
      <p:sp>
        <p:nvSpPr>
          <p:cNvPr id="3" name="Content Placeholder 2"/>
          <p:cNvSpPr>
            <a:spLocks noGrp="1"/>
          </p:cNvSpPr>
          <p:nvPr>
            <p:ph idx="1"/>
          </p:nvPr>
        </p:nvSpPr>
        <p:spPr/>
        <p:txBody>
          <a:bodyPr>
            <a:normAutofit fontScale="92500" lnSpcReduction="10000"/>
          </a:bodyPr>
          <a:lstStyle/>
          <a:p>
            <a:r>
              <a:rPr lang="en-GB" dirty="0"/>
              <a:t>The research question needs to be do-able.</a:t>
            </a:r>
          </a:p>
          <a:p>
            <a:pPr marL="0" indent="0">
              <a:buNone/>
            </a:pPr>
            <a:endParaRPr lang="en-GB" dirty="0"/>
          </a:p>
          <a:p>
            <a:pPr marL="0" indent="0">
              <a:buNone/>
            </a:pPr>
            <a:r>
              <a:rPr lang="en-GB" dirty="0"/>
              <a:t>Research question:   Do human brain cells increase levels of LOX74 in response to dietary supplementation with carrot juice.</a:t>
            </a:r>
          </a:p>
          <a:p>
            <a:pPr marL="0" indent="0">
              <a:buNone/>
            </a:pPr>
            <a:endParaRPr lang="en-GB" dirty="0"/>
          </a:p>
          <a:p>
            <a:pPr marL="0" indent="0">
              <a:buNone/>
            </a:pPr>
            <a:r>
              <a:rPr lang="en-GB" dirty="0"/>
              <a:t>Not do-able– cannot take brain biopsies to get cells after the participant has taken the dietary supplement, needs to be realistic. Also needs to be SMART.</a:t>
            </a:r>
          </a:p>
          <a:p>
            <a:pPr marL="0" indent="0">
              <a:buNone/>
            </a:pPr>
            <a:endParaRPr lang="en-GB" dirty="0"/>
          </a:p>
          <a:p>
            <a:pPr marL="0" indent="0">
              <a:buNone/>
            </a:pPr>
            <a:r>
              <a:rPr lang="en-GB" dirty="0"/>
              <a:t>Research question: Does 4 weeks of dietary supplementation with 300ml carrot juice/day compared to normal diet, increase brain activity as determined by a 20% increase in EEG beta waves (brain electrical activity). </a:t>
            </a:r>
          </a:p>
          <a:p>
            <a:pPr marL="0" indent="0">
              <a:buNone/>
            </a:pPr>
            <a:endParaRPr lang="en-GB" dirty="0"/>
          </a:p>
        </p:txBody>
      </p:sp>
    </p:spTree>
    <p:extLst>
      <p:ext uri="{BB962C8B-B14F-4D97-AF65-F5344CB8AC3E}">
        <p14:creationId xmlns:p14="http://schemas.microsoft.com/office/powerpoint/2010/main" val="15568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clinical research question or aim: </a:t>
            </a:r>
            <a:r>
              <a:rPr lang="en-GB" b="1" dirty="0"/>
              <a:t>PPIE</a:t>
            </a:r>
          </a:p>
        </p:txBody>
      </p:sp>
      <p:sp>
        <p:nvSpPr>
          <p:cNvPr id="3" name="Content Placeholder 2"/>
          <p:cNvSpPr>
            <a:spLocks noGrp="1"/>
          </p:cNvSpPr>
          <p:nvPr>
            <p:ph idx="1"/>
          </p:nvPr>
        </p:nvSpPr>
        <p:spPr/>
        <p:txBody>
          <a:bodyPr>
            <a:normAutofit/>
          </a:bodyPr>
          <a:lstStyle/>
          <a:p>
            <a:pPr marL="0" indent="0">
              <a:buNone/>
            </a:pPr>
            <a:r>
              <a:rPr lang="en-GB" dirty="0"/>
              <a:t>What makes a good clinical research question/aim:</a:t>
            </a:r>
          </a:p>
          <a:p>
            <a:r>
              <a:rPr lang="en-GB" dirty="0"/>
              <a:t>Maybe based on a research priority identified by patients –if one is available </a:t>
            </a:r>
            <a:r>
              <a:rPr lang="en-GB" dirty="0" err="1"/>
              <a:t>eg</a:t>
            </a:r>
            <a:r>
              <a:rPr lang="en-GB" dirty="0"/>
              <a:t> James Lind alliance priority setting </a:t>
            </a:r>
          </a:p>
          <a:p>
            <a:r>
              <a:rPr lang="en-GB" dirty="0"/>
              <a:t>Has actively engaged with patients, carers, public in the development of the question, its something that is supported by these </a:t>
            </a:r>
            <a:r>
              <a:rPr lang="en-GB" dirty="0" err="1"/>
              <a:t>peolpe</a:t>
            </a:r>
            <a:r>
              <a:rPr lang="en-GB" dirty="0"/>
              <a:t> and by health care professionals</a:t>
            </a:r>
          </a:p>
          <a:p>
            <a:r>
              <a:rPr lang="en-GB" dirty="0"/>
              <a:t>Has actively engaged with patients, carers, public in the design of the study and how it will be delivered and its clearly documented in the proposal.</a:t>
            </a:r>
          </a:p>
          <a:p>
            <a:pPr marL="0" indent="0">
              <a:buNone/>
            </a:pPr>
            <a:endParaRPr lang="en-GB" dirty="0"/>
          </a:p>
        </p:txBody>
      </p:sp>
    </p:spTree>
    <p:extLst>
      <p:ext uri="{BB962C8B-B14F-4D97-AF65-F5344CB8AC3E}">
        <p14:creationId xmlns:p14="http://schemas.microsoft.com/office/powerpoint/2010/main" val="238204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3" y="132375"/>
            <a:ext cx="10515600" cy="1325563"/>
          </a:xfrm>
        </p:spPr>
        <p:txBody>
          <a:bodyPr/>
          <a:lstStyle/>
          <a:p>
            <a:r>
              <a:rPr lang="en-GB" dirty="0"/>
              <a:t>Methods section: Study design</a:t>
            </a:r>
          </a:p>
        </p:txBody>
      </p:sp>
      <p:sp>
        <p:nvSpPr>
          <p:cNvPr id="3" name="Content Placeholder 2"/>
          <p:cNvSpPr>
            <a:spLocks noGrp="1"/>
          </p:cNvSpPr>
          <p:nvPr>
            <p:ph idx="1"/>
          </p:nvPr>
        </p:nvSpPr>
        <p:spPr>
          <a:xfrm>
            <a:off x="289563" y="1341560"/>
            <a:ext cx="11198626" cy="3961960"/>
          </a:xfrm>
        </p:spPr>
        <p:txBody>
          <a:bodyPr>
            <a:normAutofit lnSpcReduction="10000"/>
          </a:bodyPr>
          <a:lstStyle/>
          <a:p>
            <a:r>
              <a:rPr lang="en-GB" b="1" dirty="0"/>
              <a:t>Clinical interventional study </a:t>
            </a:r>
            <a:r>
              <a:rPr lang="en-GB" dirty="0" err="1"/>
              <a:t>eg</a:t>
            </a:r>
            <a:r>
              <a:rPr lang="en-GB" dirty="0"/>
              <a:t> drug or exercise or mindfulness training</a:t>
            </a:r>
          </a:p>
          <a:p>
            <a:pPr marL="0" indent="0">
              <a:buNone/>
            </a:pPr>
            <a:endParaRPr lang="en-GB" dirty="0"/>
          </a:p>
          <a:p>
            <a:pPr lvl="1"/>
            <a:r>
              <a:rPr lang="en-GB" sz="2800" dirty="0"/>
              <a:t>Do they allocate participants to intervention or no intervention (control) in a randomised way?</a:t>
            </a:r>
          </a:p>
          <a:p>
            <a:pPr lvl="1"/>
            <a:r>
              <a:rPr lang="en-GB" sz="2800" dirty="0"/>
              <a:t>Do they know who gets what?</a:t>
            </a:r>
          </a:p>
          <a:p>
            <a:pPr lvl="1"/>
            <a:r>
              <a:rPr lang="en-GB" sz="2800" dirty="0"/>
              <a:t>Is it a double blind randomised controlled trial? If not why not?</a:t>
            </a:r>
          </a:p>
          <a:p>
            <a:pPr lvl="1"/>
            <a:r>
              <a:rPr lang="en-GB" sz="2800" dirty="0"/>
              <a:t>Is the intervention based on good evidence?</a:t>
            </a:r>
          </a:p>
          <a:p>
            <a:pPr lvl="1"/>
            <a:r>
              <a:rPr lang="en-GB" sz="2800" dirty="0"/>
              <a:t>Is the outcome measure clear and appropriate? Outcome measure is the way they will assess the thing they are interested in affecting </a:t>
            </a:r>
            <a:r>
              <a:rPr lang="en-GB" sz="2800" dirty="0" err="1"/>
              <a:t>eg</a:t>
            </a:r>
            <a:r>
              <a:rPr lang="en-GB" sz="2800" dirty="0"/>
              <a:t> Blood pressure or fitness or anxiety level.</a:t>
            </a:r>
          </a:p>
        </p:txBody>
      </p:sp>
    </p:spTree>
    <p:extLst>
      <p:ext uri="{BB962C8B-B14F-4D97-AF65-F5344CB8AC3E}">
        <p14:creationId xmlns:p14="http://schemas.microsoft.com/office/powerpoint/2010/main" val="392300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3" y="132376"/>
            <a:ext cx="10515600" cy="1011608"/>
          </a:xfrm>
        </p:spPr>
        <p:txBody>
          <a:bodyPr/>
          <a:lstStyle/>
          <a:p>
            <a:r>
              <a:rPr lang="en-GB" dirty="0"/>
              <a:t>Methods section: Study design</a:t>
            </a:r>
          </a:p>
        </p:txBody>
      </p:sp>
      <p:sp>
        <p:nvSpPr>
          <p:cNvPr id="3" name="Content Placeholder 2"/>
          <p:cNvSpPr>
            <a:spLocks noGrp="1"/>
          </p:cNvSpPr>
          <p:nvPr>
            <p:ph idx="1"/>
          </p:nvPr>
        </p:nvSpPr>
        <p:spPr>
          <a:xfrm>
            <a:off x="289564" y="977733"/>
            <a:ext cx="11780516" cy="4974184"/>
          </a:xfrm>
        </p:spPr>
        <p:txBody>
          <a:bodyPr>
            <a:noAutofit/>
          </a:bodyPr>
          <a:lstStyle/>
          <a:p>
            <a:r>
              <a:rPr lang="en-GB" b="1" dirty="0"/>
              <a:t>Experimental medicine study </a:t>
            </a:r>
            <a:r>
              <a:rPr lang="en-GB" dirty="0" err="1"/>
              <a:t>eg</a:t>
            </a:r>
            <a:r>
              <a:rPr lang="en-GB" dirty="0"/>
              <a:t> taking a sample of muscle to assess something or taking a brain scan or taking blood samples to measure a biomarker</a:t>
            </a:r>
          </a:p>
          <a:p>
            <a:r>
              <a:rPr lang="en-GB" dirty="0"/>
              <a:t>Research question: Do the type of muscle fibres (fast or slow twitch) differ in people with type 2 diabetes compared to people without diabetes and contribute to differences in exercise capacity?</a:t>
            </a:r>
          </a:p>
          <a:p>
            <a:pPr lvl="1"/>
            <a:r>
              <a:rPr lang="en-GB" sz="2800" dirty="0"/>
              <a:t>Are the participant groups justified (why do they want muscle/scan/blood from these specific people)</a:t>
            </a:r>
          </a:p>
          <a:p>
            <a:pPr lvl="1"/>
            <a:r>
              <a:rPr lang="en-GB" sz="2800" dirty="0"/>
              <a:t>Is the control group appropriate</a:t>
            </a:r>
          </a:p>
          <a:p>
            <a:pPr lvl="1"/>
            <a:r>
              <a:rPr lang="en-GB" sz="2800" dirty="0"/>
              <a:t>Are they adjusting for appropriate confounding measures </a:t>
            </a:r>
            <a:r>
              <a:rPr lang="en-GB" sz="2800" dirty="0" err="1"/>
              <a:t>eg</a:t>
            </a:r>
            <a:r>
              <a:rPr lang="en-GB" sz="2800" dirty="0"/>
              <a:t> exercise, cognitive ability, length of diabetes, complications of diabetes, co-morbidities</a:t>
            </a:r>
          </a:p>
          <a:p>
            <a:pPr lvl="1"/>
            <a:r>
              <a:rPr lang="en-GB" sz="2800" dirty="0"/>
              <a:t>Are the participants appropriated assessed so that they can relate the cell characteristics to the participant </a:t>
            </a:r>
            <a:r>
              <a:rPr lang="en-GB" sz="2800" dirty="0" err="1"/>
              <a:t>eg</a:t>
            </a:r>
            <a:r>
              <a:rPr lang="en-GB" sz="2800" dirty="0"/>
              <a:t> how will they assess exercise capacity,  </a:t>
            </a:r>
          </a:p>
          <a:p>
            <a:pPr lvl="1"/>
            <a:endParaRPr lang="en-GB" sz="2800" dirty="0"/>
          </a:p>
          <a:p>
            <a:pPr lvl="1"/>
            <a:endParaRPr lang="en-GB" sz="2800" dirty="0"/>
          </a:p>
          <a:p>
            <a:pPr marL="0" indent="0">
              <a:buNone/>
            </a:pPr>
            <a:endParaRPr lang="en-GB" dirty="0"/>
          </a:p>
        </p:txBody>
      </p:sp>
    </p:spTree>
    <p:extLst>
      <p:ext uri="{BB962C8B-B14F-4D97-AF65-F5344CB8AC3E}">
        <p14:creationId xmlns:p14="http://schemas.microsoft.com/office/powerpoint/2010/main" val="418853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Methods: Laboratory aspects </a:t>
            </a:r>
          </a:p>
        </p:txBody>
      </p:sp>
      <p:sp>
        <p:nvSpPr>
          <p:cNvPr id="3" name="Content Placeholder 2"/>
          <p:cNvSpPr>
            <a:spLocks noGrp="1"/>
          </p:cNvSpPr>
          <p:nvPr>
            <p:ph idx="1"/>
          </p:nvPr>
        </p:nvSpPr>
        <p:spPr>
          <a:xfrm>
            <a:off x="838200" y="1512916"/>
            <a:ext cx="10515600" cy="4971011"/>
          </a:xfrm>
        </p:spPr>
        <p:txBody>
          <a:bodyPr>
            <a:normAutofit fontScale="92500" lnSpcReduction="10000"/>
          </a:bodyPr>
          <a:lstStyle/>
          <a:p>
            <a:pPr marL="0" indent="0">
              <a:buNone/>
            </a:pPr>
            <a:r>
              <a:rPr lang="en-GB" dirty="0"/>
              <a:t>Assessing study proposals is not just about the participants and clinical design its often about what they will do with samples going to the lab or even how images are analysed etc.</a:t>
            </a:r>
          </a:p>
          <a:p>
            <a:r>
              <a:rPr lang="en-GB" dirty="0"/>
              <a:t>Have they justified what will they do with the muscle/image/blood and why?</a:t>
            </a:r>
          </a:p>
          <a:p>
            <a:r>
              <a:rPr lang="en-GB" dirty="0"/>
              <a:t>Is it a proven technique and do they have the expertise?</a:t>
            </a:r>
          </a:p>
          <a:p>
            <a:r>
              <a:rPr lang="en-GB" dirty="0"/>
              <a:t>If not proven is there pilot data to prove it works?</a:t>
            </a:r>
          </a:p>
          <a:p>
            <a:r>
              <a:rPr lang="en-GB" dirty="0"/>
              <a:t>Are there appropriate controls?</a:t>
            </a:r>
          </a:p>
          <a:p>
            <a:r>
              <a:rPr lang="en-GB" dirty="0"/>
              <a:t>Are they repeating the experiments enough?</a:t>
            </a:r>
          </a:p>
          <a:p>
            <a:r>
              <a:rPr lang="en-GB" dirty="0"/>
              <a:t>Do they tell us how variable the technique is in their hands?</a:t>
            </a:r>
          </a:p>
          <a:p>
            <a:r>
              <a:rPr lang="en-GB" dirty="0"/>
              <a:t>Is the muscle being examined in appropriate conditions </a:t>
            </a:r>
            <a:r>
              <a:rPr lang="en-GB" dirty="0" err="1"/>
              <a:t>eg</a:t>
            </a:r>
            <a:r>
              <a:rPr lang="en-GB" dirty="0"/>
              <a:t> in glucose levels of a person with diabetes or in an oxygen level that’s appropriate</a:t>
            </a:r>
          </a:p>
        </p:txBody>
      </p:sp>
    </p:spTree>
    <p:extLst>
      <p:ext uri="{BB962C8B-B14F-4D97-AF65-F5344CB8AC3E}">
        <p14:creationId xmlns:p14="http://schemas.microsoft.com/office/powerpoint/2010/main" val="3328479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686" y="182250"/>
            <a:ext cx="10515600" cy="1325563"/>
          </a:xfrm>
        </p:spPr>
        <p:txBody>
          <a:bodyPr/>
          <a:lstStyle/>
          <a:p>
            <a:r>
              <a:rPr lang="en-GB" dirty="0"/>
              <a:t>Methods: Sample size--crucial</a:t>
            </a:r>
          </a:p>
        </p:txBody>
      </p:sp>
      <p:sp>
        <p:nvSpPr>
          <p:cNvPr id="3" name="Content Placeholder 2"/>
          <p:cNvSpPr>
            <a:spLocks noGrp="1"/>
          </p:cNvSpPr>
          <p:nvPr>
            <p:ph idx="1"/>
          </p:nvPr>
        </p:nvSpPr>
        <p:spPr>
          <a:xfrm>
            <a:off x="272936" y="1426614"/>
            <a:ext cx="10515600" cy="5040687"/>
          </a:xfrm>
        </p:spPr>
        <p:txBody>
          <a:bodyPr>
            <a:normAutofit lnSpcReduction="10000"/>
          </a:bodyPr>
          <a:lstStyle/>
          <a:p>
            <a:pPr marL="0" indent="0">
              <a:buNone/>
            </a:pPr>
            <a:r>
              <a:rPr lang="en-GB" dirty="0"/>
              <a:t>Number of people being studied= sample size:</a:t>
            </a:r>
          </a:p>
          <a:p>
            <a:r>
              <a:rPr lang="en-GB" dirty="0"/>
              <a:t>There need to be sufficient people being studied so that if the results are negative it really does mean there is no effect of the drug intervention or no difference in the muscle cell function between the two groups- not just that they did not study enough people to show a difference.</a:t>
            </a:r>
          </a:p>
          <a:p>
            <a:r>
              <a:rPr lang="en-GB" dirty="0"/>
              <a:t>How can they (and assessors) be sure enough people are studied?</a:t>
            </a:r>
          </a:p>
          <a:p>
            <a:pPr lvl="1"/>
            <a:r>
              <a:rPr lang="en-GB" dirty="0"/>
              <a:t>Use literature or pilot data to see what kind of difference between groups or with treatment might be expected</a:t>
            </a:r>
          </a:p>
          <a:p>
            <a:pPr lvl="1"/>
            <a:r>
              <a:rPr lang="en-GB" dirty="0"/>
              <a:t>If clinical, use expertise and literature to decide what is a clinically useful difference</a:t>
            </a:r>
          </a:p>
          <a:p>
            <a:pPr lvl="1"/>
            <a:r>
              <a:rPr lang="en-GB" dirty="0"/>
              <a:t>Use this information with statisticians to work out the number of people needed per group to complete the study (a sample size calculation)</a:t>
            </a:r>
          </a:p>
          <a:p>
            <a:pPr lvl="1"/>
            <a:r>
              <a:rPr lang="en-GB" dirty="0"/>
              <a:t>Show how this is calculated in the proposal</a:t>
            </a:r>
          </a:p>
          <a:p>
            <a:pPr lvl="1"/>
            <a:endParaRPr lang="en-GB" dirty="0"/>
          </a:p>
          <a:p>
            <a:endParaRPr lang="en-GB" dirty="0"/>
          </a:p>
          <a:p>
            <a:endParaRPr lang="en-GB" dirty="0"/>
          </a:p>
        </p:txBody>
      </p:sp>
    </p:spTree>
    <p:extLst>
      <p:ext uri="{BB962C8B-B14F-4D97-AF65-F5344CB8AC3E}">
        <p14:creationId xmlns:p14="http://schemas.microsoft.com/office/powerpoint/2010/main" val="2320179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686" y="182250"/>
            <a:ext cx="10515600" cy="1325563"/>
          </a:xfrm>
        </p:spPr>
        <p:txBody>
          <a:bodyPr/>
          <a:lstStyle/>
          <a:p>
            <a:r>
              <a:rPr lang="en-GB" dirty="0"/>
              <a:t>Methods: Sufficient specimens--crucial</a:t>
            </a:r>
          </a:p>
        </p:txBody>
      </p:sp>
      <p:sp>
        <p:nvSpPr>
          <p:cNvPr id="3" name="Content Placeholder 2"/>
          <p:cNvSpPr>
            <a:spLocks noGrp="1"/>
          </p:cNvSpPr>
          <p:nvPr>
            <p:ph idx="1"/>
          </p:nvPr>
        </p:nvSpPr>
        <p:spPr>
          <a:xfrm>
            <a:off x="272936" y="1426614"/>
            <a:ext cx="10515600" cy="5040687"/>
          </a:xfrm>
        </p:spPr>
        <p:txBody>
          <a:bodyPr>
            <a:normAutofit/>
          </a:bodyPr>
          <a:lstStyle/>
          <a:p>
            <a:pPr marL="0" indent="0">
              <a:buNone/>
            </a:pPr>
            <a:r>
              <a:rPr lang="en-GB" dirty="0"/>
              <a:t>Not just number of people being studied also the number of samples taken from the subject</a:t>
            </a:r>
          </a:p>
          <a:p>
            <a:r>
              <a:rPr lang="en-GB" dirty="0" err="1"/>
              <a:t>E.g</a:t>
            </a:r>
            <a:r>
              <a:rPr lang="en-GB" dirty="0"/>
              <a:t> So is one muscle sample enough? How have they justified it.</a:t>
            </a:r>
          </a:p>
          <a:p>
            <a:pPr lvl="1"/>
            <a:r>
              <a:rPr lang="en-GB" dirty="0"/>
              <a:t>They show that the measurements they are doing on it are very repeatable so one muscle sample is sufficient</a:t>
            </a:r>
          </a:p>
          <a:p>
            <a:pPr lvl="1"/>
            <a:r>
              <a:rPr lang="en-GB" dirty="0"/>
              <a:t>They show that if they take two muscle samples from a person they get the same or sufficiently similar result </a:t>
            </a:r>
          </a:p>
          <a:p>
            <a:pPr lvl="1"/>
            <a:r>
              <a:rPr lang="en-GB" dirty="0"/>
              <a:t>Or they show that they take subsamples from a single muscle sample and show that if they do their assessments 3 times on that single muscle sample then they get a value which is reproducible and representative of that person</a:t>
            </a:r>
          </a:p>
          <a:p>
            <a:endParaRPr lang="en-GB" dirty="0"/>
          </a:p>
          <a:p>
            <a:endParaRPr lang="en-GB" dirty="0"/>
          </a:p>
        </p:txBody>
      </p:sp>
    </p:spTree>
    <p:extLst>
      <p:ext uri="{BB962C8B-B14F-4D97-AF65-F5344CB8AC3E}">
        <p14:creationId xmlns:p14="http://schemas.microsoft.com/office/powerpoint/2010/main" val="3162547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686" y="182250"/>
            <a:ext cx="10515600" cy="1325563"/>
          </a:xfrm>
        </p:spPr>
        <p:txBody>
          <a:bodyPr/>
          <a:lstStyle/>
          <a:p>
            <a:r>
              <a:rPr lang="en-GB" dirty="0"/>
              <a:t>Methods: Sample size--crucial</a:t>
            </a:r>
          </a:p>
        </p:txBody>
      </p:sp>
      <p:sp>
        <p:nvSpPr>
          <p:cNvPr id="3" name="Content Placeholder 2"/>
          <p:cNvSpPr>
            <a:spLocks noGrp="1"/>
          </p:cNvSpPr>
          <p:nvPr>
            <p:ph idx="1"/>
          </p:nvPr>
        </p:nvSpPr>
        <p:spPr>
          <a:xfrm>
            <a:off x="272936" y="1426614"/>
            <a:ext cx="10515600" cy="5040687"/>
          </a:xfrm>
        </p:spPr>
        <p:txBody>
          <a:bodyPr>
            <a:normAutofit/>
          </a:bodyPr>
          <a:lstStyle/>
          <a:p>
            <a:pPr marL="0" indent="0">
              <a:buNone/>
            </a:pPr>
            <a:r>
              <a:rPr lang="en-GB" dirty="0"/>
              <a:t>Is recruiting the number of participants realistic?</a:t>
            </a:r>
          </a:p>
          <a:p>
            <a:pPr marL="0" indent="0">
              <a:buNone/>
            </a:pPr>
            <a:endParaRPr lang="en-GB" dirty="0"/>
          </a:p>
          <a:p>
            <a:pPr marL="0" indent="0">
              <a:buNone/>
            </a:pPr>
            <a:r>
              <a:rPr lang="en-GB" dirty="0"/>
              <a:t>How many of these patients are there in their area?</a:t>
            </a:r>
          </a:p>
          <a:p>
            <a:pPr marL="0" indent="0">
              <a:buNone/>
            </a:pPr>
            <a:r>
              <a:rPr lang="en-GB" dirty="0"/>
              <a:t>Have patients been approached to see if they support and are likely to volunteer?</a:t>
            </a:r>
          </a:p>
          <a:p>
            <a:pPr marL="0" indent="0">
              <a:buNone/>
            </a:pPr>
            <a:r>
              <a:rPr lang="en-GB" dirty="0"/>
              <a:t>Have patients and carers being involved in the design?</a:t>
            </a:r>
          </a:p>
          <a:p>
            <a:pPr marL="0" indent="0">
              <a:buNone/>
            </a:pPr>
            <a:r>
              <a:rPr lang="en-GB" dirty="0"/>
              <a:t>Is it too onerous design </a:t>
            </a:r>
            <a:r>
              <a:rPr lang="en-GB" dirty="0" err="1"/>
              <a:t>eg</a:t>
            </a:r>
            <a:r>
              <a:rPr lang="en-GB" dirty="0"/>
              <a:t> many muscle biopsies? Has this been taken into account in drop out numbers</a:t>
            </a:r>
          </a:p>
          <a:p>
            <a:pPr marL="0" indent="0">
              <a:buNone/>
            </a:pPr>
            <a:r>
              <a:rPr lang="en-GB" dirty="0"/>
              <a:t>Is the plan on how to recruit participants, rate of recruitment </a:t>
            </a:r>
            <a:r>
              <a:rPr lang="en-GB" dirty="0" err="1"/>
              <a:t>etc</a:t>
            </a:r>
            <a:r>
              <a:rPr lang="en-GB" dirty="0"/>
              <a:t> realistic? </a:t>
            </a:r>
          </a:p>
          <a:p>
            <a:endParaRPr lang="en-GB" dirty="0"/>
          </a:p>
          <a:p>
            <a:endParaRPr lang="en-GB" dirty="0"/>
          </a:p>
          <a:p>
            <a:endParaRPr lang="en-GB" dirty="0"/>
          </a:p>
        </p:txBody>
      </p:sp>
    </p:spTree>
    <p:extLst>
      <p:ext uri="{BB962C8B-B14F-4D97-AF65-F5344CB8AC3E}">
        <p14:creationId xmlns:p14="http://schemas.microsoft.com/office/powerpoint/2010/main" val="295804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r>
              <a:rPr lang="en-GB" sz="4000" dirty="0"/>
              <a:t>Project</a:t>
            </a:r>
          </a:p>
          <a:p>
            <a:endParaRPr lang="en-GB" sz="4000" dirty="0"/>
          </a:p>
          <a:p>
            <a:r>
              <a:rPr lang="en-GB" sz="4000" dirty="0"/>
              <a:t>People</a:t>
            </a:r>
          </a:p>
          <a:p>
            <a:endParaRPr lang="en-GB" sz="4000" dirty="0"/>
          </a:p>
          <a:p>
            <a:r>
              <a:rPr lang="en-GB" sz="4000" dirty="0"/>
              <a:t>Place</a:t>
            </a:r>
          </a:p>
        </p:txBody>
      </p:sp>
      <p:sp>
        <p:nvSpPr>
          <p:cNvPr id="7" name="Title 1"/>
          <p:cNvSpPr>
            <a:spLocks noGrp="1"/>
          </p:cNvSpPr>
          <p:nvPr>
            <p:ph type="title"/>
          </p:nvPr>
        </p:nvSpPr>
        <p:spPr>
          <a:xfrm>
            <a:off x="838200" y="365125"/>
            <a:ext cx="10515600" cy="1325563"/>
          </a:xfrm>
        </p:spPr>
        <p:txBody>
          <a:bodyPr>
            <a:normAutofit/>
          </a:bodyPr>
          <a:lstStyle/>
          <a:p>
            <a:r>
              <a:rPr lang="en-GB" sz="4400" dirty="0"/>
              <a:t>What makes a good research proposal?</a:t>
            </a:r>
          </a:p>
        </p:txBody>
      </p:sp>
      <p:sp>
        <p:nvSpPr>
          <p:cNvPr id="6" name="Rectangle 5"/>
          <p:cNvSpPr/>
          <p:nvPr/>
        </p:nvSpPr>
        <p:spPr>
          <a:xfrm rot="1819637">
            <a:off x="5271698" y="2285693"/>
            <a:ext cx="4969581" cy="2400657"/>
          </a:xfrm>
          <a:prstGeom prst="rect">
            <a:avLst/>
          </a:prstGeom>
          <a:noFill/>
        </p:spPr>
        <p:txBody>
          <a:bodyPr wrap="square" lIns="91440" tIns="45720" rIns="91440" bIns="45720">
            <a:spAutoFit/>
          </a:bodyPr>
          <a:lstStyle/>
          <a:p>
            <a:pPr algn="ctr"/>
            <a:r>
              <a:rPr lang="en-US" sz="15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3 P’s</a:t>
            </a:r>
          </a:p>
        </p:txBody>
      </p:sp>
    </p:spTree>
    <p:extLst>
      <p:ext uri="{BB962C8B-B14F-4D97-AF65-F5344CB8AC3E}">
        <p14:creationId xmlns:p14="http://schemas.microsoft.com/office/powerpoint/2010/main" val="3562733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Peolpe</a:t>
            </a:r>
            <a:endParaRPr lang="en-GB" dirty="0"/>
          </a:p>
        </p:txBody>
      </p:sp>
      <p:sp>
        <p:nvSpPr>
          <p:cNvPr id="3" name="Content Placeholder 2"/>
          <p:cNvSpPr>
            <a:spLocks noGrp="1"/>
          </p:cNvSpPr>
          <p:nvPr>
            <p:ph idx="1"/>
          </p:nvPr>
        </p:nvSpPr>
        <p:spPr/>
        <p:txBody>
          <a:bodyPr>
            <a:normAutofit fontScale="92500" lnSpcReduction="10000"/>
          </a:bodyPr>
          <a:lstStyle/>
          <a:p>
            <a:r>
              <a:rPr lang="en-GB" dirty="0"/>
              <a:t>Assess whether they have the appropriate people included in the proposal in order to ensure its conducted properly</a:t>
            </a:r>
          </a:p>
          <a:p>
            <a:r>
              <a:rPr lang="en-GB" dirty="0" err="1"/>
              <a:t>Eg</a:t>
            </a:r>
            <a:r>
              <a:rPr lang="en-GB" dirty="0"/>
              <a:t>: if in diabetes –a </a:t>
            </a:r>
            <a:r>
              <a:rPr lang="en-GB" dirty="0" err="1"/>
              <a:t>diabetologist</a:t>
            </a:r>
            <a:r>
              <a:rPr lang="en-GB" dirty="0"/>
              <a:t>, maybe a podiatrist (for a foot project),</a:t>
            </a:r>
          </a:p>
          <a:p>
            <a:r>
              <a:rPr lang="en-GB" dirty="0" err="1"/>
              <a:t>Eg</a:t>
            </a:r>
            <a:r>
              <a:rPr lang="en-GB" dirty="0"/>
              <a:t> patients with the condition and their carers</a:t>
            </a:r>
          </a:p>
          <a:p>
            <a:r>
              <a:rPr lang="en-GB" dirty="0" err="1"/>
              <a:t>Eg</a:t>
            </a:r>
            <a:r>
              <a:rPr lang="en-GB" dirty="0"/>
              <a:t> a statistician at minimum to advise on design, sample size and data analysis –for some complicated studies statisticians analyse the studies</a:t>
            </a:r>
          </a:p>
          <a:p>
            <a:r>
              <a:rPr lang="en-GB" dirty="0" err="1"/>
              <a:t>Eg</a:t>
            </a:r>
            <a:r>
              <a:rPr lang="en-GB" dirty="0"/>
              <a:t> for a drug trial there are specific committees that need to be in place :- a data management committee, a steering committee and each must be made up of appropriate people</a:t>
            </a:r>
          </a:p>
          <a:p>
            <a:r>
              <a:rPr lang="en-GB" dirty="0" err="1"/>
              <a:t>Eg</a:t>
            </a:r>
            <a:r>
              <a:rPr lang="en-GB" dirty="0"/>
              <a:t> a geneticist or cell biologist with the right skills for the lab part</a:t>
            </a:r>
          </a:p>
          <a:p>
            <a:r>
              <a:rPr lang="en-GB" dirty="0" err="1"/>
              <a:t>Eg</a:t>
            </a:r>
            <a:r>
              <a:rPr lang="en-GB" dirty="0"/>
              <a:t> a physicist or image analyst for the MRI images</a:t>
            </a:r>
          </a:p>
        </p:txBody>
      </p:sp>
    </p:spTree>
    <p:extLst>
      <p:ext uri="{BB962C8B-B14F-4D97-AF65-F5344CB8AC3E}">
        <p14:creationId xmlns:p14="http://schemas.microsoft.com/office/powerpoint/2010/main" val="26934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r>
              <a:rPr lang="en-GB" sz="4000" dirty="0"/>
              <a:t>Project</a:t>
            </a:r>
          </a:p>
          <a:p>
            <a:endParaRPr lang="en-GB" sz="4000" dirty="0"/>
          </a:p>
          <a:p>
            <a:r>
              <a:rPr lang="en-GB" sz="4000" dirty="0"/>
              <a:t>People</a:t>
            </a:r>
          </a:p>
          <a:p>
            <a:endParaRPr lang="en-GB" sz="4000" dirty="0"/>
          </a:p>
          <a:p>
            <a:r>
              <a:rPr lang="en-GB" sz="4000" dirty="0"/>
              <a:t>Place</a:t>
            </a:r>
          </a:p>
        </p:txBody>
      </p:sp>
      <p:sp>
        <p:nvSpPr>
          <p:cNvPr id="7" name="Title 1"/>
          <p:cNvSpPr>
            <a:spLocks noGrp="1"/>
          </p:cNvSpPr>
          <p:nvPr>
            <p:ph type="title"/>
          </p:nvPr>
        </p:nvSpPr>
        <p:spPr>
          <a:xfrm>
            <a:off x="838200" y="365125"/>
            <a:ext cx="10515600" cy="1325563"/>
          </a:xfrm>
        </p:spPr>
        <p:txBody>
          <a:bodyPr>
            <a:normAutofit/>
          </a:bodyPr>
          <a:lstStyle/>
          <a:p>
            <a:r>
              <a:rPr lang="en-GB" sz="4400" dirty="0"/>
              <a:t>What makes a good research proposal?</a:t>
            </a:r>
          </a:p>
        </p:txBody>
      </p:sp>
      <p:sp>
        <p:nvSpPr>
          <p:cNvPr id="6" name="Rectangle 5"/>
          <p:cNvSpPr/>
          <p:nvPr/>
        </p:nvSpPr>
        <p:spPr>
          <a:xfrm rot="1819637">
            <a:off x="5271698" y="2285693"/>
            <a:ext cx="4969581" cy="2400657"/>
          </a:xfrm>
          <a:prstGeom prst="rect">
            <a:avLst/>
          </a:prstGeom>
          <a:noFill/>
        </p:spPr>
        <p:txBody>
          <a:bodyPr wrap="square" lIns="91440" tIns="45720" rIns="91440" bIns="45720">
            <a:spAutoFit/>
          </a:bodyPr>
          <a:lstStyle/>
          <a:p>
            <a:pPr algn="ctr"/>
            <a:r>
              <a:rPr lang="en-US" sz="15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3 P’s</a:t>
            </a:r>
          </a:p>
        </p:txBody>
      </p:sp>
    </p:spTree>
    <p:extLst>
      <p:ext uri="{BB962C8B-B14F-4D97-AF65-F5344CB8AC3E}">
        <p14:creationId xmlns:p14="http://schemas.microsoft.com/office/powerpoint/2010/main" val="1596552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Place</a:t>
            </a:r>
          </a:p>
        </p:txBody>
      </p:sp>
      <p:sp>
        <p:nvSpPr>
          <p:cNvPr id="3" name="Content Placeholder 2"/>
          <p:cNvSpPr>
            <a:spLocks noGrp="1"/>
          </p:cNvSpPr>
          <p:nvPr>
            <p:ph idx="1"/>
          </p:nvPr>
        </p:nvSpPr>
        <p:spPr/>
        <p:txBody>
          <a:bodyPr>
            <a:normAutofit lnSpcReduction="10000"/>
          </a:bodyPr>
          <a:lstStyle/>
          <a:p>
            <a:r>
              <a:rPr lang="en-GB" dirty="0"/>
              <a:t>This </a:t>
            </a:r>
            <a:r>
              <a:rPr lang="en-GB" dirty="0" err="1"/>
              <a:t>dosent</a:t>
            </a:r>
            <a:r>
              <a:rPr lang="en-GB" dirty="0"/>
              <a:t> mean it has to be done in an outstanding academic institution say Oxford.</a:t>
            </a:r>
          </a:p>
          <a:p>
            <a:r>
              <a:rPr lang="en-GB" dirty="0"/>
              <a:t>But the place has to be appropriate for the study and have all the facilities or access to them. </a:t>
            </a:r>
          </a:p>
          <a:p>
            <a:r>
              <a:rPr lang="en-GB" dirty="0" err="1"/>
              <a:t>Eg</a:t>
            </a:r>
            <a:r>
              <a:rPr lang="en-GB" dirty="0"/>
              <a:t> an MRI scanner, a clinical research facility or other area that participants can come into and skills to able to do muscle biopsies or whatever is needed in the study</a:t>
            </a:r>
          </a:p>
          <a:p>
            <a:r>
              <a:rPr lang="en-GB" dirty="0"/>
              <a:t>Experience in doing the </a:t>
            </a:r>
            <a:r>
              <a:rPr lang="en-GB" dirty="0" err="1"/>
              <a:t>e.g</a:t>
            </a:r>
            <a:r>
              <a:rPr lang="en-GB" dirty="0"/>
              <a:t> exercise tests (or a plan to get that expertise)</a:t>
            </a:r>
          </a:p>
          <a:p>
            <a:r>
              <a:rPr lang="en-GB" dirty="0"/>
              <a:t>A reputation for recruiting participants to these type of studies</a:t>
            </a:r>
          </a:p>
        </p:txBody>
      </p:sp>
    </p:spTree>
    <p:extLst>
      <p:ext uri="{BB962C8B-B14F-4D97-AF65-F5344CB8AC3E}">
        <p14:creationId xmlns:p14="http://schemas.microsoft.com/office/powerpoint/2010/main" val="625070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41688B-ECF9-42FA-A957-7C35582755FB}"/>
              </a:ext>
            </a:extLst>
          </p:cNvPr>
          <p:cNvSpPr>
            <a:spLocks noGrp="1"/>
          </p:cNvSpPr>
          <p:nvPr>
            <p:ph type="title"/>
          </p:nvPr>
        </p:nvSpPr>
        <p:spPr/>
        <p:txBody>
          <a:bodyPr/>
          <a:lstStyle/>
          <a:p>
            <a:r>
              <a:rPr lang="en-GB" dirty="0"/>
              <a:t>Research proposal / protocol development</a:t>
            </a:r>
          </a:p>
        </p:txBody>
      </p:sp>
      <p:graphicFrame>
        <p:nvGraphicFramePr>
          <p:cNvPr id="6" name="Content Placeholder 5">
            <a:extLst>
              <a:ext uri="{FF2B5EF4-FFF2-40B4-BE49-F238E27FC236}">
                <a16:creationId xmlns:a16="http://schemas.microsoft.com/office/drawing/2014/main" id="{0F7B8554-7454-4AD8-9092-1C6D7AF8A686}"/>
              </a:ext>
            </a:extLst>
          </p:cNvPr>
          <p:cNvGraphicFramePr>
            <a:graphicFrameLocks noGrp="1"/>
          </p:cNvGraphicFramePr>
          <p:nvPr>
            <p:ph idx="1"/>
            <p:extLst>
              <p:ext uri="{D42A27DB-BD31-4B8C-83A1-F6EECF244321}">
                <p14:modId xmlns:p14="http://schemas.microsoft.com/office/powerpoint/2010/main" val="3494780635"/>
              </p:ext>
            </p:extLst>
          </p:nvPr>
        </p:nvGraphicFramePr>
        <p:xfrm>
          <a:off x="838200" y="1400175"/>
          <a:ext cx="10515600" cy="5103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9547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385" y="365125"/>
            <a:ext cx="10971415" cy="1325563"/>
          </a:xfrm>
        </p:spPr>
        <p:txBody>
          <a:bodyPr/>
          <a:lstStyle/>
          <a:p>
            <a:r>
              <a:rPr lang="en-GB" dirty="0"/>
              <a:t>Assessing the proposal from a PPI point of view</a:t>
            </a:r>
          </a:p>
        </p:txBody>
      </p:sp>
      <p:sp>
        <p:nvSpPr>
          <p:cNvPr id="3" name="Content Placeholder 2"/>
          <p:cNvSpPr>
            <a:spLocks noGrp="1"/>
          </p:cNvSpPr>
          <p:nvPr>
            <p:ph idx="1"/>
          </p:nvPr>
        </p:nvSpPr>
        <p:spPr/>
        <p:txBody>
          <a:bodyPr>
            <a:normAutofit fontScale="92500" lnSpcReduction="20000"/>
          </a:bodyPr>
          <a:lstStyle/>
          <a:p>
            <a:r>
              <a:rPr lang="en-GB" dirty="0"/>
              <a:t>Lay summary clear and understandable,</a:t>
            </a:r>
          </a:p>
          <a:p>
            <a:r>
              <a:rPr lang="en-GB" dirty="0"/>
              <a:t>Research question and objectives clear and seems do-able from a PPI point of view and PPI involved in developing the research question</a:t>
            </a:r>
          </a:p>
          <a:p>
            <a:r>
              <a:rPr lang="en-GB" dirty="0"/>
              <a:t>Patients and carers involved in the design of the project</a:t>
            </a:r>
          </a:p>
          <a:p>
            <a:r>
              <a:rPr lang="en-GB" dirty="0"/>
              <a:t>Patients and carers going to be involved in the project</a:t>
            </a:r>
          </a:p>
          <a:p>
            <a:r>
              <a:rPr lang="en-GB" dirty="0"/>
              <a:t>Patients with the condition support the proposal</a:t>
            </a:r>
          </a:p>
          <a:p>
            <a:r>
              <a:rPr lang="en-GB" dirty="0"/>
              <a:t>Plan that describes how they will tell patients about the results, clear, appropriate for the age of the patient population with the disease </a:t>
            </a:r>
            <a:r>
              <a:rPr lang="en-GB" dirty="0" err="1"/>
              <a:t>eg</a:t>
            </a:r>
            <a:r>
              <a:rPr lang="en-GB" dirty="0"/>
              <a:t> social media, WI, charity PPIE committees.</a:t>
            </a:r>
          </a:p>
          <a:p>
            <a:r>
              <a:rPr lang="en-GB" dirty="0"/>
              <a:t>Patients and carers involved in dissemination plan</a:t>
            </a:r>
          </a:p>
          <a:p>
            <a:r>
              <a:rPr lang="en-GB" dirty="0"/>
              <a:t>People and place appropriate for the study</a:t>
            </a:r>
          </a:p>
          <a:p>
            <a:endParaRPr lang="en-GB" dirty="0"/>
          </a:p>
        </p:txBody>
      </p:sp>
    </p:spTree>
    <p:extLst>
      <p:ext uri="{BB962C8B-B14F-4D97-AF65-F5344CB8AC3E}">
        <p14:creationId xmlns:p14="http://schemas.microsoft.com/office/powerpoint/2010/main" val="130727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352224CBA9154BBF7224A1E97508D6" ma:contentTypeVersion="16" ma:contentTypeDescription="Create a new document." ma:contentTypeScope="" ma:versionID="bdca3e76ffa0d16d2c42a2297a475efd">
  <xsd:schema xmlns:xsd="http://www.w3.org/2001/XMLSchema" xmlns:xs="http://www.w3.org/2001/XMLSchema" xmlns:p="http://schemas.microsoft.com/office/2006/metadata/properties" xmlns:ns1="http://schemas.microsoft.com/sharepoint/v3" xmlns:ns2="847ef9d7-58d2-4014-941b-156d67745dbc" xmlns:ns3="1c52a520-cea0-4cce-b152-173525de7ad5" targetNamespace="http://schemas.microsoft.com/office/2006/metadata/properties" ma:root="true" ma:fieldsID="f41d36abc4dff62276892a61e6597a0a" ns1:_="" ns2:_="" ns3:_="">
    <xsd:import namespace="http://schemas.microsoft.com/sharepoint/v3"/>
    <xsd:import namespace="847ef9d7-58d2-4014-941b-156d67745dbc"/>
    <xsd:import namespace="1c52a520-cea0-4cce-b152-173525de7ad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1:_ip_UnifiedCompliancePolicyProperties" minOccurs="0"/>
                <xsd:element ref="ns1:_ip_UnifiedCompliancePolicyUIAction" minOccurs="0"/>
                <xsd:element ref="ns2:MediaServiceDateTaken" minOccurs="0"/>
                <xsd:element ref="ns2:MediaServiceLocation" minOccurs="0"/>
                <xsd:element ref="ns2:MediaServiceAutoKeyPoints" minOccurs="0"/>
                <xsd:element ref="ns2:MediaServiceKeyPoints" minOccurs="0"/>
                <xsd:element ref="ns2:_x004d_AY2020"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7ef9d7-58d2-4014-941b-156d67745d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_x004d_AY2020" ma:index="22" nillable="true" ma:displayName="MAY 2020" ma:format="Dropdown" ma:internalName="_x004d_AY2020">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c52a520-cea0-4cce-b152-173525de7ad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x004d_AY2020 xmlns="847ef9d7-58d2-4014-941b-156d67745dbc"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FFC03B-0DC5-48F9-BACF-33E8AA8CC7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47ef9d7-58d2-4014-941b-156d67745dbc"/>
    <ds:schemaRef ds:uri="1c52a520-cea0-4cce-b152-173525de7a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3123FE-6C74-48AC-B7B4-F5DCA36A3F30}">
  <ds:schemaRef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purl.org/dc/dcmitype/"/>
    <ds:schemaRef ds:uri="1c52a520-cea0-4cce-b152-173525de7ad5"/>
    <ds:schemaRef ds:uri="http://schemas.microsoft.com/office/2006/documentManagement/types"/>
    <ds:schemaRef ds:uri="847ef9d7-58d2-4014-941b-156d67745dbc"/>
    <ds:schemaRef ds:uri="http://schemas.microsoft.com/sharepoint/v3"/>
    <ds:schemaRef ds:uri="http://www.w3.org/XML/1998/namespace"/>
  </ds:schemaRefs>
</ds:datastoreItem>
</file>

<file path=customXml/itemProps3.xml><?xml version="1.0" encoding="utf-8"?>
<ds:datastoreItem xmlns:ds="http://schemas.openxmlformats.org/officeDocument/2006/customXml" ds:itemID="{1C0003E6-79F4-4BBE-8421-9746D4F298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1907</TotalTime>
  <Words>2180</Words>
  <Application>Microsoft Office PowerPoint</Application>
  <PresentationFormat>Widescreen</PresentationFormat>
  <Paragraphs>197</Paragraphs>
  <Slides>27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What makes a good research proposal?</vt:lpstr>
      <vt:lpstr>PowerPoint Presentation</vt:lpstr>
      <vt:lpstr>Academic research</vt:lpstr>
      <vt:lpstr>The research proposal</vt:lpstr>
      <vt:lpstr>Research proposal / protocol development</vt:lpstr>
      <vt:lpstr>Assessing the research proposal</vt:lpstr>
      <vt:lpstr>What makes a good research proposal?</vt:lpstr>
      <vt:lpstr>What makes a good research proposal?</vt:lpstr>
      <vt:lpstr>Assessing the Project (1)</vt:lpstr>
      <vt:lpstr>The research question or aim: originality</vt:lpstr>
      <vt:lpstr>The research question or aim: originality</vt:lpstr>
      <vt:lpstr>PowerPoint Presentation</vt:lpstr>
      <vt:lpstr>The research question or aim: originality</vt:lpstr>
      <vt:lpstr>The research question or aim: do-able</vt:lpstr>
      <vt:lpstr>The clinical research question or aim: PPIE</vt:lpstr>
      <vt:lpstr>Methods section: Study design</vt:lpstr>
      <vt:lpstr>Methods section: Study design</vt:lpstr>
      <vt:lpstr>Methods: Laboratory aspects </vt:lpstr>
      <vt:lpstr>Methods: Sample size--crucial</vt:lpstr>
      <vt:lpstr>Methods: Sufficient specimens--crucial</vt:lpstr>
      <vt:lpstr>Methods: Sample size--crucial</vt:lpstr>
      <vt:lpstr>What makes a good research proposal?</vt:lpstr>
      <vt:lpstr>Peolpe</vt:lpstr>
      <vt:lpstr>What makes a good research proposal?</vt:lpstr>
      <vt:lpstr>Place</vt:lpstr>
      <vt:lpstr>Research proposal / protocol development</vt:lpstr>
      <vt:lpstr>Assessing the proposal from a PPI point of view</vt:lpstr>
    </vt:vector>
  </TitlesOfParts>
  <Company>University of Exeter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a good research proposal?</dc:title>
  <dc:creator>Shore, Angela</dc:creator>
  <cp:lastModifiedBy>Rigby Karen (Royal Devon and Exeter Foundation Trust)</cp:lastModifiedBy>
  <cp:revision>50</cp:revision>
  <dcterms:created xsi:type="dcterms:W3CDTF">2021-08-07T07:02:10Z</dcterms:created>
  <dcterms:modified xsi:type="dcterms:W3CDTF">2021-10-13T07:59:53Z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0x01010059352224CBA9154BBF7224A1E97508D6</vt:lpwstr>
  </property>
</Properties>
</file>