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4"/>
    <p:sldMasterId id="2147483665" r:id="rId5"/>
    <p:sldMasterId id="2147485388" r:id="rId6"/>
    <p:sldMasterId id="2147485412" r:id="rId7"/>
    <p:sldMasterId id="2147485634" r:id="rId8"/>
    <p:sldMasterId id="2147485682" r:id="rId9"/>
    <p:sldMasterId id="2147485857" r:id="rId10"/>
    <p:sldMasterId id="2147485872" r:id="rId11"/>
    <p:sldMasterId id="2147485874" r:id="rId12"/>
    <p:sldMasterId id="2147485922" r:id="rId13"/>
    <p:sldMasterId id="2147485946" r:id="rId14"/>
    <p:sldMasterId id="2147486019" r:id="rId15"/>
    <p:sldMasterId id="2147486031" r:id="rId16"/>
  </p:sldMasterIdLst>
  <p:notesMasterIdLst>
    <p:notesMasterId r:id="rId38"/>
  </p:notesMasterIdLst>
  <p:sldIdLst>
    <p:sldId id="1070" r:id="rId17"/>
    <p:sldId id="711" r:id="rId18"/>
    <p:sldId id="713" r:id="rId19"/>
    <p:sldId id="501" r:id="rId20"/>
    <p:sldId id="1068" r:id="rId21"/>
    <p:sldId id="1075" r:id="rId22"/>
    <p:sldId id="1072" r:id="rId23"/>
    <p:sldId id="1073" r:id="rId24"/>
    <p:sldId id="1088" r:id="rId25"/>
    <p:sldId id="733" r:id="rId26"/>
    <p:sldId id="752" r:id="rId27"/>
    <p:sldId id="513" r:id="rId28"/>
    <p:sldId id="727" r:id="rId29"/>
    <p:sldId id="1084" r:id="rId30"/>
    <p:sldId id="684" r:id="rId31"/>
    <p:sldId id="1086" r:id="rId32"/>
    <p:sldId id="1078" r:id="rId33"/>
    <p:sldId id="769" r:id="rId34"/>
    <p:sldId id="724" r:id="rId35"/>
    <p:sldId id="715" r:id="rId36"/>
    <p:sldId id="1087" r:id="rId37"/>
  </p:sldIdLst>
  <p:sldSz cx="9144000" cy="6858000" type="screen4x3"/>
  <p:notesSz cx="6858000" cy="9144000"/>
  <p:embeddedFontLst>
    <p:embeddedFont>
      <p:font typeface="Arial Rounded MT Bold" panose="020F0704030504030204" pitchFamily="34" charset="77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entury Gothic" panose="020B0502020202020204" pitchFamily="34" charset="0"/>
      <p:regular r:id="rId44"/>
      <p:bold r:id="rId45"/>
      <p:italic r:id="rId46"/>
      <p:boldItalic r:id="rId47"/>
    </p:embeddedFont>
    <p:embeddedFont>
      <p:font typeface="Garamond" panose="02020404030301010803" pitchFamily="18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Rounded MT Bold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MSOffice" lastIdx="2" clrIdx="0"/>
  <p:cmAuthor id="1" name="Smith, Austin" initials="SA" lastIdx="1" clrIdx="1">
    <p:extLst>
      <p:ext uri="{19B8F6BF-5375-455C-9EA6-DF929625EA0E}">
        <p15:presenceInfo xmlns:p15="http://schemas.microsoft.com/office/powerpoint/2012/main" userId="S::austin.smith@exeter.ac.uk::1a2a3ada-4c02-4eeb-a7b9-09f6c0dca9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0000"/>
    <a:srgbClr val="000066"/>
    <a:srgbClr val="9933FF"/>
    <a:srgbClr val="FEF802"/>
    <a:srgbClr val="CC00FF"/>
    <a:srgbClr val="FF5050"/>
    <a:srgbClr val="3333FF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353702-F914-4304-9B11-A86ACF419660}" v="100" dt="2022-05-11T21:13:06.134"/>
    <p1510:client id="{9C1F54CF-F101-465C-A4B3-A200C61E6384}" v="379" dt="2022-05-12T11:28:45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00"/>
  </p:normalViewPr>
  <p:slideViewPr>
    <p:cSldViewPr snapToGrid="0">
      <p:cViewPr varScale="1">
        <p:scale>
          <a:sx n="128" d="100"/>
          <a:sy n="128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564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font" Target="fonts/font1.fntdata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4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font" Target="fonts/font11.fntdata"/><Relationship Id="rId57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5.xml"/><Relationship Id="rId44" Type="http://schemas.openxmlformats.org/officeDocument/2006/relationships/font" Target="fonts/font6.fntdata"/><Relationship Id="rId5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447BE3A-34A8-4480-8CC9-B72A1C93C2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7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/>
              <a:t>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A63F1F-01A9-4EB1-9A5B-22909739EAA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342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A4E490-2B5F-40D2-A4C6-7EE6755F667C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2F3447-EAAC-421E-A8F2-2F7669474C7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4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2F3447-EAAC-421E-A8F2-2F7669474C7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758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804763" indent="-309524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238098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733337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228576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r" defTabSz="9904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5E3443-D40A-494B-87F4-CD3EA4338BB7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904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r" defTabSz="9904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5F66E7-ADA3-4BBB-B1C0-3602CE66F407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904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61441"/>
            <a:ext cx="5206153" cy="46055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7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804763" indent="-309524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238098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733337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228576" indent="-247620" eaLnBrk="0" hangingPunct="0"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r" defTabSz="9904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5E3443-D40A-494B-87F4-CD3EA4338BB7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904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r" defTabSz="9904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5F66E7-ADA3-4BBB-B1C0-3602CE66F407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904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61441"/>
            <a:ext cx="5206153" cy="46055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8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38C95E-9812-4DCF-B99D-12CB1BED5148}" type="slidenum">
              <a:rPr lang="en-GB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3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38489-1A70-4BF1-93E8-5A0E337BB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370E6-B92F-40CF-854B-4233B7CBE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3507A-95D4-44F6-BB24-B60644CCA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8F438-6394-4C62-BB08-0DA062B3B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F22CA-5B08-41E7-896E-4B85AED24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43E20-0B76-4D6F-9103-27B4B5DF8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56CCB-C083-4E63-B272-59B4B5FF1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4E6E8-C0B2-46D9-90BD-2D7523DCC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29378-0574-4742-9031-61B7E6B3C4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ADA1B-6FD3-4B2F-A8A1-37DAEBB1E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60350"/>
            <a:ext cx="2057400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19800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D6DB9-3241-4957-89D4-DBDE2385F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41964-A1FA-479D-898C-B7277A2D97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C4D67-D3F9-43D3-A133-CB6C3BC837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F5AAE-6624-4281-91E6-66C027CFB1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68227-B7F5-424B-8CCF-5107000C32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549B8-96AE-4DFD-821D-89045F3CE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B6E08-B0BE-4F19-90FB-6C37423D6D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D506C-DD90-44B1-A300-736B7C6E8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8EF76-8AD4-4588-9B2B-0428608008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8C294-7E7D-4AD3-B5B8-8804C6FA42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A2652-0CFB-4609-A550-4983D1B0B6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D394F-17CB-4833-B251-21C3427DBC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8A458-8B84-4AF1-976D-67EA274D68A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856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1A28C-2F00-435A-BA53-4E1B300DD2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962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D759-FAE4-439B-9228-0C8E05BAACC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10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1079-2306-474C-893C-625BE90739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14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0E939-5332-4E40-81E3-9E9491FFCB3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3781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B2260-76D1-435F-B968-3F365D139A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46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096F0-8AE4-4AFD-93A3-5C739832C1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3288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11A2D-B259-4527-960D-BD51F594356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71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A3B67-87DC-4F53-8E9B-10563E22BFC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08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34D74-0C45-4BE4-B03B-5D722FED9E9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44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1DD27-7618-4D5F-A1CD-382A14B9056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89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71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1535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20762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472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0543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9829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1606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1796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4659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937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4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0384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837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219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617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601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062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988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3905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790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4644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231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88AD3-4E12-45AE-AD7C-06AE308CF4C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24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A5487-122C-4E50-BE35-D0886937CA4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88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2BBF-2774-4D5E-BEC4-8CD5AD2187D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82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A43B1-2BA0-4900-BE63-A4F687F5F5E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698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01742-8571-4C16-B9DE-87CBEF4BCB1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25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06E44-1CF8-4A1D-AF61-6F916DF106F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031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693ED-544F-43C1-ADB1-9C959B743AB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400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30041-AB48-45B2-8E68-020D12E2A88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017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CEA2-CEE1-4373-98C5-445EC5C2DC1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00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6474C-6BCF-470B-AF7B-0B864451FF3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013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53CA0-581F-4867-A313-B65582D1C0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298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3395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0803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4075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69031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7738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120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888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7398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5294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7900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9364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461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1798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640960" cy="1080120"/>
          </a:xfrm>
          <a:prstGeom prst="rect">
            <a:avLst/>
          </a:prstGeom>
        </p:spPr>
        <p:txBody>
          <a:bodyPr anchor="b"/>
          <a:lstStyle>
            <a:lvl1pPr algn="l">
              <a:defRPr sz="4800"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Gill Sans" charset="0"/>
                <a:ea typeface="Gill Sans" charset="0"/>
                <a:cs typeface="Gill Sans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8720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9899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763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1679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687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5422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3452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6463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67575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23088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5782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795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4598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0562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133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1458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5891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4553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0089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616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5508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6306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0132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F2420-377B-4538-8758-B7096A90B5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66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E7D14-74A5-4D29-891C-762DA942C4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47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B3A8F-2D53-4225-AD64-BC8B7BAA89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1428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46071-1931-4343-BF8F-23308B977B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03897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BE9E0-3208-4976-A965-408FE94B1A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331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57869-9004-4E0D-AC16-E3D711D6D3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5360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8758B-A9BD-4457-BA11-895411794E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746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3B485-65C8-4543-84FE-C385F836D5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0466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AE06C-FBF5-428A-8713-00ED46B026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6748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4F3B6-F4DA-45E2-AE0C-3265B72BD5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2249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81AB0-B082-4713-858D-CEB40298D0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58511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686" indent="0" algn="ctr">
              <a:buNone/>
              <a:defRPr/>
            </a:lvl2pPr>
            <a:lvl3pPr marL="685374" indent="0" algn="ctr">
              <a:buNone/>
              <a:defRPr/>
            </a:lvl3pPr>
            <a:lvl4pPr marL="1028061" indent="0" algn="ctr">
              <a:buNone/>
              <a:defRPr/>
            </a:lvl4pPr>
            <a:lvl5pPr marL="1370747" indent="0" algn="ctr">
              <a:buNone/>
              <a:defRPr/>
            </a:lvl5pPr>
            <a:lvl6pPr marL="1713434" indent="0" algn="ctr">
              <a:buNone/>
              <a:defRPr/>
            </a:lvl6pPr>
            <a:lvl7pPr marL="2056121" indent="0" algn="ctr">
              <a:buNone/>
              <a:defRPr/>
            </a:lvl7pPr>
            <a:lvl8pPr marL="2398806" indent="0" algn="ctr">
              <a:buNone/>
              <a:defRPr/>
            </a:lvl8pPr>
            <a:lvl9pPr marL="274149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86FCF-C74D-4755-BE0E-DDDEA6EFBC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054996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7F059-C22C-4538-AB49-2FBE9684FF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380177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686" indent="0">
              <a:buNone/>
              <a:defRPr sz="1350"/>
            </a:lvl2pPr>
            <a:lvl3pPr marL="685374" indent="0">
              <a:buNone/>
              <a:defRPr sz="1200"/>
            </a:lvl3pPr>
            <a:lvl4pPr marL="1028061" indent="0">
              <a:buNone/>
              <a:defRPr sz="1050"/>
            </a:lvl4pPr>
            <a:lvl5pPr marL="1370747" indent="0">
              <a:buNone/>
              <a:defRPr sz="1050"/>
            </a:lvl5pPr>
            <a:lvl6pPr marL="1713434" indent="0">
              <a:buNone/>
              <a:defRPr sz="1050"/>
            </a:lvl6pPr>
            <a:lvl7pPr marL="2056121" indent="0">
              <a:buNone/>
              <a:defRPr sz="1050"/>
            </a:lvl7pPr>
            <a:lvl8pPr marL="2398806" indent="0">
              <a:buNone/>
              <a:defRPr sz="1050"/>
            </a:lvl8pPr>
            <a:lvl9pPr marL="2741494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8124F-2779-4A52-A94B-77EA45C07C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215811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4C2C2-898A-4B59-B8E4-74C42271EF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731688"/>
      </p:ext>
    </p:extLst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86" indent="0">
              <a:buNone/>
              <a:defRPr sz="1500" b="1"/>
            </a:lvl2pPr>
            <a:lvl3pPr marL="685374" indent="0">
              <a:buNone/>
              <a:defRPr sz="1350" b="1"/>
            </a:lvl3pPr>
            <a:lvl4pPr marL="1028061" indent="0">
              <a:buNone/>
              <a:defRPr sz="1200" b="1"/>
            </a:lvl4pPr>
            <a:lvl5pPr marL="1370747" indent="0">
              <a:buNone/>
              <a:defRPr sz="1200" b="1"/>
            </a:lvl5pPr>
            <a:lvl6pPr marL="1713434" indent="0">
              <a:buNone/>
              <a:defRPr sz="1200" b="1"/>
            </a:lvl6pPr>
            <a:lvl7pPr marL="2056121" indent="0">
              <a:buNone/>
              <a:defRPr sz="1200" b="1"/>
            </a:lvl7pPr>
            <a:lvl8pPr marL="2398806" indent="0">
              <a:buNone/>
              <a:defRPr sz="1200" b="1"/>
            </a:lvl8pPr>
            <a:lvl9pPr marL="27414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86" indent="0">
              <a:buNone/>
              <a:defRPr sz="1500" b="1"/>
            </a:lvl2pPr>
            <a:lvl3pPr marL="685374" indent="0">
              <a:buNone/>
              <a:defRPr sz="1350" b="1"/>
            </a:lvl3pPr>
            <a:lvl4pPr marL="1028061" indent="0">
              <a:buNone/>
              <a:defRPr sz="1200" b="1"/>
            </a:lvl4pPr>
            <a:lvl5pPr marL="1370747" indent="0">
              <a:buNone/>
              <a:defRPr sz="1200" b="1"/>
            </a:lvl5pPr>
            <a:lvl6pPr marL="1713434" indent="0">
              <a:buNone/>
              <a:defRPr sz="1200" b="1"/>
            </a:lvl6pPr>
            <a:lvl7pPr marL="2056121" indent="0">
              <a:buNone/>
              <a:defRPr sz="1200" b="1"/>
            </a:lvl7pPr>
            <a:lvl8pPr marL="2398806" indent="0">
              <a:buNone/>
              <a:defRPr sz="1200" b="1"/>
            </a:lvl8pPr>
            <a:lvl9pPr marL="274149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38EF7-0212-4590-ACDB-A456BC74A8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36838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77C-6B2D-4B6B-B3A1-1A480FD1F6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857278"/>
      </p:ext>
    </p:extLst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F7CD9-8B18-4C85-82A9-50B157C4B1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44626"/>
      </p:ext>
    </p:extLst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686" indent="0">
              <a:buNone/>
              <a:defRPr sz="900"/>
            </a:lvl2pPr>
            <a:lvl3pPr marL="685374" indent="0">
              <a:buNone/>
              <a:defRPr sz="750"/>
            </a:lvl3pPr>
            <a:lvl4pPr marL="1028061" indent="0">
              <a:buNone/>
              <a:defRPr sz="675"/>
            </a:lvl4pPr>
            <a:lvl5pPr marL="1370747" indent="0">
              <a:buNone/>
              <a:defRPr sz="675"/>
            </a:lvl5pPr>
            <a:lvl6pPr marL="1713434" indent="0">
              <a:buNone/>
              <a:defRPr sz="675"/>
            </a:lvl6pPr>
            <a:lvl7pPr marL="2056121" indent="0">
              <a:buNone/>
              <a:defRPr sz="675"/>
            </a:lvl7pPr>
            <a:lvl8pPr marL="2398806" indent="0">
              <a:buNone/>
              <a:defRPr sz="675"/>
            </a:lvl8pPr>
            <a:lvl9pPr marL="2741494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1C1B0-C8EB-45B5-9846-6E0E2AC0C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643432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686" indent="0">
              <a:buNone/>
              <a:defRPr sz="2100"/>
            </a:lvl2pPr>
            <a:lvl3pPr marL="685374" indent="0">
              <a:buNone/>
              <a:defRPr sz="1800"/>
            </a:lvl3pPr>
            <a:lvl4pPr marL="1028061" indent="0">
              <a:buNone/>
              <a:defRPr sz="1500"/>
            </a:lvl4pPr>
            <a:lvl5pPr marL="1370747" indent="0">
              <a:buNone/>
              <a:defRPr sz="1500"/>
            </a:lvl5pPr>
            <a:lvl6pPr marL="1713434" indent="0">
              <a:buNone/>
              <a:defRPr sz="1500"/>
            </a:lvl6pPr>
            <a:lvl7pPr marL="2056121" indent="0">
              <a:buNone/>
              <a:defRPr sz="1500"/>
            </a:lvl7pPr>
            <a:lvl8pPr marL="2398806" indent="0">
              <a:buNone/>
              <a:defRPr sz="1500"/>
            </a:lvl8pPr>
            <a:lvl9pPr marL="2741494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686" indent="0">
              <a:buNone/>
              <a:defRPr sz="900"/>
            </a:lvl2pPr>
            <a:lvl3pPr marL="685374" indent="0">
              <a:buNone/>
              <a:defRPr sz="750"/>
            </a:lvl3pPr>
            <a:lvl4pPr marL="1028061" indent="0">
              <a:buNone/>
              <a:defRPr sz="675"/>
            </a:lvl4pPr>
            <a:lvl5pPr marL="1370747" indent="0">
              <a:buNone/>
              <a:defRPr sz="675"/>
            </a:lvl5pPr>
            <a:lvl6pPr marL="1713434" indent="0">
              <a:buNone/>
              <a:defRPr sz="675"/>
            </a:lvl6pPr>
            <a:lvl7pPr marL="2056121" indent="0">
              <a:buNone/>
              <a:defRPr sz="675"/>
            </a:lvl7pPr>
            <a:lvl8pPr marL="2398806" indent="0">
              <a:buNone/>
              <a:defRPr sz="675"/>
            </a:lvl8pPr>
            <a:lvl9pPr marL="2741494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F6089-9798-4DFA-A5F3-593645ADAC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679971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E0716-8673-499F-BB93-A84AFCA1DD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61459"/>
      </p:ext>
    </p:extLst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C3C20-036A-492F-8444-5CABE3B52D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36294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88AD3-4E12-45AE-AD7C-06AE308CF4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256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A5487-122C-4E50-BE35-D0886937CA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25739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2BBF-2774-4D5E-BEC4-8CD5AD2187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31084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A43B1-2BA0-4900-BE63-A4F687F5F5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29583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01742-8571-4C16-B9DE-87CBEF4BCB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747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06E44-1CF8-4A1D-AF61-6F916DF106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05480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693ED-544F-43C1-ADB1-9C959B743A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747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30041-AB48-45B2-8E68-020D12E2A8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3568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CEA2-CEE1-4373-98C5-445EC5C2DC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1026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6474C-6BCF-470B-AF7B-0B864451FF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7394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53CA0-581F-4867-A313-B65582D1C0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7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07375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  <a:cs typeface="+mn-cs"/>
              </a:defRPr>
            </a:lvl1pPr>
          </a:lstStyle>
          <a:p>
            <a:pPr>
              <a:defRPr/>
            </a:pPr>
            <a:fld id="{DFDDE006-B3C7-48D3-866C-1C324CBF4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6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A8A7722-C5EC-42EC-B54F-CEAD483BFF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1" r:id="rId1"/>
    <p:sldLayoutId id="2147485082" r:id="rId2"/>
    <p:sldLayoutId id="2147485083" r:id="rId3"/>
    <p:sldLayoutId id="2147485084" r:id="rId4"/>
    <p:sldLayoutId id="2147485085" r:id="rId5"/>
    <p:sldLayoutId id="2147485086" r:id="rId6"/>
    <p:sldLayoutId id="2147485087" r:id="rId7"/>
    <p:sldLayoutId id="2147485088" r:id="rId8"/>
    <p:sldLayoutId id="2147485089" r:id="rId9"/>
    <p:sldLayoutId id="2147485090" r:id="rId10"/>
    <p:sldLayoutId id="2147485091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D9F1CD1A-B066-4E52-BBFD-967DF313C01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84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9" r:id="rId1"/>
    <p:sldLayoutId id="2147485390" r:id="rId2"/>
    <p:sldLayoutId id="2147485391" r:id="rId3"/>
    <p:sldLayoutId id="2147485392" r:id="rId4"/>
    <p:sldLayoutId id="2147485393" r:id="rId5"/>
    <p:sldLayoutId id="2147485394" r:id="rId6"/>
    <p:sldLayoutId id="2147485395" r:id="rId7"/>
    <p:sldLayoutId id="2147485396" r:id="rId8"/>
    <p:sldLayoutId id="2147485397" r:id="rId9"/>
    <p:sldLayoutId id="2147485398" r:id="rId10"/>
    <p:sldLayoutId id="21474853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B82D8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72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3" r:id="rId1"/>
    <p:sldLayoutId id="2147485414" r:id="rId2"/>
    <p:sldLayoutId id="2147485415" r:id="rId3"/>
    <p:sldLayoutId id="2147485416" r:id="rId4"/>
    <p:sldLayoutId id="2147485417" r:id="rId5"/>
    <p:sldLayoutId id="2147485418" r:id="rId6"/>
    <p:sldLayoutId id="2147485419" r:id="rId7"/>
    <p:sldLayoutId id="2147485420" r:id="rId8"/>
    <p:sldLayoutId id="2147485421" r:id="rId9"/>
    <p:sldLayoutId id="2147485422" r:id="rId10"/>
    <p:sldLayoutId id="21474854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66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CC33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CC33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CC33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CC33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CC3300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CC3300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CC3300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CC3300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CC33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44B160E-90C6-E04E-8B49-03B29D9A576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5/20/22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A8CE26AD-675C-4E44-9452-190FAE44EB2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216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5" r:id="rId1"/>
    <p:sldLayoutId id="2147485636" r:id="rId2"/>
    <p:sldLayoutId id="2147485637" r:id="rId3"/>
    <p:sldLayoutId id="2147485638" r:id="rId4"/>
    <p:sldLayoutId id="2147485639" r:id="rId5"/>
    <p:sldLayoutId id="2147485640" r:id="rId6"/>
    <p:sldLayoutId id="2147485641" r:id="rId7"/>
    <p:sldLayoutId id="2147485642" r:id="rId8"/>
    <p:sldLayoutId id="2147485643" r:id="rId9"/>
    <p:sldLayoutId id="2147485644" r:id="rId10"/>
    <p:sldLayoutId id="214748564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0DA991DA-215D-46C1-AF9B-214336C4C6B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4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83" r:id="rId1"/>
    <p:sldLayoutId id="2147485684" r:id="rId2"/>
    <p:sldLayoutId id="2147485685" r:id="rId3"/>
    <p:sldLayoutId id="2147485686" r:id="rId4"/>
    <p:sldLayoutId id="2147485687" r:id="rId5"/>
    <p:sldLayoutId id="2147485688" r:id="rId6"/>
    <p:sldLayoutId id="2147485689" r:id="rId7"/>
    <p:sldLayoutId id="2147485690" r:id="rId8"/>
    <p:sldLayoutId id="2147485691" r:id="rId9"/>
    <p:sldLayoutId id="2147485692" r:id="rId10"/>
    <p:sldLayoutId id="2147485693" r:id="rId11"/>
    <p:sldLayoutId id="21474856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>
                <a:gamma/>
                <a:shade val="84706"/>
                <a:invGamma/>
              </a:srgbClr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725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58" r:id="rId1"/>
    <p:sldLayoutId id="2147485859" r:id="rId2"/>
    <p:sldLayoutId id="2147485860" r:id="rId3"/>
    <p:sldLayoutId id="2147485861" r:id="rId4"/>
    <p:sldLayoutId id="2147485862" r:id="rId5"/>
    <p:sldLayoutId id="2147485863" r:id="rId6"/>
    <p:sldLayoutId id="2147485864" r:id="rId7"/>
    <p:sldLayoutId id="2147485865" r:id="rId8"/>
    <p:sldLayoutId id="2147485866" r:id="rId9"/>
    <p:sldLayoutId id="2147485867" r:id="rId10"/>
    <p:sldLayoutId id="2147485868" r:id="rId11"/>
    <p:sldLayoutId id="214748586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3200" b="1">
          <a:solidFill>
            <a:srgbClr val="660033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sz="2800" b="1">
          <a:solidFill>
            <a:srgbClr val="660033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660033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 b="1">
          <a:solidFill>
            <a:srgbClr val="660033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5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B82D8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714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5" r:id="rId1"/>
    <p:sldLayoutId id="2147485876" r:id="rId2"/>
    <p:sldLayoutId id="2147485877" r:id="rId3"/>
    <p:sldLayoutId id="2147485878" r:id="rId4"/>
    <p:sldLayoutId id="2147485879" r:id="rId5"/>
    <p:sldLayoutId id="2147485880" r:id="rId6"/>
    <p:sldLayoutId id="2147485881" r:id="rId7"/>
    <p:sldLayoutId id="2147485882" r:id="rId8"/>
    <p:sldLayoutId id="2147485883" r:id="rId9"/>
    <p:sldLayoutId id="2147485884" r:id="rId10"/>
    <p:sldLayoutId id="21474858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5pPr>
      <a:lvl6pPr marL="3429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6pPr>
      <a:lvl7pPr marL="6858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7pPr>
      <a:lvl8pPr marL="10287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8pPr>
      <a:lvl9pPr marL="13716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66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CC3300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 b="1">
          <a:solidFill>
            <a:srgbClr val="CC3300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 b="1">
          <a:solidFill>
            <a:srgbClr val="CC3300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 b="1">
          <a:solidFill>
            <a:srgbClr val="CC3300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CC3300"/>
          </a:solidFill>
          <a:latin typeface="+mn-lt"/>
          <a:cs typeface="+mn-cs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CC3300"/>
          </a:solidFill>
          <a:latin typeface="+mn-lt"/>
          <a:cs typeface="+mn-cs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CC3300"/>
          </a:solidFill>
          <a:latin typeface="+mn-lt"/>
          <a:cs typeface="+mn-cs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CC3300"/>
          </a:solidFill>
          <a:latin typeface="+mn-lt"/>
          <a:cs typeface="+mn-cs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CC33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EB341-10CC-4AE6-BE36-F70DA84E2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3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3" r:id="rId1"/>
    <p:sldLayoutId id="2147485924" r:id="rId2"/>
    <p:sldLayoutId id="2147485925" r:id="rId3"/>
    <p:sldLayoutId id="2147485926" r:id="rId4"/>
    <p:sldLayoutId id="2147485927" r:id="rId5"/>
    <p:sldLayoutId id="2147485928" r:id="rId6"/>
    <p:sldLayoutId id="2147485929" r:id="rId7"/>
    <p:sldLayoutId id="2147485930" r:id="rId8"/>
    <p:sldLayoutId id="2147485931" r:id="rId9"/>
    <p:sldLayoutId id="2147485932" r:id="rId10"/>
    <p:sldLayoutId id="2147485933" r:id="rId1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216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904DDE-847D-4866-A74B-4FB1E955A7C2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86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47" r:id="rId1"/>
    <p:sldLayoutId id="2147485948" r:id="rId2"/>
    <p:sldLayoutId id="2147485949" r:id="rId3"/>
    <p:sldLayoutId id="2147485950" r:id="rId4"/>
    <p:sldLayoutId id="2147485951" r:id="rId5"/>
    <p:sldLayoutId id="2147485952" r:id="rId6"/>
    <p:sldLayoutId id="2147485953" r:id="rId7"/>
    <p:sldLayoutId id="2147485954" r:id="rId8"/>
    <p:sldLayoutId id="2147485955" r:id="rId9"/>
    <p:sldLayoutId id="2147485956" r:id="rId10"/>
    <p:sldLayoutId id="21474859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6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0" tIns="45692" rIns="91380" bIns="45692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9A9EB55-33BC-490C-BB2F-8FD59AFC47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0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20" r:id="rId1"/>
    <p:sldLayoutId id="2147486021" r:id="rId2"/>
    <p:sldLayoutId id="2147486022" r:id="rId3"/>
    <p:sldLayoutId id="2147486023" r:id="rId4"/>
    <p:sldLayoutId id="2147486024" r:id="rId5"/>
    <p:sldLayoutId id="2147486025" r:id="rId6"/>
    <p:sldLayoutId id="2147486026" r:id="rId7"/>
    <p:sldLayoutId id="2147486027" r:id="rId8"/>
    <p:sldLayoutId id="2147486028" r:id="rId9"/>
    <p:sldLayoutId id="2147486029" r:id="rId10"/>
    <p:sldLayoutId id="2147486030" r:id="rId11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68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374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061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074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015" indent="-25701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6866" indent="-21417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6719" indent="-171344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199405" indent="-171344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2091" indent="-171344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4777" indent="-171344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7464" indent="-171344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0151" indent="-171344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2837" indent="-171344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686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374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061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747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434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121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8806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1494" algn="l" defTabSz="68537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0DA991DA-215D-46C1-AF9B-214336C4C6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43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32" r:id="rId1"/>
    <p:sldLayoutId id="2147486033" r:id="rId2"/>
    <p:sldLayoutId id="2147486034" r:id="rId3"/>
    <p:sldLayoutId id="2147486035" r:id="rId4"/>
    <p:sldLayoutId id="2147486036" r:id="rId5"/>
    <p:sldLayoutId id="2147486037" r:id="rId6"/>
    <p:sldLayoutId id="2147486038" r:id="rId7"/>
    <p:sldLayoutId id="2147486039" r:id="rId8"/>
    <p:sldLayoutId id="2147486040" r:id="rId9"/>
    <p:sldLayoutId id="2147486041" r:id="rId10"/>
    <p:sldLayoutId id="21474860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eter.ac.uk/livingsystem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png"/><Relationship Id="rId7" Type="http://schemas.openxmlformats.org/officeDocument/2006/relationships/image" Target="../media/image38.gi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9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411760" y="6270363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Arial" panose="020B0604020202020204" pitchFamily="34" charset="0"/>
                <a:hlinkClick r:id="rId3"/>
              </a:rPr>
              <a:t>www.exeter.ac.uk/livingsystems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5131F88B-C013-46FA-9442-B808BF1D9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741" y="3608874"/>
            <a:ext cx="7234518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/>
              </a:rPr>
              <a:t>Stem Cells &amp;</a:t>
            </a:r>
            <a:r>
              <a:rPr kumimoji="0" lang="en-GB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/>
              </a:rPr>
              <a:t> Medicine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Austin Smith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Rounded MT Bold" pitchFamily="34" charset="0"/>
              <a:ea typeface="+mn-ea"/>
              <a:cs typeface="Arial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6A6C74-43F2-4A2C-A900-507C5F803190}"/>
              </a:ext>
            </a:extLst>
          </p:cNvPr>
          <p:cNvGrpSpPr/>
          <p:nvPr/>
        </p:nvGrpSpPr>
        <p:grpSpPr>
          <a:xfrm>
            <a:off x="-265664" y="-16346"/>
            <a:ext cx="9785498" cy="3338528"/>
            <a:chOff x="-252536" y="2488715"/>
            <a:chExt cx="9721080" cy="3316549"/>
          </a:xfrm>
        </p:grpSpPr>
        <p:pic>
          <p:nvPicPr>
            <p:cNvPr id="20" name="Picture 2" descr="https://pbs.twimg.com/profile_banners/1196063776648417280/1574092810/1500x500">
              <a:extLst>
                <a:ext uri="{FF2B5EF4-FFF2-40B4-BE49-F238E27FC236}">
                  <a16:creationId xmlns:a16="http://schemas.microsoft.com/office/drawing/2014/main" id="{593138CC-7C24-4B64-9729-92DCD04F7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0528" y="2488715"/>
              <a:ext cx="9505056" cy="3168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B332A5-5ADA-4CC0-A6D6-ED708EC14E5D}"/>
                </a:ext>
              </a:extLst>
            </p:cNvPr>
            <p:cNvSpPr/>
            <p:nvPr/>
          </p:nvSpPr>
          <p:spPr>
            <a:xfrm>
              <a:off x="-252536" y="5517232"/>
              <a:ext cx="972108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3924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limbregeneration"/>
          <p:cNvPicPr>
            <a:picLocks noChangeAspect="1" noChangeArrowheads="1"/>
          </p:cNvPicPr>
          <p:nvPr/>
        </p:nvPicPr>
        <p:blipFill>
          <a:blip r:embed="rId2" cstate="print"/>
          <a:srcRect r="67978"/>
          <a:stretch>
            <a:fillRect/>
          </a:stretch>
        </p:blipFill>
        <p:spPr bwMode="auto">
          <a:xfrm rot="-8437">
            <a:off x="903288" y="2005013"/>
            <a:ext cx="239077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4" descr="limbregeneration"/>
          <p:cNvPicPr>
            <a:picLocks noChangeAspect="1" noChangeArrowheads="1"/>
          </p:cNvPicPr>
          <p:nvPr/>
        </p:nvPicPr>
        <p:blipFill>
          <a:blip r:embed="rId2" cstate="print"/>
          <a:srcRect l="31831"/>
          <a:stretch>
            <a:fillRect/>
          </a:stretch>
        </p:blipFill>
        <p:spPr bwMode="auto">
          <a:xfrm rot="-8437">
            <a:off x="3279775" y="1995488"/>
            <a:ext cx="508952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830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1943" y="1837943"/>
            <a:ext cx="7480114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2800" dirty="0">
                <a:solidFill>
                  <a:schemeClr val="tx1"/>
                </a:solidFill>
                <a:latin typeface="+mn-lt"/>
              </a:rPr>
              <a:t>An adult requires </a:t>
            </a:r>
            <a:r>
              <a:rPr lang="en-GB" sz="2800" b="1" dirty="0">
                <a:solidFill>
                  <a:srgbClr val="FF0000"/>
                </a:solidFill>
                <a:latin typeface="+mn-lt"/>
              </a:rPr>
              <a:t>100,000,000,000</a:t>
            </a:r>
            <a:r>
              <a:rPr lang="en-GB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GB" sz="2800" dirty="0">
                <a:solidFill>
                  <a:schemeClr val="tx1"/>
                </a:solidFill>
                <a:latin typeface="+mn-lt"/>
              </a:rPr>
              <a:t>new blood cells every day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08000" y="645534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dirty="0">
                <a:solidFill>
                  <a:srgbClr val="000000"/>
                </a:solidFill>
              </a:rPr>
              <a:t>Tissue Renewal in Humans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BCCBDB-1E74-43BA-815C-3A834D78C206}"/>
              </a:ext>
            </a:extLst>
          </p:cNvPr>
          <p:cNvSpPr txBox="1"/>
          <p:nvPr/>
        </p:nvSpPr>
        <p:spPr>
          <a:xfrm>
            <a:off x="961562" y="3429000"/>
            <a:ext cx="72208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Entire intestine is renewed each week; skin surface is replaced every two weeks</a:t>
            </a:r>
          </a:p>
          <a:p>
            <a:pPr algn="ctr" defTabSz="685800"/>
            <a:endParaRPr lang="en-GB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/>
            <a:r>
              <a:rPr lang="en-GB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Billions of sperm cells are produced throughout life</a:t>
            </a:r>
          </a:p>
        </p:txBody>
      </p:sp>
    </p:spTree>
    <p:extLst>
      <p:ext uri="{BB962C8B-B14F-4D97-AF65-F5344CB8AC3E}">
        <p14:creationId xmlns:p14="http://schemas.microsoft.com/office/powerpoint/2010/main" val="314965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821719" y="5044487"/>
            <a:ext cx="2203847" cy="439855"/>
          </a:xfrm>
        </p:spPr>
        <p:txBody>
          <a:bodyPr/>
          <a:lstStyle/>
          <a:p>
            <a:pPr marL="0" indent="0" algn="ctr" eaLnBrk="1" hangingPunct="1">
              <a:buClr>
                <a:srgbClr val="008080"/>
              </a:buClr>
              <a:buNone/>
            </a:pPr>
            <a:r>
              <a:rPr lang="en-GB" b="0" dirty="0">
                <a:solidFill>
                  <a:srgbClr val="003366"/>
                </a:solidFill>
                <a:latin typeface="Arial Rounded MT Bold" pitchFamily="34" charset="0"/>
              </a:rPr>
              <a:t>Self-Renewal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143000" y="857251"/>
            <a:ext cx="2371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defTabSz="685800" eaLnBrk="1" hangingPunct="1">
              <a:spcBef>
                <a:spcPct val="50000"/>
              </a:spcBef>
            </a:pPr>
            <a:endParaRPr lang="en-US" sz="2700" b="1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982178"/>
              </p:ext>
            </p:extLst>
          </p:nvPr>
        </p:nvGraphicFramePr>
        <p:xfrm>
          <a:off x="1858563" y="1640201"/>
          <a:ext cx="5464974" cy="3308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123810" imgH="552527" progId="">
                  <p:embed/>
                </p:oleObj>
              </mc:Choice>
              <mc:Fallback>
                <p:oleObj name="Photo Editor Photo" r:id="rId3" imgW="1123810" imgH="552527" progId="">
                  <p:embed/>
                  <p:pic>
                    <p:nvPicPr>
                      <p:cNvPr id="266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3909" r="-1250" b="-2469"/>
                      <a:stretch>
                        <a:fillRect/>
                      </a:stretch>
                    </p:blipFill>
                    <p:spPr bwMode="auto">
                      <a:xfrm>
                        <a:off x="1858563" y="1640201"/>
                        <a:ext cx="5464974" cy="330848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1766889" y="520499"/>
            <a:ext cx="55566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algn="ctr" defTabSz="685800" eaLnBrk="1" hangingPunct="1"/>
            <a:r>
              <a:rPr lang="en-GB" dirty="0">
                <a:solidFill>
                  <a:srgbClr val="000000"/>
                </a:solidFill>
              </a:rPr>
              <a:t>Stem cells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905145" y="5044487"/>
            <a:ext cx="2322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algn="ctr" defTabSz="685800" eaLnBrk="1" hangingPunct="1"/>
            <a:r>
              <a:rPr lang="en-GB" sz="2400" dirty="0">
                <a:solidFill>
                  <a:srgbClr val="C00000"/>
                </a:solidFill>
              </a:rPr>
              <a:t>Differentiation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B11A878B-DB7E-5EC2-8E8B-5248997A3836}"/>
              </a:ext>
            </a:extLst>
          </p:cNvPr>
          <p:cNvGrpSpPr>
            <a:grpSpLocks/>
          </p:cNvGrpSpPr>
          <p:nvPr/>
        </p:nvGrpSpPr>
        <p:grpSpPr bwMode="auto">
          <a:xfrm>
            <a:off x="2316568" y="2594600"/>
            <a:ext cx="681819" cy="738887"/>
            <a:chOff x="1768" y="1755"/>
            <a:chExt cx="537" cy="584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43DDE562-196A-7C3E-C89A-2749DC1482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2688" flipH="1">
              <a:off x="1768" y="2206"/>
              <a:ext cx="480" cy="133"/>
            </a:xfrm>
            <a:prstGeom prst="curvedUpArrow">
              <a:avLst>
                <a:gd name="adj1" fmla="val 72180"/>
                <a:gd name="adj2" fmla="val 144361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6BEF70B5-5D63-636C-33D7-E8C7D8944B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2688" flipV="1">
              <a:off x="1825" y="1755"/>
              <a:ext cx="480" cy="133"/>
            </a:xfrm>
            <a:prstGeom prst="curvedUpArrow">
              <a:avLst>
                <a:gd name="adj1" fmla="val 72180"/>
                <a:gd name="adj2" fmla="val 144361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54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Oval 2"/>
          <p:cNvSpPr>
            <a:spLocks noChangeAspect="1" noChangeArrowheads="1"/>
          </p:cNvSpPr>
          <p:nvPr/>
        </p:nvSpPr>
        <p:spPr bwMode="auto">
          <a:xfrm>
            <a:off x="1187453" y="2509842"/>
            <a:ext cx="142875" cy="1920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04163" name="Oval 3"/>
          <p:cNvSpPr>
            <a:spLocks noChangeAspect="1" noChangeArrowheads="1"/>
          </p:cNvSpPr>
          <p:nvPr/>
        </p:nvSpPr>
        <p:spPr bwMode="auto">
          <a:xfrm>
            <a:off x="969964" y="3021016"/>
            <a:ext cx="144463" cy="1936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04164" name="AutoShape 4"/>
          <p:cNvSpPr>
            <a:spLocks noChangeAspect="1" noChangeArrowheads="1" noTextEdit="1"/>
          </p:cNvSpPr>
          <p:nvPr/>
        </p:nvSpPr>
        <p:spPr bwMode="auto">
          <a:xfrm>
            <a:off x="657226" y="3309942"/>
            <a:ext cx="6111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04165" name="Oval 5"/>
          <p:cNvSpPr>
            <a:spLocks noChangeAspect="1" noChangeArrowheads="1"/>
          </p:cNvSpPr>
          <p:nvPr/>
        </p:nvSpPr>
        <p:spPr bwMode="auto">
          <a:xfrm>
            <a:off x="6327778" y="1452567"/>
            <a:ext cx="142875" cy="1920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04166" name="Oval 6"/>
          <p:cNvSpPr>
            <a:spLocks noChangeAspect="1" noChangeArrowheads="1"/>
          </p:cNvSpPr>
          <p:nvPr/>
        </p:nvSpPr>
        <p:spPr bwMode="auto">
          <a:xfrm>
            <a:off x="6397628" y="1452567"/>
            <a:ext cx="144463" cy="1920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326198" y="-80962"/>
            <a:ext cx="2751140" cy="6554788"/>
            <a:chOff x="3985" y="-51"/>
            <a:chExt cx="1733" cy="4129"/>
          </a:xfrm>
        </p:grpSpPr>
        <p:sp>
          <p:nvSpPr>
            <p:cNvPr id="31821" name="Text Box 8"/>
            <p:cNvSpPr txBox="1">
              <a:spLocks noChangeAspect="1" noChangeArrowheads="1"/>
            </p:cNvSpPr>
            <p:nvPr/>
          </p:nvSpPr>
          <p:spPr bwMode="auto">
            <a:xfrm>
              <a:off x="4794" y="1701"/>
              <a:ext cx="9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Macrophage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604169" name="Oval 9"/>
            <p:cNvSpPr>
              <a:spLocks noChangeAspect="1" noChangeArrowheads="1"/>
            </p:cNvSpPr>
            <p:nvPr/>
          </p:nvSpPr>
          <p:spPr bwMode="auto">
            <a:xfrm>
              <a:off x="4213" y="1197"/>
              <a:ext cx="91" cy="12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04170" name="Oval 10"/>
            <p:cNvSpPr>
              <a:spLocks noChangeAspect="1" noChangeArrowheads="1"/>
            </p:cNvSpPr>
            <p:nvPr/>
          </p:nvSpPr>
          <p:spPr bwMode="auto">
            <a:xfrm>
              <a:off x="4168" y="1197"/>
              <a:ext cx="90" cy="12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04171" name="Oval 11"/>
            <p:cNvSpPr>
              <a:spLocks noChangeAspect="1" noChangeArrowheads="1"/>
            </p:cNvSpPr>
            <p:nvPr/>
          </p:nvSpPr>
          <p:spPr bwMode="auto">
            <a:xfrm>
              <a:off x="4213" y="2045"/>
              <a:ext cx="91" cy="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pic>
          <p:nvPicPr>
            <p:cNvPr id="31825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1" y="1036"/>
              <a:ext cx="513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6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1" y="592"/>
              <a:ext cx="544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7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6" y="1641"/>
              <a:ext cx="35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8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6" y="2045"/>
              <a:ext cx="341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9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6" y="2367"/>
              <a:ext cx="40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0" name="Picture 1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" y="3796"/>
              <a:ext cx="333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1" name="Picture 1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1" y="3295"/>
              <a:ext cx="34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2" name="Picture 1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2" y="2892"/>
              <a:ext cx="265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833" name="Text Box 20"/>
            <p:cNvSpPr txBox="1">
              <a:spLocks noChangeAspect="1" noChangeArrowheads="1"/>
            </p:cNvSpPr>
            <p:nvPr/>
          </p:nvSpPr>
          <p:spPr bwMode="auto">
            <a:xfrm>
              <a:off x="4794" y="682"/>
              <a:ext cx="4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T-Cell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4" name="Text Box 21"/>
            <p:cNvSpPr txBox="1">
              <a:spLocks noChangeAspect="1" noChangeArrowheads="1"/>
            </p:cNvSpPr>
            <p:nvPr/>
          </p:nvSpPr>
          <p:spPr bwMode="auto">
            <a:xfrm>
              <a:off x="4794" y="1149"/>
              <a:ext cx="51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B-Cell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5" name="Text Box 22"/>
            <p:cNvSpPr txBox="1">
              <a:spLocks noChangeAspect="1" noChangeArrowheads="1"/>
            </p:cNvSpPr>
            <p:nvPr/>
          </p:nvSpPr>
          <p:spPr bwMode="auto">
            <a:xfrm>
              <a:off x="4794" y="2083"/>
              <a:ext cx="7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Neutrophil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6" name="Text Box 23"/>
            <p:cNvSpPr txBox="1">
              <a:spLocks noChangeAspect="1" noChangeArrowheads="1"/>
            </p:cNvSpPr>
            <p:nvPr/>
          </p:nvSpPr>
          <p:spPr bwMode="auto">
            <a:xfrm>
              <a:off x="4794" y="2422"/>
              <a:ext cx="78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Eosinophil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7" name="Text Box 24"/>
            <p:cNvSpPr txBox="1">
              <a:spLocks noChangeAspect="1" noChangeArrowheads="1"/>
            </p:cNvSpPr>
            <p:nvPr/>
          </p:nvSpPr>
          <p:spPr bwMode="auto">
            <a:xfrm>
              <a:off x="4794" y="2805"/>
              <a:ext cx="8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Erythrocyte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8" name="Text Box 25"/>
            <p:cNvSpPr txBox="1">
              <a:spLocks noChangeAspect="1" noChangeArrowheads="1"/>
            </p:cNvSpPr>
            <p:nvPr/>
          </p:nvSpPr>
          <p:spPr bwMode="auto">
            <a:xfrm>
              <a:off x="4794" y="3229"/>
              <a:ext cx="6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Platelets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39" name="Text Box 26"/>
            <p:cNvSpPr txBox="1">
              <a:spLocks noChangeAspect="1" noChangeArrowheads="1"/>
            </p:cNvSpPr>
            <p:nvPr/>
          </p:nvSpPr>
          <p:spPr bwMode="auto">
            <a:xfrm>
              <a:off x="4794" y="3823"/>
              <a:ext cx="6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800">
                  <a:latin typeface="Arial" charset="0"/>
                </a:rPr>
                <a:t>Basophil</a:t>
              </a:r>
              <a:endParaRPr lang="en-GB" sz="2400">
                <a:latin typeface="Arial" charset="0"/>
              </a:endParaRPr>
            </a:p>
          </p:txBody>
        </p:sp>
        <p:sp>
          <p:nvSpPr>
            <p:cNvPr id="31840" name="Text Box 27"/>
            <p:cNvSpPr txBox="1">
              <a:spLocks noChangeArrowheads="1"/>
            </p:cNvSpPr>
            <p:nvPr/>
          </p:nvSpPr>
          <p:spPr bwMode="auto">
            <a:xfrm>
              <a:off x="3985" y="-51"/>
              <a:ext cx="1559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algn="ctr" eaLnBrk="1" hangingPunct="1"/>
              <a:endParaRPr lang="en-GB" sz="2000" b="1">
                <a:latin typeface="Arial" charset="0"/>
              </a:endParaRPr>
            </a:p>
            <a:p>
              <a:pPr algn="ctr" eaLnBrk="1" hangingPunct="1"/>
              <a:r>
                <a:rPr lang="en-GB" sz="2000" b="1">
                  <a:latin typeface="Arial" charset="0"/>
                </a:rPr>
                <a:t>Differentiated cells</a:t>
              </a: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1695451" y="222254"/>
            <a:ext cx="4846639" cy="6538913"/>
            <a:chOff x="1068" y="140"/>
            <a:chExt cx="3053" cy="4119"/>
          </a:xfrm>
        </p:grpSpPr>
        <p:grpSp>
          <p:nvGrpSpPr>
            <p:cNvPr id="31761" name="Group 30"/>
            <p:cNvGrpSpPr>
              <a:grpSpLocks/>
            </p:cNvGrpSpPr>
            <p:nvPr/>
          </p:nvGrpSpPr>
          <p:grpSpPr bwMode="auto">
            <a:xfrm>
              <a:off x="1068" y="140"/>
              <a:ext cx="3053" cy="4119"/>
              <a:chOff x="1068" y="140"/>
              <a:chExt cx="3053" cy="4119"/>
            </a:xfrm>
          </p:grpSpPr>
          <p:sp>
            <p:nvSpPr>
              <p:cNvPr id="604191" name="Line 31"/>
              <p:cNvSpPr>
                <a:spLocks noChangeAspect="1" noChangeShapeType="1"/>
              </p:cNvSpPr>
              <p:nvPr/>
            </p:nvSpPr>
            <p:spPr bwMode="auto">
              <a:xfrm>
                <a:off x="1068" y="822"/>
                <a:ext cx="2" cy="329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  <a:defRPr/>
                </a:pPr>
                <a:endPara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grpSp>
            <p:nvGrpSpPr>
              <p:cNvPr id="31765" name="Group 32"/>
              <p:cNvGrpSpPr>
                <a:grpSpLocks/>
              </p:cNvGrpSpPr>
              <p:nvPr/>
            </p:nvGrpSpPr>
            <p:grpSpPr bwMode="auto">
              <a:xfrm>
                <a:off x="1178" y="140"/>
                <a:ext cx="2943" cy="4119"/>
                <a:chOff x="1178" y="140"/>
                <a:chExt cx="2943" cy="4119"/>
              </a:xfrm>
            </p:grpSpPr>
            <p:grpSp>
              <p:nvGrpSpPr>
                <p:cNvPr id="31766" name="Group 33"/>
                <p:cNvGrpSpPr>
                  <a:grpSpLocks/>
                </p:cNvGrpSpPr>
                <p:nvPr/>
              </p:nvGrpSpPr>
              <p:grpSpPr bwMode="auto">
                <a:xfrm>
                  <a:off x="3577" y="794"/>
                  <a:ext cx="544" cy="3157"/>
                  <a:chOff x="3577" y="794"/>
                  <a:chExt cx="544" cy="3157"/>
                </a:xfrm>
              </p:grpSpPr>
              <p:sp>
                <p:nvSpPr>
                  <p:cNvPr id="604194" name="Line 3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589" y="794"/>
                    <a:ext cx="499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195" name="Line 3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577" y="1319"/>
                    <a:ext cx="499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196" name="Line 3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22" y="2528"/>
                    <a:ext cx="499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197" name="Line 3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42" y="2973"/>
                    <a:ext cx="479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198" name="Line 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22" y="3376"/>
                    <a:ext cx="499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199" name="Line 3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622" y="3950"/>
                    <a:ext cx="499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200" name="Line 4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577" y="1802"/>
                    <a:ext cx="499" cy="12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  <p:sp>
                <p:nvSpPr>
                  <p:cNvPr id="604201" name="Line 4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577" y="2045"/>
                    <a:ext cx="544" cy="12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:endParaRPr lang="en-US" sz="2400" b="1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charset="0"/>
                    </a:endParaRPr>
                  </a:p>
                </p:txBody>
              </p:sp>
            </p:grpSp>
            <p:grpSp>
              <p:nvGrpSpPr>
                <p:cNvPr id="31767" name="Group 42"/>
                <p:cNvGrpSpPr>
                  <a:grpSpLocks/>
                </p:cNvGrpSpPr>
                <p:nvPr/>
              </p:nvGrpSpPr>
              <p:grpSpPr bwMode="auto">
                <a:xfrm>
                  <a:off x="1178" y="140"/>
                  <a:ext cx="2524" cy="4119"/>
                  <a:chOff x="1178" y="119"/>
                  <a:chExt cx="2524" cy="4119"/>
                </a:xfrm>
              </p:grpSpPr>
              <p:pic>
                <p:nvPicPr>
                  <p:cNvPr id="31768" name="Picture 43"/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12" y="2767"/>
                    <a:ext cx="341" cy="3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1769" name="Text Box 4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2801" y="4064"/>
                    <a:ext cx="524" cy="17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 Rounded MT Bold" pitchFamily="34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GB" sz="1200" b="1">
                        <a:latin typeface="Arial" charset="0"/>
                      </a:rPr>
                      <a:t>CFU-Bas</a:t>
                    </a:r>
                  </a:p>
                </p:txBody>
              </p:sp>
              <p:grpSp>
                <p:nvGrpSpPr>
                  <p:cNvPr id="31770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178" y="119"/>
                    <a:ext cx="2524" cy="3948"/>
                    <a:chOff x="1178" y="119"/>
                    <a:chExt cx="2524" cy="3948"/>
                  </a:xfrm>
                </p:grpSpPr>
                <p:sp>
                  <p:nvSpPr>
                    <p:cNvPr id="604206" name="Oval 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06" y="2568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07" name="Oval 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570" y="2931"/>
                      <a:ext cx="91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08" name="Oval 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15" y="1439"/>
                      <a:ext cx="91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09" name="Oval 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206" y="1116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0" name="Line 5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280" y="834"/>
                      <a:ext cx="591" cy="28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1" name="Line 5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280" y="1278"/>
                      <a:ext cx="545" cy="4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2" name="Line 5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326" y="2124"/>
                      <a:ext cx="545" cy="525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3" name="Line 5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326" y="2891"/>
                      <a:ext cx="255" cy="19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4" name="Line 5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257" y="2911"/>
                      <a:ext cx="499" cy="36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15" name="Line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52" y="2973"/>
                      <a:ext cx="621" cy="89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pic>
                  <p:nvPicPr>
                    <p:cNvPr id="31781" name="Picture 5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917" y="1842"/>
                      <a:ext cx="354" cy="30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782" name="Picture 5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917" y="2350"/>
                      <a:ext cx="399" cy="29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783" name="Picture 5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952" y="3798"/>
                      <a:ext cx="302" cy="2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784" name="Picture 5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5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871" y="3194"/>
                      <a:ext cx="514" cy="46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785" name="Picture 6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871" y="1196"/>
                      <a:ext cx="408" cy="31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786" name="Picture 6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871" y="672"/>
                      <a:ext cx="408" cy="3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604222" name="Line 6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012" y="2911"/>
                      <a:ext cx="183" cy="1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3" name="Line 6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371" y="2568"/>
                      <a:ext cx="546" cy="20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4" name="Oval 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71" y="1157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5" name="Oval 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71" y="632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6" name="Oval 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88" y="1801"/>
                      <a:ext cx="91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7" name="Oval 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71" y="2044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8" name="Oval 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917" y="2568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29" name="Oval 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917" y="2568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30" name="Oval 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25" y="3214"/>
                      <a:ext cx="92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31" name="Oval 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324" y="3415"/>
                      <a:ext cx="91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32" name="Oval 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79" y="3415"/>
                      <a:ext cx="91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604233" name="Oval 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71" y="3173"/>
                      <a:ext cx="90" cy="12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31799" name="Text Box 74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564" y="1001"/>
                      <a:ext cx="843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T-cell precursor</a:t>
                      </a:r>
                    </a:p>
                  </p:txBody>
                </p:sp>
                <p:sp>
                  <p:nvSpPr>
                    <p:cNvPr id="31800" name="Text Box 75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839" y="2163"/>
                      <a:ext cx="504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CFU-GM</a:t>
                      </a:r>
                    </a:p>
                  </p:txBody>
                </p:sp>
                <p:sp>
                  <p:nvSpPr>
                    <p:cNvPr id="31801" name="Text Box 76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796" y="2623"/>
                      <a:ext cx="612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CFU-Eosin</a:t>
                      </a:r>
                    </a:p>
                  </p:txBody>
                </p:sp>
                <p:sp>
                  <p:nvSpPr>
                    <p:cNvPr id="31802" name="Text Box 77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630" y="3046"/>
                      <a:ext cx="872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BFU-E      CFU-E</a:t>
                      </a:r>
                    </a:p>
                  </p:txBody>
                </p:sp>
                <p:sp>
                  <p:nvSpPr>
                    <p:cNvPr id="31803" name="Text Box 78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541" y="1518"/>
                      <a:ext cx="859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B-cell precursor</a:t>
                      </a:r>
                    </a:p>
                  </p:txBody>
                </p:sp>
                <p:sp>
                  <p:nvSpPr>
                    <p:cNvPr id="31804" name="Text Box 79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781" y="3616"/>
                      <a:ext cx="569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CFU-MEG</a:t>
                      </a:r>
                    </a:p>
                  </p:txBody>
                </p:sp>
                <p:pic>
                  <p:nvPicPr>
                    <p:cNvPr id="31805" name="Picture 8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634" y="2767"/>
                      <a:ext cx="341" cy="3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604241" name="Line 8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564" y="2379"/>
                      <a:ext cx="227" cy="242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  <p:sp>
                  <p:nvSpPr>
                    <p:cNvPr id="31807" name="Text Box 8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78" y="119"/>
                      <a:ext cx="2524" cy="2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algn="ctr" eaLnBrk="1" hangingPunct="1"/>
                      <a:r>
                        <a:rPr lang="en-GB" sz="2000" b="1">
                          <a:latin typeface="Arial" charset="0"/>
                        </a:rPr>
                        <a:t>Transit amplifying progenitors</a:t>
                      </a:r>
                    </a:p>
                  </p:txBody>
                </p:sp>
                <p:pic>
                  <p:nvPicPr>
                    <p:cNvPr id="31808" name="Picture 8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795" y="2609"/>
                      <a:ext cx="386" cy="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809" name="Picture 8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838" y="1116"/>
                      <a:ext cx="385" cy="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31810" name="Text Box 85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1810" y="3050"/>
                      <a:ext cx="331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CMP</a:t>
                      </a:r>
                    </a:p>
                  </p:txBody>
                </p:sp>
                <p:sp>
                  <p:nvSpPr>
                    <p:cNvPr id="31811" name="Text Box 86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1837" y="1525"/>
                      <a:ext cx="310" cy="1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1pPr>
                      <a:lvl2pPr marL="742950" indent="-28575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2pPr>
                      <a:lvl3pPr marL="11430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3pPr>
                      <a:lvl4pPr marL="16002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4pPr>
                      <a:lvl5pPr marL="2057400" indent="-228600" eaLnBrk="0" hangingPunct="0"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>
                          <a:solidFill>
                            <a:schemeClr val="tx1"/>
                          </a:solidFill>
                          <a:latin typeface="Arial Rounded MT Bold" pitchFamily="34" charset="0"/>
                          <a:cs typeface="Arial" charset="0"/>
                        </a:defRPr>
                      </a:lvl9pPr>
                    </a:lstStyle>
                    <a:p>
                      <a:pPr eaLnBrk="1" hangingPunct="1"/>
                      <a:r>
                        <a:rPr lang="en-GB" sz="1200" b="1">
                          <a:latin typeface="Arial" charset="0"/>
                        </a:rPr>
                        <a:t>CLP</a:t>
                      </a:r>
                    </a:p>
                  </p:txBody>
                </p:sp>
                <p:sp>
                  <p:nvSpPr>
                    <p:cNvPr id="604247" name="Line 8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474" y="1442"/>
                      <a:ext cx="408" cy="567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pPr algn="ctr" eaLnBrk="0" hangingPunct="0">
                        <a:spcBef>
                          <a:spcPct val="50000"/>
                        </a:spcBef>
                        <a:defRPr/>
                      </a:pPr>
                      <a:endParaRPr lang="en-US" sz="24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31762" name="Text Box 88"/>
            <p:cNvSpPr txBox="1">
              <a:spLocks noChangeAspect="1" noChangeArrowheads="1"/>
            </p:cNvSpPr>
            <p:nvPr/>
          </p:nvSpPr>
          <p:spPr bwMode="auto">
            <a:xfrm>
              <a:off x="1171" y="2349"/>
              <a:ext cx="3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200" b="1">
                  <a:latin typeface="Arial" charset="0"/>
                </a:rPr>
                <a:t>MLP</a:t>
              </a:r>
            </a:p>
          </p:txBody>
        </p:sp>
        <p:pic>
          <p:nvPicPr>
            <p:cNvPr id="31763" name="Picture 89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" y="2032"/>
              <a:ext cx="38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90"/>
          <p:cNvGrpSpPr>
            <a:grpSpLocks/>
          </p:cNvGrpSpPr>
          <p:nvPr/>
        </p:nvGrpSpPr>
        <p:grpSpPr bwMode="auto">
          <a:xfrm>
            <a:off x="217491" y="223839"/>
            <a:ext cx="1654175" cy="3594100"/>
            <a:chOff x="137" y="141"/>
            <a:chExt cx="1042" cy="2264"/>
          </a:xfrm>
        </p:grpSpPr>
        <p:sp>
          <p:nvSpPr>
            <p:cNvPr id="604251" name="Line 91"/>
            <p:cNvSpPr>
              <a:spLocks noChangeAspect="1" noChangeShapeType="1"/>
            </p:cNvSpPr>
            <p:nvPr/>
          </p:nvSpPr>
          <p:spPr bwMode="auto">
            <a:xfrm>
              <a:off x="860" y="2228"/>
              <a:ext cx="3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endPara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31755" name="Group 92"/>
            <p:cNvGrpSpPr>
              <a:grpSpLocks/>
            </p:cNvGrpSpPr>
            <p:nvPr/>
          </p:nvGrpSpPr>
          <p:grpSpPr bwMode="auto">
            <a:xfrm>
              <a:off x="137" y="141"/>
              <a:ext cx="824" cy="2264"/>
              <a:chOff x="137" y="141"/>
              <a:chExt cx="824" cy="2264"/>
            </a:xfrm>
          </p:grpSpPr>
          <p:sp>
            <p:nvSpPr>
              <p:cNvPr id="31756" name="Text Box 93"/>
              <p:cNvSpPr txBox="1">
                <a:spLocks noChangeArrowheads="1"/>
              </p:cNvSpPr>
              <p:nvPr/>
            </p:nvSpPr>
            <p:spPr bwMode="auto">
              <a:xfrm>
                <a:off x="137" y="141"/>
                <a:ext cx="824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1pPr>
                <a:lvl2pPr marL="742950" indent="-28575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2pPr>
                <a:lvl3pPr marL="11430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3pPr>
                <a:lvl4pPr marL="16002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4pPr>
                <a:lvl5pPr marL="20574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GB" sz="2000" b="1">
                    <a:latin typeface="Arial" charset="0"/>
                  </a:rPr>
                  <a:t>Stem cell</a:t>
                </a:r>
                <a:endParaRPr lang="en-GB" sz="2800" b="1">
                  <a:latin typeface="Arial" charset="0"/>
                </a:endParaRPr>
              </a:p>
            </p:txBody>
          </p:sp>
          <p:grpSp>
            <p:nvGrpSpPr>
              <p:cNvPr id="31757" name="Group 94"/>
              <p:cNvGrpSpPr>
                <a:grpSpLocks/>
              </p:cNvGrpSpPr>
              <p:nvPr/>
            </p:nvGrpSpPr>
            <p:grpSpPr bwMode="auto">
              <a:xfrm>
                <a:off x="368" y="2047"/>
                <a:ext cx="442" cy="358"/>
                <a:chOff x="1781" y="2962"/>
                <a:chExt cx="684" cy="493"/>
              </a:xfrm>
            </p:grpSpPr>
            <p:sp>
              <p:nvSpPr>
                <p:cNvPr id="604255" name="Oval 95"/>
                <p:cNvSpPr>
                  <a:spLocks noChangeArrowheads="1"/>
                </p:cNvSpPr>
                <p:nvPr/>
              </p:nvSpPr>
              <p:spPr bwMode="auto">
                <a:xfrm>
                  <a:off x="1781" y="2962"/>
                  <a:ext cx="684" cy="493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AF400"/>
                    </a:gs>
                    <a:gs pos="100000">
                      <a:srgbClr val="FAF400">
                        <a:gamma/>
                        <a:shade val="72549"/>
                        <a:invGamma/>
                      </a:srgbClr>
                    </a:gs>
                  </a:gsLst>
                  <a:lin ang="5400000" scaled="1"/>
                </a:gradFill>
                <a:ln w="254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  <a:defRPr/>
                  </a:pPr>
                  <a:endParaRPr lang="en-US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endParaRPr>
                </a:p>
              </p:txBody>
            </p:sp>
            <p:sp>
              <p:nvSpPr>
                <p:cNvPr id="604256" name="Oval 96"/>
                <p:cNvSpPr>
                  <a:spLocks noChangeArrowheads="1"/>
                </p:cNvSpPr>
                <p:nvPr/>
              </p:nvSpPr>
              <p:spPr bwMode="auto">
                <a:xfrm>
                  <a:off x="1959" y="3047"/>
                  <a:ext cx="327" cy="25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919191"/>
                    </a:gs>
                    <a:gs pos="100000">
                      <a:srgbClr val="919191">
                        <a:gamma/>
                        <a:shade val="72549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  <a:defRPr/>
                  </a:pPr>
                  <a:endParaRPr lang="en-US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charset="0"/>
                  </a:endParaRPr>
                </a:p>
              </p:txBody>
            </p:sp>
          </p:grpSp>
          <p:sp>
            <p:nvSpPr>
              <p:cNvPr id="604257" name="Arc 97"/>
              <p:cNvSpPr>
                <a:spLocks/>
              </p:cNvSpPr>
              <p:nvPr/>
            </p:nvSpPr>
            <p:spPr bwMode="auto">
              <a:xfrm rot="5400000" flipH="1">
                <a:off x="559" y="1864"/>
                <a:ext cx="379" cy="330"/>
              </a:xfrm>
              <a:custGeom>
                <a:avLst/>
                <a:gdLst>
                  <a:gd name="G0" fmla="+- 13848 0 0"/>
                  <a:gd name="G1" fmla="+- 21600 0 0"/>
                  <a:gd name="G2" fmla="+- 21600 0 0"/>
                  <a:gd name="T0" fmla="*/ 0 w 35448"/>
                  <a:gd name="T1" fmla="*/ 5023 h 42405"/>
                  <a:gd name="T2" fmla="*/ 19653 w 35448"/>
                  <a:gd name="T3" fmla="*/ 42405 h 42405"/>
                  <a:gd name="T4" fmla="*/ 13848 w 35448"/>
                  <a:gd name="T5" fmla="*/ 21600 h 42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448" h="42405" fill="none" extrusionOk="0">
                    <a:moveTo>
                      <a:pt x="0" y="5023"/>
                    </a:moveTo>
                    <a:cubicBezTo>
                      <a:pt x="3884" y="1777"/>
                      <a:pt x="8786" y="-1"/>
                      <a:pt x="13848" y="0"/>
                    </a:cubicBezTo>
                    <a:cubicBezTo>
                      <a:pt x="25777" y="0"/>
                      <a:pt x="35448" y="9670"/>
                      <a:pt x="35448" y="21600"/>
                    </a:cubicBezTo>
                    <a:cubicBezTo>
                      <a:pt x="35448" y="31293"/>
                      <a:pt x="28990" y="39800"/>
                      <a:pt x="19653" y="42405"/>
                    </a:cubicBezTo>
                  </a:path>
                  <a:path w="35448" h="42405" stroke="0" extrusionOk="0">
                    <a:moveTo>
                      <a:pt x="0" y="5023"/>
                    </a:moveTo>
                    <a:cubicBezTo>
                      <a:pt x="3884" y="1777"/>
                      <a:pt x="8786" y="-1"/>
                      <a:pt x="13848" y="0"/>
                    </a:cubicBezTo>
                    <a:cubicBezTo>
                      <a:pt x="25777" y="0"/>
                      <a:pt x="35448" y="9670"/>
                      <a:pt x="35448" y="21600"/>
                    </a:cubicBezTo>
                    <a:cubicBezTo>
                      <a:pt x="35448" y="31293"/>
                      <a:pt x="28990" y="39800"/>
                      <a:pt x="19653" y="42405"/>
                    </a:cubicBezTo>
                    <a:lnTo>
                      <a:pt x="13848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  <a:defRPr/>
                </a:pPr>
                <a:endPara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-199213" y="546255"/>
            <a:ext cx="2122487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rgbClr val="C00000"/>
                </a:solidFill>
              </a:rPr>
              <a:t>Maintenance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375601" y="536604"/>
            <a:ext cx="292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rgbClr val="C00000"/>
                </a:solidFill>
              </a:rPr>
              <a:t>  Production (massive)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408735" y="548179"/>
            <a:ext cx="212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rgbClr val="C00000"/>
                </a:solidFill>
              </a:rPr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val="225944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435" y="225638"/>
            <a:ext cx="8068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000"/>
                </a:solidFill>
              </a:rPr>
              <a:t>Blood Stem Cell Transplantation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itchFamily="34" charset="0"/>
              <a:ea typeface="+mn-ea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695" y="5122234"/>
            <a:ext cx="8479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srgbClr val="C00000"/>
                </a:solidFill>
                <a:latin typeface="Arial"/>
              </a:rPr>
              <a:t>Blood stem cells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cannot (so far) be expanded out of the body.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They are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transferred directly from a matched donor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to the patient (allogeneic transplant). Risk of immune reaction.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FBC7A3-89F6-E5F9-F6D3-435B10454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41" y="1362104"/>
            <a:ext cx="7553634" cy="335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1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1143000" y="857251"/>
            <a:ext cx="2371725" cy="48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35" tIns="34269" rIns="68535" bIns="34269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9699" name="TextBox 7"/>
          <p:cNvSpPr txBox="1">
            <a:spLocks noChangeArrowheads="1"/>
          </p:cNvSpPr>
          <p:nvPr/>
        </p:nvSpPr>
        <p:spPr bwMode="auto">
          <a:xfrm>
            <a:off x="0" y="251723"/>
            <a:ext cx="9076888" cy="93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35" tIns="34269" rIns="68535" bIns="34269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Arial" charset="0"/>
              </a:rPr>
              <a:t>Skin stem cells grow and make skin in  the laboratory</a:t>
            </a:r>
          </a:p>
        </p:txBody>
      </p:sp>
      <p:pic>
        <p:nvPicPr>
          <p:cNvPr id="29701" name="Picture 8" descr="epidermal 5RE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49"/>
          <a:stretch/>
        </p:blipFill>
        <p:spPr bwMode="auto">
          <a:xfrm>
            <a:off x="3202902" y="1263311"/>
            <a:ext cx="2738196" cy="285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51336" y="2095264"/>
            <a:ext cx="13613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Colonies growing from single skin stem cells</a:t>
            </a:r>
          </a:p>
        </p:txBody>
      </p:sp>
      <p:pic>
        <p:nvPicPr>
          <p:cNvPr id="8" name="Picture 8" descr="epidermal 5REV">
            <a:extLst>
              <a:ext uri="{FF2B5EF4-FFF2-40B4-BE49-F238E27FC236}">
                <a16:creationId xmlns:a16="http://schemas.microsoft.com/office/drawing/2014/main" id="{7025DA9F-1965-4585-AD63-AAFD35CE8E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8"/>
          <a:stretch/>
        </p:blipFill>
        <p:spPr bwMode="auto">
          <a:xfrm>
            <a:off x="3092664" y="4295139"/>
            <a:ext cx="2958672" cy="217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02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1143000" y="857251"/>
            <a:ext cx="2371725" cy="48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35" tIns="34269" rIns="68535" bIns="34269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Rounded MT Bold" pitchFamily="34" charset="0"/>
                <a:cs typeface="Arial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2"/>
          <a:stretch/>
        </p:blipFill>
        <p:spPr bwMode="auto">
          <a:xfrm>
            <a:off x="2459137" y="2022777"/>
            <a:ext cx="4000386" cy="244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41610" y="605485"/>
            <a:ext cx="6660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Permanent coverage of large burn wounds with autologous cultured human epithelium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Gallico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et al. 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Engl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J Med (1984)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D76162-1F5B-AF9D-B128-4FC251620BFE}"/>
              </a:ext>
            </a:extLst>
          </p:cNvPr>
          <p:cNvGrpSpPr/>
          <p:nvPr/>
        </p:nvGrpSpPr>
        <p:grpSpPr>
          <a:xfrm>
            <a:off x="7490881" y="4726369"/>
            <a:ext cx="1361364" cy="1917701"/>
            <a:chOff x="7090547" y="4734101"/>
            <a:chExt cx="1361364" cy="191770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BB3CE1-C9D3-756E-EE62-8E3919ACF67F}"/>
                </a:ext>
              </a:extLst>
            </p:cNvPr>
            <p:cNvSpPr txBox="1"/>
            <p:nvPr/>
          </p:nvSpPr>
          <p:spPr>
            <a:xfrm>
              <a:off x="7090547" y="6143971"/>
              <a:ext cx="136136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Howard Green and colleagues</a:t>
              </a:r>
            </a:p>
          </p:txBody>
        </p:sp>
        <p:pic>
          <p:nvPicPr>
            <p:cNvPr id="8" name="Picture 2" descr="See the source image">
              <a:extLst>
                <a:ext uri="{FF2B5EF4-FFF2-40B4-BE49-F238E27FC236}">
                  <a16:creationId xmlns:a16="http://schemas.microsoft.com/office/drawing/2014/main" id="{CE90AFE6-969E-A292-3163-C7D5986F3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4417" y="4734101"/>
              <a:ext cx="1073624" cy="135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192943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6327" y="3850624"/>
            <a:ext cx="6711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Junctional </a:t>
            </a:r>
            <a:r>
              <a:rPr kumimoji="0" lang="en-GB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epidermolyis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bullosa  </a:t>
            </a:r>
          </a:p>
          <a:p>
            <a:pPr marL="285750" marR="0" lvl="0" indent="-28575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chronic and ultimately lethal skin blistering; </a:t>
            </a:r>
          </a:p>
          <a:p>
            <a:pPr marL="285750" marR="0" lvl="0" indent="-28575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caused by loss-of-function mutation in laminin gene,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LAMB3.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6CD9FE-18C4-4370-818B-546FEF7FF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813"/>
          <a:stretch/>
        </p:blipFill>
        <p:spPr>
          <a:xfrm>
            <a:off x="1216326" y="1620904"/>
            <a:ext cx="6711348" cy="1632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075800" y="3331601"/>
            <a:ext cx="197060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Hirsch et al, Nature, 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505527-B9DF-4A16-ACE1-A50A6E01EF93}"/>
              </a:ext>
            </a:extLst>
          </p:cNvPr>
          <p:cNvSpPr txBox="1"/>
          <p:nvPr/>
        </p:nvSpPr>
        <p:spPr>
          <a:xfrm>
            <a:off x="994017" y="499110"/>
            <a:ext cx="7139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Combined Stem Cell and Gene Therapy</a:t>
            </a:r>
          </a:p>
        </p:txBody>
      </p:sp>
    </p:spTree>
    <p:extLst>
      <p:ext uri="{BB962C8B-B14F-4D97-AF65-F5344CB8AC3E}">
        <p14:creationId xmlns:p14="http://schemas.microsoft.com/office/powerpoint/2010/main" val="194635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4A9757-CBA2-43F6-B598-5E891B7BDAF6}"/>
              </a:ext>
            </a:extLst>
          </p:cNvPr>
          <p:cNvSpPr txBox="1"/>
          <p:nvPr/>
        </p:nvSpPr>
        <p:spPr>
          <a:xfrm>
            <a:off x="994017" y="364886"/>
            <a:ext cx="7139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t>Before and after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E47932-7800-4203-8798-19C496D61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79" y="1335108"/>
            <a:ext cx="7371106" cy="4350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146EFA-97D4-491F-8A52-CF4147A5DEA6}"/>
              </a:ext>
            </a:extLst>
          </p:cNvPr>
          <p:cNvSpPr txBox="1"/>
          <p:nvPr/>
        </p:nvSpPr>
        <p:spPr>
          <a:xfrm>
            <a:off x="3056466" y="5685858"/>
            <a:ext cx="1608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month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E3BDBF-A8DF-4030-A1C5-8DCDCEF4DFF3}"/>
              </a:ext>
            </a:extLst>
          </p:cNvPr>
          <p:cNvSpPr txBox="1"/>
          <p:nvPr/>
        </p:nvSpPr>
        <p:spPr>
          <a:xfrm>
            <a:off x="5816599" y="5685858"/>
            <a:ext cx="1608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months</a:t>
            </a:r>
          </a:p>
        </p:txBody>
      </p:sp>
    </p:spTree>
    <p:extLst>
      <p:ext uri="{BB962C8B-B14F-4D97-AF65-F5344CB8AC3E}">
        <p14:creationId xmlns:p14="http://schemas.microsoft.com/office/powerpoint/2010/main" val="4082014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7"/>
          <p:cNvSpPr txBox="1">
            <a:spLocks noChangeArrowheads="1"/>
          </p:cNvSpPr>
          <p:nvPr/>
        </p:nvSpPr>
        <p:spPr bwMode="auto">
          <a:xfrm>
            <a:off x="180181" y="646306"/>
            <a:ext cx="8783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n-US" dirty="0">
                <a:solidFill>
                  <a:prstClr val="black"/>
                </a:solidFill>
                <a:latin typeface="Arial Rounded MT Bold" panose="020F0704030504030204" pitchFamily="34" charset="0"/>
              </a:rPr>
              <a:t>Stem Cell </a:t>
            </a:r>
            <a:r>
              <a:rPr lang="es-ES" altLang="en-US" dirty="0" err="1">
                <a:solidFill>
                  <a:prstClr val="black"/>
                </a:solidFill>
                <a:latin typeface="Arial Rounded MT Bold" panose="020F0704030504030204" pitchFamily="34" charset="0"/>
              </a:rPr>
              <a:t>Organoids</a:t>
            </a:r>
            <a:endParaRPr lang="es-ES" altLang="en-US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9" name="20055_0_video_274318_mmwxwt.mov">
            <a:hlinkClick r:id="" action="ppaction://media"/>
            <a:extLst>
              <a:ext uri="{FF2B5EF4-FFF2-40B4-BE49-F238E27FC236}">
                <a16:creationId xmlns:a16="http://schemas.microsoft.com/office/drawing/2014/main" id="{56CA373E-0BAD-B546-8E71-B3F8A562A2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50" y="1950316"/>
            <a:ext cx="4743406" cy="35570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06C9F8A-8C82-DA6D-FC0F-F5FE599E4545}"/>
              </a:ext>
            </a:extLst>
          </p:cNvPr>
          <p:cNvGrpSpPr/>
          <p:nvPr/>
        </p:nvGrpSpPr>
        <p:grpSpPr>
          <a:xfrm>
            <a:off x="5706540" y="1999908"/>
            <a:ext cx="2766342" cy="3507498"/>
            <a:chOff x="525971" y="1677196"/>
            <a:chExt cx="3379471" cy="4284897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2683BA4E-9FE6-44FA-163C-13D6B9D7D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5497" y="2058196"/>
              <a:ext cx="1685925" cy="1655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68CE99F-16EB-495D-EB1E-A38F99710150}"/>
                </a:ext>
              </a:extLst>
            </p:cNvPr>
            <p:cNvSpPr/>
            <p:nvPr/>
          </p:nvSpPr>
          <p:spPr>
            <a:xfrm>
              <a:off x="535497" y="1677196"/>
              <a:ext cx="16764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</a:rPr>
                <a:t>Colon</a:t>
              </a:r>
            </a:p>
          </p:txBody>
        </p:sp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060EC33E-87FE-BA63-7D66-BEA9E638B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11897" y="2418793"/>
              <a:ext cx="1676400" cy="150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F820A78-FEDE-CFB8-8910-CCD42CB88462}"/>
                </a:ext>
              </a:extLst>
            </p:cNvPr>
            <p:cNvSpPr/>
            <p:nvPr/>
          </p:nvSpPr>
          <p:spPr>
            <a:xfrm>
              <a:off x="2211897" y="2018743"/>
              <a:ext cx="16764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</a:rPr>
                <a:t>Stomach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659A86-5203-5D01-FF55-8121919877B4}"/>
                </a:ext>
              </a:extLst>
            </p:cNvPr>
            <p:cNvSpPr/>
            <p:nvPr/>
          </p:nvSpPr>
          <p:spPr>
            <a:xfrm>
              <a:off x="535497" y="3714193"/>
              <a:ext cx="16764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</a:rPr>
                <a:t>Liver</a:t>
              </a:r>
            </a:p>
          </p:txBody>
        </p:sp>
        <p:pic>
          <p:nvPicPr>
            <p:cNvPr id="36" name="Picture 7">
              <a:extLst>
                <a:ext uri="{FF2B5EF4-FFF2-40B4-BE49-F238E27FC236}">
                  <a16:creationId xmlns:a16="http://schemas.microsoft.com/office/drawing/2014/main" id="{7F412C7E-ED9C-5B2A-AC93-7DB90F6D4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525971" y="4114243"/>
              <a:ext cx="1704975" cy="1483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8">
              <a:extLst>
                <a:ext uri="{FF2B5EF4-FFF2-40B4-BE49-F238E27FC236}">
                  <a16:creationId xmlns:a16="http://schemas.microsoft.com/office/drawing/2014/main" id="{F5DE13AC-B7E8-206D-14BA-7B77488FC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21422" y="4342843"/>
              <a:ext cx="1684020" cy="161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C597315-7C12-08D5-AE58-B3F693B85849}"/>
                </a:ext>
              </a:extLst>
            </p:cNvPr>
            <p:cNvSpPr/>
            <p:nvPr/>
          </p:nvSpPr>
          <p:spPr>
            <a:xfrm>
              <a:off x="2211897" y="3942793"/>
              <a:ext cx="16764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</a:rPr>
                <a:t>Pancreas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60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Box 3"/>
          <p:cNvSpPr txBox="1">
            <a:spLocks noChangeArrowheads="1"/>
          </p:cNvSpPr>
          <p:nvPr/>
        </p:nvSpPr>
        <p:spPr bwMode="auto">
          <a:xfrm>
            <a:off x="5807870" y="5723334"/>
            <a:ext cx="21931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from Gerald </a:t>
            </a:r>
            <a:r>
              <a:rPr kumimoji="0" lang="en-US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Schwank</a:t>
            </a:r>
            <a:endParaRPr kumimoji="0" lang="en-GB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pic>
        <p:nvPicPr>
          <p:cNvPr id="5" name="Picture 4" descr="A close-up of a flower&#10;&#10;Description automatically generated with low confidence">
            <a:extLst>
              <a:ext uri="{FF2B5EF4-FFF2-40B4-BE49-F238E27FC236}">
                <a16:creationId xmlns:a16="http://schemas.microsoft.com/office/drawing/2014/main" id="{F9F51E1A-41BF-4279-B326-694FD2945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571500"/>
            <a:ext cx="84455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09479" y="194810"/>
            <a:ext cx="3725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Intestinal </a:t>
            </a:r>
            <a:r>
              <a:rPr lang="en-GB" sz="2400" dirty="0" err="1">
                <a:solidFill>
                  <a:schemeClr val="bg1"/>
                </a:solidFill>
                <a:latin typeface="Calibri"/>
                <a:cs typeface="+mn-cs"/>
              </a:rPr>
              <a:t>Minigut</a:t>
            </a:r>
            <a:r>
              <a:rPr lang="en-GB" sz="2400" dirty="0">
                <a:solidFill>
                  <a:schemeClr val="bg1"/>
                </a:solidFill>
                <a:latin typeface="Calibri"/>
                <a:cs typeface="+mn-cs"/>
              </a:rPr>
              <a:t> Organoid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28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4497" y="567736"/>
            <a:ext cx="7290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How are organoids used in medicine?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E85594-66D0-446A-A44E-C3F386809FD4}"/>
              </a:ext>
            </a:extLst>
          </p:cNvPr>
          <p:cNvSpPr txBox="1"/>
          <p:nvPr/>
        </p:nvSpPr>
        <p:spPr>
          <a:xfrm>
            <a:off x="1115736" y="1401349"/>
            <a:ext cx="691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Biobanks of normal and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cancer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tissue for: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disease stratification based on phenotypes and genomics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mechanistic studies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drug screening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B6B8CD-FAFF-425E-88C0-814031082DA5}"/>
              </a:ext>
            </a:extLst>
          </p:cNvPr>
          <p:cNvSpPr txBox="1"/>
          <p:nvPr/>
        </p:nvSpPr>
        <p:spPr>
          <a:xfrm>
            <a:off x="1147581" y="2945681"/>
            <a:ext cx="6778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Personalised medicine: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  screen available drugs on patient organoids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002733-311B-4844-91A9-FCD43868F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524" y="3745838"/>
            <a:ext cx="5704418" cy="1312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C99A7-0AE2-405C-A8ED-40C1EFB6CADA}"/>
              </a:ext>
            </a:extLst>
          </p:cNvPr>
          <p:cNvSpPr txBox="1"/>
          <p:nvPr/>
        </p:nvSpPr>
        <p:spPr>
          <a:xfrm>
            <a:off x="5706534" y="5085700"/>
            <a:ext cx="193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Reports,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C0B25-8B8A-4498-BB29-C5DFFAF216BC}"/>
              </a:ext>
            </a:extLst>
          </p:cNvPr>
          <p:cNvSpPr txBox="1"/>
          <p:nvPr/>
        </p:nvSpPr>
        <p:spPr>
          <a:xfrm>
            <a:off x="1212375" y="5493308"/>
            <a:ext cx="6671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Transplantation: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still futuristic (requires advanced tissue engineering and microsurgical technologies)</a:t>
            </a:r>
          </a:p>
        </p:txBody>
      </p:sp>
    </p:spTree>
    <p:extLst>
      <p:ext uri="{BB962C8B-B14F-4D97-AF65-F5344CB8AC3E}">
        <p14:creationId xmlns:p14="http://schemas.microsoft.com/office/powerpoint/2010/main" val="414821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4760914" y="2251216"/>
            <a:ext cx="36957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ts val="0"/>
              </a:spcBef>
            </a:pPr>
            <a:r>
              <a:rPr lang="en-GB" sz="24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Maintain individual tissues</a:t>
            </a:r>
          </a:p>
        </p:txBody>
      </p:sp>
      <p:sp>
        <p:nvSpPr>
          <p:cNvPr id="418823" name="Rectangle 7"/>
          <p:cNvSpPr>
            <a:spLocks noChangeArrowheads="1"/>
          </p:cNvSpPr>
          <p:nvPr/>
        </p:nvSpPr>
        <p:spPr bwMode="auto">
          <a:xfrm>
            <a:off x="4672014" y="3414079"/>
            <a:ext cx="3873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make cell types of other tissues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7478" y="668740"/>
            <a:ext cx="6523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Adult Tissue Stem Cells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C8C491-1BD2-458F-8AD5-DC2DFCCDAE67}"/>
              </a:ext>
            </a:extLst>
          </p:cNvPr>
          <p:cNvGrpSpPr/>
          <p:nvPr/>
        </p:nvGrpSpPr>
        <p:grpSpPr>
          <a:xfrm>
            <a:off x="-533400" y="1501775"/>
            <a:ext cx="4916488" cy="5057775"/>
            <a:chOff x="1638300" y="1501775"/>
            <a:chExt cx="4916488" cy="5057775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055F4EFC-756E-4A7B-8380-42215A7BB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2763" y="1501775"/>
              <a:ext cx="4772025" cy="505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FA219D-A962-4686-BC7C-93EB2F37D7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8300" y="1689100"/>
              <a:ext cx="4254500" cy="2933700"/>
              <a:chOff x="1248" y="1232"/>
              <a:chExt cx="2680" cy="1848"/>
            </a:xfrm>
          </p:grpSpPr>
          <p:sp>
            <p:nvSpPr>
              <p:cNvPr id="9" name="Oval 7">
                <a:extLst>
                  <a:ext uri="{FF2B5EF4-FFF2-40B4-BE49-F238E27FC236}">
                    <a16:creationId xmlns:a16="http://schemas.microsoft.com/office/drawing/2014/main" id="{1B5640C1-6303-4608-AE19-FC25E2A08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6" y="1352"/>
                <a:ext cx="96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Oval 8">
                <a:extLst>
                  <a:ext uri="{FF2B5EF4-FFF2-40B4-BE49-F238E27FC236}">
                    <a16:creationId xmlns:a16="http://schemas.microsoft.com/office/drawing/2014/main" id="{226B3C86-A11B-48E2-A23D-1673E7CA1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7" y="1353"/>
                <a:ext cx="96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Text Box 9">
                <a:extLst>
                  <a:ext uri="{FF2B5EF4-FFF2-40B4-BE49-F238E27FC236}">
                    <a16:creationId xmlns:a16="http://schemas.microsoft.com/office/drawing/2014/main" id="{F9F3F1EF-9F7B-4B97-8425-89B668DB30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4" y="1280"/>
                <a:ext cx="584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1pPr>
                <a:lvl2pPr marL="742950" indent="-28575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2pPr>
                <a:lvl3pPr marL="11430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3pPr>
                <a:lvl4pPr marL="16002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4pPr>
                <a:lvl5pPr marL="2057400" indent="-228600" eaLnBrk="0" hangingPunct="0"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 Rounded MT Bold" pitchFamily="34" charset="0"/>
                    <a:cs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cs typeface="Arial" charset="0"/>
                  </a:rPr>
                  <a:t>cornea</a:t>
                </a: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73083C4B-32AF-473E-9B37-BD9690769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1232"/>
                <a:ext cx="1328" cy="18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A54E0D3-CDB1-4AC0-8194-8AA5E3FDFAF4}"/>
              </a:ext>
            </a:extLst>
          </p:cNvPr>
          <p:cNvGrpSpPr/>
          <p:nvPr/>
        </p:nvGrpSpPr>
        <p:grpSpPr>
          <a:xfrm>
            <a:off x="2425700" y="4365975"/>
            <a:ext cx="1601788" cy="394797"/>
            <a:chOff x="4547160" y="4373030"/>
            <a:chExt cx="1601788" cy="394797"/>
          </a:xfrm>
        </p:grpSpPr>
        <p:sp>
          <p:nvSpPr>
            <p:cNvPr id="14" name="Text Box 9">
              <a:extLst>
                <a:ext uri="{FF2B5EF4-FFF2-40B4-BE49-F238E27FC236}">
                  <a16:creationId xmlns:a16="http://schemas.microsoft.com/office/drawing/2014/main" id="{FC138DFA-1FB3-4917-B3AD-ACC5D9FFB0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848" y="4459852"/>
              <a:ext cx="927100" cy="307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 Rounded MT Bold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400" b="1">
                  <a:solidFill>
                    <a:srgbClr val="000000"/>
                  </a:solidFill>
                  <a:latin typeface="Arial" charset="0"/>
                </a:rPr>
                <a:t>testis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15F7D23-1692-4B9F-9ADE-0B69FD6D0AF2}"/>
                </a:ext>
              </a:extLst>
            </p:cNvPr>
            <p:cNvCxnSpPr>
              <a:endCxn id="14" idx="1"/>
            </p:cNvCxnSpPr>
            <p:nvPr/>
          </p:nvCxnSpPr>
          <p:spPr>
            <a:xfrm>
              <a:off x="4547160" y="4373030"/>
              <a:ext cx="674688" cy="2408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Rectangle 7">
            <a:extLst>
              <a:ext uri="{FF2B5EF4-FFF2-40B4-BE49-F238E27FC236}">
                <a16:creationId xmlns:a16="http://schemas.microsoft.com/office/drawing/2014/main" id="{ED74D66E-B297-4F45-AA46-12A7989CB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176" y="4606784"/>
            <a:ext cx="3873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Are not present in some tissues e.g. brain and heart</a:t>
            </a:r>
          </a:p>
        </p:txBody>
      </p:sp>
    </p:spTree>
    <p:extLst>
      <p:ext uri="{BB962C8B-B14F-4D97-AF65-F5344CB8AC3E}">
        <p14:creationId xmlns:p14="http://schemas.microsoft.com/office/powerpoint/2010/main" val="149817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4"/>
          <p:cNvSpPr txBox="1">
            <a:spLocks noChangeArrowheads="1"/>
          </p:cNvSpPr>
          <p:nvPr/>
        </p:nvSpPr>
        <p:spPr bwMode="auto">
          <a:xfrm>
            <a:off x="742950" y="270485"/>
            <a:ext cx="76469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dirty="0">
                <a:solidFill>
                  <a:srgbClr val="000000"/>
                </a:solidFill>
                <a:cs typeface="+mn-cs"/>
              </a:rPr>
              <a:t>PLURIPOTENCY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E9141F-925F-40ED-BEA5-E382EB92F6DC}"/>
              </a:ext>
            </a:extLst>
          </p:cNvPr>
          <p:cNvGrpSpPr/>
          <p:nvPr/>
        </p:nvGrpSpPr>
        <p:grpSpPr>
          <a:xfrm>
            <a:off x="2781301" y="2150432"/>
            <a:ext cx="3581400" cy="3883846"/>
            <a:chOff x="3527796" y="1694656"/>
            <a:chExt cx="2897720" cy="30951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9059B78-6D34-416B-8BF9-F180EB997E56}"/>
                </a:ext>
              </a:extLst>
            </p:cNvPr>
            <p:cNvGrpSpPr/>
            <p:nvPr/>
          </p:nvGrpSpPr>
          <p:grpSpPr>
            <a:xfrm>
              <a:off x="4470587" y="1694656"/>
              <a:ext cx="1954929" cy="3095110"/>
              <a:chOff x="5225133" y="1384449"/>
              <a:chExt cx="2145546" cy="3396903"/>
            </a:xfrm>
          </p:grpSpPr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C337E092-6AA9-49EA-86B6-EF05BE3810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5948208" y="4005064"/>
                <a:ext cx="1422471" cy="776288"/>
                <a:chOff x="561" y="1259"/>
                <a:chExt cx="396" cy="216"/>
              </a:xfrm>
            </p:grpSpPr>
            <p:grpSp>
              <p:nvGrpSpPr>
                <p:cNvPr id="25" name="Group 10">
                  <a:extLst>
                    <a:ext uri="{FF2B5EF4-FFF2-40B4-BE49-F238E27FC236}">
                      <a16:creationId xmlns:a16="http://schemas.microsoft.com/office/drawing/2014/main" id="{7F9F0A4A-00F9-4B33-A675-50D284CCDB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914904">
                  <a:off x="651" y="1169"/>
                  <a:ext cx="216" cy="396"/>
                  <a:chOff x="3808" y="2688"/>
                  <a:chExt cx="720" cy="1080"/>
                </a:xfrm>
              </p:grpSpPr>
              <p:sp>
                <p:nvSpPr>
                  <p:cNvPr id="27" name="Oval 11">
                    <a:extLst>
                      <a:ext uri="{FF2B5EF4-FFF2-40B4-BE49-F238E27FC236}">
                        <a16:creationId xmlns:a16="http://schemas.microsoft.com/office/drawing/2014/main" id="{666D37F8-716E-450B-95CC-D84A72E61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00" y="2964"/>
                    <a:ext cx="360" cy="368"/>
                  </a:xfrm>
                  <a:prstGeom prst="ellipse">
                    <a:avLst/>
                  </a:prstGeom>
                  <a:solidFill>
                    <a:srgbClr val="CC3300"/>
                  </a:soli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8" name="Freeform 12">
                    <a:extLst>
                      <a:ext uri="{FF2B5EF4-FFF2-40B4-BE49-F238E27FC236}">
                        <a16:creationId xmlns:a16="http://schemas.microsoft.com/office/drawing/2014/main" id="{5107B8CA-F02A-4DDB-B8FC-F08646A565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08" y="2688"/>
                    <a:ext cx="720" cy="1080"/>
                  </a:xfrm>
                  <a:custGeom>
                    <a:avLst/>
                    <a:gdLst>
                      <a:gd name="T0" fmla="*/ 32 w 720"/>
                      <a:gd name="T1" fmla="*/ 48 h 1080"/>
                      <a:gd name="T2" fmla="*/ 272 w 720"/>
                      <a:gd name="T3" fmla="*/ 240 h 1080"/>
                      <a:gd name="T4" fmla="*/ 704 w 720"/>
                      <a:gd name="T5" fmla="*/ 288 h 1080"/>
                      <a:gd name="T6" fmla="*/ 368 w 720"/>
                      <a:gd name="T7" fmla="*/ 672 h 1080"/>
                      <a:gd name="T8" fmla="*/ 176 w 720"/>
                      <a:gd name="T9" fmla="*/ 1056 h 1080"/>
                      <a:gd name="T10" fmla="*/ 80 w 720"/>
                      <a:gd name="T11" fmla="*/ 528 h 1080"/>
                      <a:gd name="T12" fmla="*/ 32 w 720"/>
                      <a:gd name="T13" fmla="*/ 48 h 108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20"/>
                      <a:gd name="T22" fmla="*/ 0 h 1080"/>
                      <a:gd name="T23" fmla="*/ 720 w 720"/>
                      <a:gd name="T24" fmla="*/ 1080 h 108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20" h="1080">
                        <a:moveTo>
                          <a:pt x="32" y="48"/>
                        </a:moveTo>
                        <a:cubicBezTo>
                          <a:pt x="64" y="0"/>
                          <a:pt x="160" y="200"/>
                          <a:pt x="272" y="240"/>
                        </a:cubicBezTo>
                        <a:cubicBezTo>
                          <a:pt x="384" y="280"/>
                          <a:pt x="688" y="216"/>
                          <a:pt x="704" y="288"/>
                        </a:cubicBezTo>
                        <a:cubicBezTo>
                          <a:pt x="720" y="360"/>
                          <a:pt x="456" y="544"/>
                          <a:pt x="368" y="672"/>
                        </a:cubicBezTo>
                        <a:cubicBezTo>
                          <a:pt x="280" y="800"/>
                          <a:pt x="224" y="1080"/>
                          <a:pt x="176" y="1056"/>
                        </a:cubicBezTo>
                        <a:cubicBezTo>
                          <a:pt x="128" y="1032"/>
                          <a:pt x="112" y="688"/>
                          <a:pt x="80" y="528"/>
                        </a:cubicBezTo>
                        <a:cubicBezTo>
                          <a:pt x="48" y="368"/>
                          <a:pt x="0" y="96"/>
                          <a:pt x="32" y="48"/>
                        </a:cubicBezTo>
                        <a:close/>
                      </a:path>
                    </a:pathLst>
                  </a:custGeom>
                  <a:solidFill>
                    <a:srgbClr val="CC3300"/>
                  </a:solidFill>
                  <a:ln w="9525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/>
                    </a:endParaRPr>
                  </a:p>
                </p:txBody>
              </p:sp>
            </p:grpSp>
            <p:sp>
              <p:nvSpPr>
                <p:cNvPr id="26" name="Oval 13">
                  <a:extLst>
                    <a:ext uri="{FF2B5EF4-FFF2-40B4-BE49-F238E27FC236}">
                      <a16:creationId xmlns:a16="http://schemas.microsoft.com/office/drawing/2014/main" id="{0252C27D-9ED3-446D-A63D-14B8AB1A3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 flipV="1">
                  <a:off x="707" y="1294"/>
                  <a:ext cx="119" cy="9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7E7E7E"/>
                    </a:gs>
                    <a:gs pos="100000">
                      <a:srgbClr val="A0A0A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10" name="Group 14">
                <a:extLst>
                  <a:ext uri="{FF2B5EF4-FFF2-40B4-BE49-F238E27FC236}">
                    <a16:creationId xmlns:a16="http://schemas.microsoft.com/office/drawing/2014/main" id="{10D5ABD1-96DB-420F-BFFB-4773315D6A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80012" y="3212976"/>
                <a:ext cx="785852" cy="644525"/>
                <a:chOff x="778" y="1330"/>
                <a:chExt cx="518" cy="412"/>
              </a:xfrm>
            </p:grpSpPr>
            <p:sp>
              <p:nvSpPr>
                <p:cNvPr id="23" name="Freeform 15">
                  <a:extLst>
                    <a:ext uri="{FF2B5EF4-FFF2-40B4-BE49-F238E27FC236}">
                      <a16:creationId xmlns:a16="http://schemas.microsoft.com/office/drawing/2014/main" id="{3252ADCC-CD46-4C93-B16D-B83A6BCAC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5400000">
                  <a:off x="831" y="1277"/>
                  <a:ext cx="412" cy="518"/>
                </a:xfrm>
                <a:custGeom>
                  <a:avLst/>
                  <a:gdLst>
                    <a:gd name="T0" fmla="*/ 452 w 388"/>
                    <a:gd name="T1" fmla="*/ 121 h 403"/>
                    <a:gd name="T2" fmla="*/ 497 w 388"/>
                    <a:gd name="T3" fmla="*/ 380 h 403"/>
                    <a:gd name="T4" fmla="*/ 523 w 388"/>
                    <a:gd name="T5" fmla="*/ 708 h 403"/>
                    <a:gd name="T6" fmla="*/ 370 w 388"/>
                    <a:gd name="T7" fmla="*/ 1414 h 403"/>
                    <a:gd name="T8" fmla="*/ 44 w 388"/>
                    <a:gd name="T9" fmla="*/ 1319 h 403"/>
                    <a:gd name="T10" fmla="*/ 0 w 388"/>
                    <a:gd name="T11" fmla="*/ 1084 h 403"/>
                    <a:gd name="T12" fmla="*/ 44 w 388"/>
                    <a:gd name="T13" fmla="*/ 661 h 403"/>
                    <a:gd name="T14" fmla="*/ 25 w 388"/>
                    <a:gd name="T15" fmla="*/ 476 h 403"/>
                    <a:gd name="T16" fmla="*/ 326 w 388"/>
                    <a:gd name="T17" fmla="*/ 75 h 403"/>
                    <a:gd name="T18" fmla="*/ 479 w 388"/>
                    <a:gd name="T19" fmla="*/ 98 h 403"/>
                    <a:gd name="T20" fmla="*/ 497 w 388"/>
                    <a:gd name="T21" fmla="*/ 238 h 403"/>
                    <a:gd name="T22" fmla="*/ 487 w 388"/>
                    <a:gd name="T23" fmla="*/ 307 h 403"/>
                    <a:gd name="T24" fmla="*/ 479 w 388"/>
                    <a:gd name="T25" fmla="*/ 238 h 403"/>
                    <a:gd name="T26" fmla="*/ 452 w 388"/>
                    <a:gd name="T27" fmla="*/ 121 h 40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88"/>
                    <a:gd name="T43" fmla="*/ 0 h 403"/>
                    <a:gd name="T44" fmla="*/ 388 w 388"/>
                    <a:gd name="T45" fmla="*/ 403 h 40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88" h="403">
                      <a:moveTo>
                        <a:pt x="335" y="34"/>
                      </a:moveTo>
                      <a:cubicBezTo>
                        <a:pt x="351" y="61"/>
                        <a:pt x="358" y="80"/>
                        <a:pt x="368" y="108"/>
                      </a:cubicBezTo>
                      <a:cubicBezTo>
                        <a:pt x="360" y="148"/>
                        <a:pt x="367" y="170"/>
                        <a:pt x="388" y="202"/>
                      </a:cubicBezTo>
                      <a:cubicBezTo>
                        <a:pt x="377" y="296"/>
                        <a:pt x="381" y="385"/>
                        <a:pt x="274" y="403"/>
                      </a:cubicBezTo>
                      <a:cubicBezTo>
                        <a:pt x="200" y="377"/>
                        <a:pt x="107" y="380"/>
                        <a:pt x="33" y="376"/>
                      </a:cubicBezTo>
                      <a:cubicBezTo>
                        <a:pt x="15" y="352"/>
                        <a:pt x="8" y="337"/>
                        <a:pt x="0" y="309"/>
                      </a:cubicBezTo>
                      <a:cubicBezTo>
                        <a:pt x="6" y="267"/>
                        <a:pt x="21" y="229"/>
                        <a:pt x="33" y="188"/>
                      </a:cubicBezTo>
                      <a:cubicBezTo>
                        <a:pt x="29" y="175"/>
                        <a:pt x="20" y="147"/>
                        <a:pt x="20" y="135"/>
                      </a:cubicBezTo>
                      <a:cubicBezTo>
                        <a:pt x="20" y="0"/>
                        <a:pt x="139" y="26"/>
                        <a:pt x="241" y="21"/>
                      </a:cubicBezTo>
                      <a:cubicBezTo>
                        <a:pt x="285" y="6"/>
                        <a:pt x="282" y="3"/>
                        <a:pt x="355" y="28"/>
                      </a:cubicBezTo>
                      <a:cubicBezTo>
                        <a:pt x="368" y="33"/>
                        <a:pt x="363" y="55"/>
                        <a:pt x="368" y="68"/>
                      </a:cubicBezTo>
                      <a:cubicBezTo>
                        <a:pt x="366" y="75"/>
                        <a:pt x="368" y="88"/>
                        <a:pt x="361" y="88"/>
                      </a:cubicBezTo>
                      <a:cubicBezTo>
                        <a:pt x="354" y="88"/>
                        <a:pt x="358" y="74"/>
                        <a:pt x="355" y="68"/>
                      </a:cubicBezTo>
                      <a:cubicBezTo>
                        <a:pt x="349" y="56"/>
                        <a:pt x="342" y="45"/>
                        <a:pt x="335" y="3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3B003B"/>
                    </a:gs>
                    <a:gs pos="100000">
                      <a:srgbClr val="800080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</a:endParaRPr>
                </a:p>
              </p:txBody>
            </p:sp>
            <p:sp>
              <p:nvSpPr>
                <p:cNvPr id="24" name="Oval 16">
                  <a:extLst>
                    <a:ext uri="{FF2B5EF4-FFF2-40B4-BE49-F238E27FC236}">
                      <a16:creationId xmlns:a16="http://schemas.microsoft.com/office/drawing/2014/main" id="{7D63BB18-1160-4845-B578-10133C1B9C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955" y="1380"/>
                  <a:ext cx="244" cy="2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181847"/>
                    </a:gs>
                    <a:gs pos="100000">
                      <a:srgbClr val="333399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11" name="Group 17">
                <a:extLst>
                  <a:ext uri="{FF2B5EF4-FFF2-40B4-BE49-F238E27FC236}">
                    <a16:creationId xmlns:a16="http://schemas.microsoft.com/office/drawing/2014/main" id="{AB46EDCD-5338-4175-A666-FD4C672034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10176" y="2199903"/>
                <a:ext cx="738224" cy="581025"/>
                <a:chOff x="4542" y="1583"/>
                <a:chExt cx="465" cy="366"/>
              </a:xfrm>
            </p:grpSpPr>
            <p:sp>
              <p:nvSpPr>
                <p:cNvPr id="21" name="Oval 18">
                  <a:extLst>
                    <a:ext uri="{FF2B5EF4-FFF2-40B4-BE49-F238E27FC236}">
                      <a16:creationId xmlns:a16="http://schemas.microsoft.com/office/drawing/2014/main" id="{6225D464-AA9C-445B-96D9-369C493724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437963" flipH="1">
                  <a:off x="4542" y="1583"/>
                  <a:ext cx="465" cy="36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CC00">
                        <a:alpha val="89999"/>
                      </a:srgbClr>
                    </a:gs>
                    <a:gs pos="100000">
                      <a:srgbClr val="99CC00">
                        <a:gamma/>
                        <a:shade val="57255"/>
                        <a:invGamma/>
                      </a:srgb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Oval 19">
                  <a:extLst>
                    <a:ext uri="{FF2B5EF4-FFF2-40B4-BE49-F238E27FC236}">
                      <a16:creationId xmlns:a16="http://schemas.microsoft.com/office/drawing/2014/main" id="{DFDC8163-E0E3-4CC0-AF2A-8B3269F950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437963" flipH="1">
                  <a:off x="4685" y="1659"/>
                  <a:ext cx="205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FFFF"/>
                    </a:gs>
                    <a:gs pos="100000">
                      <a:srgbClr val="5E7676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2" name="Line 30">
                <a:extLst>
                  <a:ext uri="{FF2B5EF4-FFF2-40B4-BE49-F238E27FC236}">
                    <a16:creationId xmlns:a16="http://schemas.microsoft.com/office/drawing/2014/main" id="{4E8D756D-9A14-401A-B285-EFA8DAB32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5133" y="2615346"/>
                <a:ext cx="708060" cy="276757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  <p:sp>
            <p:nvSpPr>
              <p:cNvPr id="13" name="Line 31">
                <a:extLst>
                  <a:ext uri="{FF2B5EF4-FFF2-40B4-BE49-F238E27FC236}">
                    <a16:creationId xmlns:a16="http://schemas.microsoft.com/office/drawing/2014/main" id="{8229345B-26D3-457F-9B04-4D41191C8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5133" y="3182769"/>
                <a:ext cx="689010" cy="30692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  <p:sp>
            <p:nvSpPr>
              <p:cNvPr id="14" name="Line 32">
                <a:extLst>
                  <a:ext uri="{FF2B5EF4-FFF2-40B4-BE49-F238E27FC236}">
                    <a16:creationId xmlns:a16="http://schemas.microsoft.com/office/drawing/2014/main" id="{519FDEDF-B1E2-4956-A8CB-4B33FA8D9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5133" y="1966445"/>
                <a:ext cx="746888" cy="5251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  <p:sp>
            <p:nvSpPr>
              <p:cNvPr id="15" name="Line 33">
                <a:extLst>
                  <a:ext uri="{FF2B5EF4-FFF2-40B4-BE49-F238E27FC236}">
                    <a16:creationId xmlns:a16="http://schemas.microsoft.com/office/drawing/2014/main" id="{425741FA-859B-4C62-B38A-FE2F801B6E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5133" y="3577643"/>
                <a:ext cx="689010" cy="58503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  <p:grpSp>
            <p:nvGrpSpPr>
              <p:cNvPr id="16" name="Group 37">
                <a:extLst>
                  <a:ext uri="{FF2B5EF4-FFF2-40B4-BE49-F238E27FC236}">
                    <a16:creationId xmlns:a16="http://schemas.microsoft.com/office/drawing/2014/main" id="{315F9DDF-E2F1-4D25-8ED3-D774FBB5DB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113738" y="1384449"/>
                <a:ext cx="1058916" cy="460375"/>
                <a:chOff x="2685" y="940"/>
                <a:chExt cx="667" cy="290"/>
              </a:xfrm>
            </p:grpSpPr>
            <p:sp>
              <p:nvSpPr>
                <p:cNvPr id="17" name="Oval 38">
                  <a:extLst>
                    <a:ext uri="{FF2B5EF4-FFF2-40B4-BE49-F238E27FC236}">
                      <a16:creationId xmlns:a16="http://schemas.microsoft.com/office/drawing/2014/main" id="{3F3767C6-1A24-40F4-86FA-B7BDC1BDC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05523" flipH="1">
                  <a:off x="2846" y="942"/>
                  <a:ext cx="351" cy="254"/>
                </a:xfrm>
                <a:prstGeom prst="ellipse">
                  <a:avLst/>
                </a:prstGeom>
                <a:solidFill>
                  <a:srgbClr val="FFC000"/>
                </a:solidFill>
                <a:ln w="2857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ea typeface="宋体" pitchFamily="2" charset="-122"/>
                    <a:cs typeface="Arial"/>
                  </a:endParaRPr>
                </a:p>
              </p:txBody>
            </p:sp>
            <p:sp>
              <p:nvSpPr>
                <p:cNvPr id="18" name="Line 39">
                  <a:extLst>
                    <a:ext uri="{FF2B5EF4-FFF2-40B4-BE49-F238E27FC236}">
                      <a16:creationId xmlns:a16="http://schemas.microsoft.com/office/drawing/2014/main" id="{2396B0E1-195E-478D-9E60-C0623EE919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905523">
                  <a:off x="3142" y="1230"/>
                  <a:ext cx="210" cy="0"/>
                </a:xfrm>
                <a:prstGeom prst="line">
                  <a:avLst/>
                </a:prstGeom>
                <a:noFill/>
                <a:ln w="57150">
                  <a:solidFill>
                    <a:srgbClr val="FFC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</a:endParaRPr>
                </a:p>
              </p:txBody>
            </p:sp>
            <p:sp>
              <p:nvSpPr>
                <p:cNvPr id="19" name="Oval 40">
                  <a:extLst>
                    <a:ext uri="{FF2B5EF4-FFF2-40B4-BE49-F238E27FC236}">
                      <a16:creationId xmlns:a16="http://schemas.microsoft.com/office/drawing/2014/main" id="{D86C49D3-F698-47C7-BE5A-8A2E3267E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912" y="958"/>
                  <a:ext cx="190" cy="19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50000"/>
                    </a:gs>
                    <a:gs pos="100000">
                      <a:srgbClr val="CC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</a:endParaRPr>
                </a:p>
              </p:txBody>
            </p:sp>
            <p:sp>
              <p:nvSpPr>
                <p:cNvPr id="20" name="Line 41">
                  <a:extLst>
                    <a:ext uri="{FF2B5EF4-FFF2-40B4-BE49-F238E27FC236}">
                      <a16:creationId xmlns:a16="http://schemas.microsoft.com/office/drawing/2014/main" id="{75DA52E5-01E8-4DF8-A013-6350A47ECB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905523">
                  <a:off x="2685" y="940"/>
                  <a:ext cx="210" cy="0"/>
                </a:xfrm>
                <a:prstGeom prst="line">
                  <a:avLst/>
                </a:prstGeom>
                <a:noFill/>
                <a:ln w="57150">
                  <a:solidFill>
                    <a:srgbClr val="FFC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/>
                  </a:endParaRPr>
                </a:p>
              </p:txBody>
            </p:sp>
          </p:grpSp>
        </p:grpSp>
        <p:sp>
          <p:nvSpPr>
            <p:cNvPr id="7" name="Oval 2">
              <a:extLst>
                <a:ext uri="{FF2B5EF4-FFF2-40B4-BE49-F238E27FC236}">
                  <a16:creationId xmlns:a16="http://schemas.microsoft.com/office/drawing/2014/main" id="{BE841477-BDE2-440F-ACF1-2906A8188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7796" y="2851523"/>
              <a:ext cx="650136" cy="6665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65"/>
                </a:gs>
              </a:gsLst>
              <a:path path="rect">
                <a:fillToRect r="100000" b="100000"/>
              </a:path>
            </a:gradFill>
            <a:ln w="12700">
              <a:solidFill>
                <a:srgbClr val="EEECE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21AF136-3580-47AB-9146-EA06C5F69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7959" y="3020574"/>
              <a:ext cx="279191" cy="28687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/>
                </a:gs>
              </a:gsLst>
              <a:path path="shape">
                <a:fillToRect l="50000" t="50000" r="50000" b="50000"/>
              </a:path>
            </a:gradFill>
            <a:ln w="317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53409" y="1018985"/>
            <a:ext cx="2882097" cy="590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One cell for all</a:t>
            </a:r>
          </a:p>
        </p:txBody>
      </p:sp>
    </p:spTree>
    <p:extLst>
      <p:ext uri="{BB962C8B-B14F-4D97-AF65-F5344CB8AC3E}">
        <p14:creationId xmlns:p14="http://schemas.microsoft.com/office/powerpoint/2010/main" val="184107388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2"/>
          <p:cNvGrpSpPr>
            <a:grpSpLocks/>
          </p:cNvGrpSpPr>
          <p:nvPr/>
        </p:nvGrpSpPr>
        <p:grpSpPr bwMode="auto">
          <a:xfrm>
            <a:off x="2903538" y="1416050"/>
            <a:ext cx="6240462" cy="5229225"/>
            <a:chOff x="1829" y="892"/>
            <a:chExt cx="3931" cy="3294"/>
          </a:xfrm>
        </p:grpSpPr>
        <p:grpSp>
          <p:nvGrpSpPr>
            <p:cNvPr id="2053" name="Group 3"/>
            <p:cNvGrpSpPr>
              <a:grpSpLocks/>
            </p:cNvGrpSpPr>
            <p:nvPr/>
          </p:nvGrpSpPr>
          <p:grpSpPr bwMode="auto">
            <a:xfrm>
              <a:off x="1829" y="892"/>
              <a:ext cx="2101" cy="3162"/>
              <a:chOff x="1648" y="937"/>
              <a:chExt cx="2101" cy="3162"/>
            </a:xfrm>
          </p:grpSpPr>
          <p:graphicFrame>
            <p:nvGraphicFramePr>
              <p:cNvPr id="2050" name="Object 4"/>
              <p:cNvGraphicFramePr>
                <a:graphicFrameLocks noChangeAspect="1"/>
              </p:cNvGraphicFramePr>
              <p:nvPr/>
            </p:nvGraphicFramePr>
            <p:xfrm>
              <a:off x="1648" y="937"/>
              <a:ext cx="2101" cy="24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2" imgW="7510060" imgH="10000706" progId="">
                      <p:embed/>
                    </p:oleObj>
                  </mc:Choice>
                  <mc:Fallback>
                    <p:oleObj name="Image" r:id="rId2" imgW="7510060" imgH="10000706" progId="">
                      <p:embed/>
                      <p:pic>
                        <p:nvPicPr>
                          <p:cNvPr id="205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b="18106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48" y="937"/>
                            <a:ext cx="2101" cy="24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055" name="Group 5"/>
              <p:cNvGrpSpPr>
                <a:grpSpLocks/>
              </p:cNvGrpSpPr>
              <p:nvPr/>
            </p:nvGrpSpPr>
            <p:grpSpPr bwMode="auto">
              <a:xfrm>
                <a:off x="2100" y="3600"/>
                <a:ext cx="1200" cy="499"/>
                <a:chOff x="3964" y="2748"/>
                <a:chExt cx="1072" cy="350"/>
              </a:xfrm>
            </p:grpSpPr>
            <p:sp>
              <p:nvSpPr>
                <p:cNvPr id="2065" name="Oval 6"/>
                <p:cNvSpPr>
                  <a:spLocks noChangeArrowheads="1"/>
                </p:cNvSpPr>
                <p:nvPr/>
              </p:nvSpPr>
              <p:spPr bwMode="auto">
                <a:xfrm>
                  <a:off x="3967" y="2846"/>
                  <a:ext cx="1069" cy="252"/>
                </a:xfrm>
                <a:prstGeom prst="ellipse">
                  <a:avLst/>
                </a:prstGeom>
                <a:solidFill>
                  <a:srgbClr val="0000FF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066" name="Group 7"/>
                <p:cNvGrpSpPr>
                  <a:grpSpLocks/>
                </p:cNvGrpSpPr>
                <p:nvPr/>
              </p:nvGrpSpPr>
              <p:grpSpPr bwMode="auto">
                <a:xfrm>
                  <a:off x="4261" y="2895"/>
                  <a:ext cx="146" cy="57"/>
                  <a:chOff x="4684" y="3572"/>
                  <a:chExt cx="168" cy="64"/>
                </a:xfrm>
              </p:grpSpPr>
              <p:sp>
                <p:nvSpPr>
                  <p:cNvPr id="2091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4684" y="3572"/>
                    <a:ext cx="168" cy="64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92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772" y="3588"/>
                    <a:ext cx="32" cy="24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67" name="Group 10"/>
                <p:cNvGrpSpPr>
                  <a:grpSpLocks/>
                </p:cNvGrpSpPr>
                <p:nvPr/>
              </p:nvGrpSpPr>
              <p:grpSpPr bwMode="auto">
                <a:xfrm>
                  <a:off x="4260" y="2994"/>
                  <a:ext cx="160" cy="56"/>
                  <a:chOff x="4748" y="3620"/>
                  <a:chExt cx="184" cy="64"/>
                </a:xfrm>
              </p:grpSpPr>
              <p:sp>
                <p:nvSpPr>
                  <p:cNvPr id="208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748" y="3620"/>
                    <a:ext cx="184" cy="64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9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4844" y="3644"/>
                    <a:ext cx="32" cy="8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68" name="Group 13"/>
                <p:cNvGrpSpPr>
                  <a:grpSpLocks/>
                </p:cNvGrpSpPr>
                <p:nvPr/>
              </p:nvGrpSpPr>
              <p:grpSpPr bwMode="auto">
                <a:xfrm>
                  <a:off x="4491" y="2881"/>
                  <a:ext cx="147" cy="50"/>
                  <a:chOff x="4948" y="3556"/>
                  <a:chExt cx="168" cy="56"/>
                </a:xfrm>
              </p:grpSpPr>
              <p:sp>
                <p:nvSpPr>
                  <p:cNvPr id="2087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4948" y="3556"/>
                    <a:ext cx="168" cy="5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88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5036" y="3580"/>
                    <a:ext cx="32" cy="8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69" name="Group 16"/>
                <p:cNvGrpSpPr>
                  <a:grpSpLocks/>
                </p:cNvGrpSpPr>
                <p:nvPr/>
              </p:nvGrpSpPr>
              <p:grpSpPr bwMode="auto">
                <a:xfrm>
                  <a:off x="4456" y="2994"/>
                  <a:ext cx="154" cy="56"/>
                  <a:chOff x="4908" y="3628"/>
                  <a:chExt cx="176" cy="64"/>
                </a:xfrm>
              </p:grpSpPr>
              <p:sp>
                <p:nvSpPr>
                  <p:cNvPr id="2085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4908" y="3628"/>
                    <a:ext cx="176" cy="64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86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4996" y="3644"/>
                    <a:ext cx="40" cy="1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70" name="Group 19"/>
                <p:cNvGrpSpPr>
                  <a:grpSpLocks/>
                </p:cNvGrpSpPr>
                <p:nvPr/>
              </p:nvGrpSpPr>
              <p:grpSpPr bwMode="auto">
                <a:xfrm>
                  <a:off x="4638" y="3001"/>
                  <a:ext cx="160" cy="49"/>
                  <a:chOff x="5116" y="3588"/>
                  <a:chExt cx="184" cy="56"/>
                </a:xfrm>
              </p:grpSpPr>
              <p:sp>
                <p:nvSpPr>
                  <p:cNvPr id="2083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5116" y="3588"/>
                    <a:ext cx="184" cy="5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84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5212" y="3612"/>
                    <a:ext cx="40" cy="1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71" name="Group 22"/>
                <p:cNvGrpSpPr>
                  <a:grpSpLocks/>
                </p:cNvGrpSpPr>
                <p:nvPr/>
              </p:nvGrpSpPr>
              <p:grpSpPr bwMode="auto">
                <a:xfrm>
                  <a:off x="4533" y="2953"/>
                  <a:ext cx="154" cy="49"/>
                  <a:chOff x="4996" y="3588"/>
                  <a:chExt cx="176" cy="56"/>
                </a:xfrm>
              </p:grpSpPr>
              <p:sp>
                <p:nvSpPr>
                  <p:cNvPr id="2081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996" y="3588"/>
                    <a:ext cx="176" cy="5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82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5092" y="3612"/>
                    <a:ext cx="32" cy="24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072" name="Oval 25"/>
                <p:cNvSpPr>
                  <a:spLocks noChangeArrowheads="1"/>
                </p:cNvSpPr>
                <p:nvPr/>
              </p:nvSpPr>
              <p:spPr bwMode="auto">
                <a:xfrm>
                  <a:off x="3967" y="2748"/>
                  <a:ext cx="1069" cy="197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73" name="Line 26"/>
                <p:cNvSpPr>
                  <a:spLocks noChangeShapeType="1"/>
                </p:cNvSpPr>
                <p:nvPr/>
              </p:nvSpPr>
              <p:spPr bwMode="auto">
                <a:xfrm>
                  <a:off x="3964" y="2861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74" name="Line 27"/>
                <p:cNvSpPr>
                  <a:spLocks noChangeShapeType="1"/>
                </p:cNvSpPr>
                <p:nvPr/>
              </p:nvSpPr>
              <p:spPr bwMode="auto">
                <a:xfrm>
                  <a:off x="5032" y="2861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2075" name="Group 28"/>
                <p:cNvGrpSpPr>
                  <a:grpSpLocks/>
                </p:cNvGrpSpPr>
                <p:nvPr/>
              </p:nvGrpSpPr>
              <p:grpSpPr bwMode="auto">
                <a:xfrm>
                  <a:off x="4798" y="2954"/>
                  <a:ext cx="160" cy="49"/>
                  <a:chOff x="5116" y="3588"/>
                  <a:chExt cx="184" cy="56"/>
                </a:xfrm>
              </p:grpSpPr>
              <p:sp>
                <p:nvSpPr>
                  <p:cNvPr id="2079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5116" y="3588"/>
                    <a:ext cx="184" cy="5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80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5212" y="3612"/>
                    <a:ext cx="40" cy="1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076" name="Group 31"/>
                <p:cNvGrpSpPr>
                  <a:grpSpLocks/>
                </p:cNvGrpSpPr>
                <p:nvPr/>
              </p:nvGrpSpPr>
              <p:grpSpPr bwMode="auto">
                <a:xfrm>
                  <a:off x="4110" y="2954"/>
                  <a:ext cx="160" cy="49"/>
                  <a:chOff x="5116" y="3588"/>
                  <a:chExt cx="184" cy="56"/>
                </a:xfrm>
              </p:grpSpPr>
              <p:sp>
                <p:nvSpPr>
                  <p:cNvPr id="2077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5116" y="3588"/>
                    <a:ext cx="184" cy="5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078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5212" y="3612"/>
                    <a:ext cx="40" cy="1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056" name="Group 34"/>
              <p:cNvGrpSpPr>
                <a:grpSpLocks/>
              </p:cNvGrpSpPr>
              <p:nvPr/>
            </p:nvGrpSpPr>
            <p:grpSpPr bwMode="auto">
              <a:xfrm flipV="1">
                <a:off x="2549" y="2282"/>
                <a:ext cx="251" cy="364"/>
                <a:chOff x="2034" y="3884"/>
                <a:chExt cx="282" cy="378"/>
              </a:xfrm>
            </p:grpSpPr>
            <p:sp>
              <p:nvSpPr>
                <p:cNvPr id="2063" name="AutoShape 35"/>
                <p:cNvSpPr>
                  <a:spLocks noChangeArrowheads="1"/>
                </p:cNvSpPr>
                <p:nvPr/>
              </p:nvSpPr>
              <p:spPr bwMode="auto">
                <a:xfrm rot="-5400000">
                  <a:off x="2082" y="4017"/>
                  <a:ext cx="185" cy="281"/>
                </a:xfrm>
                <a:prstGeom prst="moon">
                  <a:avLst>
                    <a:gd name="adj" fmla="val 79968"/>
                  </a:avLst>
                </a:prstGeom>
                <a:solidFill>
                  <a:srgbClr val="FAF4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4" name="AutoShape 36" descr="Shingle"/>
                <p:cNvSpPr>
                  <a:spLocks noChangeArrowheads="1"/>
                </p:cNvSpPr>
                <p:nvPr/>
              </p:nvSpPr>
              <p:spPr bwMode="auto">
                <a:xfrm rot="10800000">
                  <a:off x="2034" y="3884"/>
                  <a:ext cx="282" cy="37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40 w 21600"/>
                    <a:gd name="T25" fmla="*/ 3143 h 21600"/>
                    <a:gd name="T26" fmla="*/ 18460 w 21600"/>
                    <a:gd name="T27" fmla="*/ 1845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254" y="10800"/>
                      </a:moveTo>
                      <a:cubicBezTo>
                        <a:pt x="1254" y="16072"/>
                        <a:pt x="5528" y="20346"/>
                        <a:pt x="10800" y="20346"/>
                      </a:cubicBezTo>
                      <a:cubicBezTo>
                        <a:pt x="16072" y="20346"/>
                        <a:pt x="20346" y="16072"/>
                        <a:pt x="20346" y="10800"/>
                      </a:cubicBezTo>
                      <a:cubicBezTo>
                        <a:pt x="20346" y="5528"/>
                        <a:pt x="16072" y="1254"/>
                        <a:pt x="10800" y="1254"/>
                      </a:cubicBezTo>
                      <a:cubicBezTo>
                        <a:pt x="5528" y="1254"/>
                        <a:pt x="1254" y="5528"/>
                        <a:pt x="1254" y="10800"/>
                      </a:cubicBezTo>
                      <a:close/>
                    </a:path>
                  </a:pathLst>
                </a:custGeom>
                <a:pattFill prst="shingle">
                  <a:fgClr>
                    <a:srgbClr val="00CC66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57" name="Group 37"/>
              <p:cNvGrpSpPr>
                <a:grpSpLocks/>
              </p:cNvGrpSpPr>
              <p:nvPr/>
            </p:nvGrpSpPr>
            <p:grpSpPr bwMode="auto">
              <a:xfrm flipV="1">
                <a:off x="2783" y="2548"/>
                <a:ext cx="251" cy="364"/>
                <a:chOff x="2034" y="3884"/>
                <a:chExt cx="282" cy="378"/>
              </a:xfrm>
            </p:grpSpPr>
            <p:sp>
              <p:nvSpPr>
                <p:cNvPr id="2061" name="AutoShape 38"/>
                <p:cNvSpPr>
                  <a:spLocks noChangeArrowheads="1"/>
                </p:cNvSpPr>
                <p:nvPr/>
              </p:nvSpPr>
              <p:spPr bwMode="auto">
                <a:xfrm rot="-5400000">
                  <a:off x="2082" y="4017"/>
                  <a:ext cx="185" cy="281"/>
                </a:xfrm>
                <a:prstGeom prst="moon">
                  <a:avLst>
                    <a:gd name="adj" fmla="val 79968"/>
                  </a:avLst>
                </a:prstGeom>
                <a:solidFill>
                  <a:srgbClr val="FAF400"/>
                </a:solid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2" name="AutoShape 39" descr="Shingle"/>
                <p:cNvSpPr>
                  <a:spLocks noChangeArrowheads="1"/>
                </p:cNvSpPr>
                <p:nvPr/>
              </p:nvSpPr>
              <p:spPr bwMode="auto">
                <a:xfrm rot="10800000">
                  <a:off x="2034" y="3884"/>
                  <a:ext cx="282" cy="37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40 w 21600"/>
                    <a:gd name="T25" fmla="*/ 3143 h 21600"/>
                    <a:gd name="T26" fmla="*/ 18460 w 21600"/>
                    <a:gd name="T27" fmla="*/ 1845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254" y="10800"/>
                      </a:moveTo>
                      <a:cubicBezTo>
                        <a:pt x="1254" y="16072"/>
                        <a:pt x="5528" y="20346"/>
                        <a:pt x="10800" y="20346"/>
                      </a:cubicBezTo>
                      <a:cubicBezTo>
                        <a:pt x="16072" y="20346"/>
                        <a:pt x="20346" y="16072"/>
                        <a:pt x="20346" y="10800"/>
                      </a:cubicBezTo>
                      <a:cubicBezTo>
                        <a:pt x="20346" y="5528"/>
                        <a:pt x="16072" y="1254"/>
                        <a:pt x="10800" y="1254"/>
                      </a:cubicBezTo>
                      <a:cubicBezTo>
                        <a:pt x="5528" y="1254"/>
                        <a:pt x="1254" y="5528"/>
                        <a:pt x="1254" y="10800"/>
                      </a:cubicBezTo>
                      <a:close/>
                    </a:path>
                  </a:pathLst>
                </a:custGeom>
                <a:pattFill prst="shingle">
                  <a:fgClr>
                    <a:srgbClr val="00CC66"/>
                  </a:fgClr>
                  <a:bgClr>
                    <a:srgbClr val="FFFFFF"/>
                  </a:bgClr>
                </a:pattFill>
                <a:ln w="952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058" name="Group 40"/>
              <p:cNvGrpSpPr>
                <a:grpSpLocks/>
              </p:cNvGrpSpPr>
              <p:nvPr/>
            </p:nvGrpSpPr>
            <p:grpSpPr bwMode="auto">
              <a:xfrm flipV="1">
                <a:off x="2264" y="2646"/>
                <a:ext cx="251" cy="364"/>
                <a:chOff x="2034" y="3884"/>
                <a:chExt cx="282" cy="378"/>
              </a:xfrm>
            </p:grpSpPr>
            <p:sp>
              <p:nvSpPr>
                <p:cNvPr id="2059" name="AutoShape 41"/>
                <p:cNvSpPr>
                  <a:spLocks noChangeArrowheads="1"/>
                </p:cNvSpPr>
                <p:nvPr/>
              </p:nvSpPr>
              <p:spPr bwMode="auto">
                <a:xfrm rot="-5400000">
                  <a:off x="2082" y="4017"/>
                  <a:ext cx="185" cy="281"/>
                </a:xfrm>
                <a:prstGeom prst="moon">
                  <a:avLst>
                    <a:gd name="adj" fmla="val 79968"/>
                  </a:avLst>
                </a:prstGeom>
                <a:solidFill>
                  <a:srgbClr val="FAF400"/>
                </a:solid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60" name="AutoShape 42" descr="Shingle"/>
                <p:cNvSpPr>
                  <a:spLocks noChangeArrowheads="1"/>
                </p:cNvSpPr>
                <p:nvPr/>
              </p:nvSpPr>
              <p:spPr bwMode="auto">
                <a:xfrm rot="10800000">
                  <a:off x="2034" y="3884"/>
                  <a:ext cx="282" cy="37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40 w 21600"/>
                    <a:gd name="T25" fmla="*/ 3143 h 21600"/>
                    <a:gd name="T26" fmla="*/ 18460 w 21600"/>
                    <a:gd name="T27" fmla="*/ 18457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254" y="10800"/>
                      </a:moveTo>
                      <a:cubicBezTo>
                        <a:pt x="1254" y="16072"/>
                        <a:pt x="5528" y="20346"/>
                        <a:pt x="10800" y="20346"/>
                      </a:cubicBezTo>
                      <a:cubicBezTo>
                        <a:pt x="16072" y="20346"/>
                        <a:pt x="20346" y="16072"/>
                        <a:pt x="20346" y="10800"/>
                      </a:cubicBezTo>
                      <a:cubicBezTo>
                        <a:pt x="20346" y="5528"/>
                        <a:pt x="16072" y="1254"/>
                        <a:pt x="10800" y="1254"/>
                      </a:cubicBezTo>
                      <a:cubicBezTo>
                        <a:pt x="5528" y="1254"/>
                        <a:pt x="1254" y="5528"/>
                        <a:pt x="1254" y="10800"/>
                      </a:cubicBezTo>
                      <a:close/>
                    </a:path>
                  </a:pathLst>
                </a:custGeom>
                <a:pattFill prst="shingle">
                  <a:fgClr>
                    <a:srgbClr val="00CC66"/>
                  </a:fgClr>
                  <a:bgClr>
                    <a:srgbClr val="FFFFFF"/>
                  </a:bgClr>
                </a:pattFill>
                <a:ln w="9525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2054" name="Text Box 43"/>
            <p:cNvSpPr txBox="1">
              <a:spLocks noChangeArrowheads="1"/>
            </p:cNvSpPr>
            <p:nvPr/>
          </p:nvSpPr>
          <p:spPr bwMode="auto">
            <a:xfrm>
              <a:off x="3992" y="3897"/>
              <a:ext cx="1768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GB" sz="1600" b="1" dirty="0">
                  <a:latin typeface="Arial" charset="0"/>
                </a:rPr>
                <a:t>Evans &amp; Kaufman, 1981</a:t>
              </a:r>
            </a:p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GB" sz="1600" b="1" dirty="0">
                  <a:latin typeface="Arial" charset="0"/>
                </a:rPr>
                <a:t>Martin, 1981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48A31A-7E31-4008-9B4C-70582852419C}"/>
              </a:ext>
            </a:extLst>
          </p:cNvPr>
          <p:cNvSpPr txBox="1"/>
          <p:nvPr/>
        </p:nvSpPr>
        <p:spPr>
          <a:xfrm>
            <a:off x="944880" y="467360"/>
            <a:ext cx="2676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1981 ….</a:t>
            </a:r>
          </a:p>
        </p:txBody>
      </p:sp>
    </p:spTree>
    <p:extLst>
      <p:ext uri="{BB962C8B-B14F-4D97-AF65-F5344CB8AC3E}">
        <p14:creationId xmlns:p14="http://schemas.microsoft.com/office/powerpoint/2010/main" val="293435706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550492" y="1512221"/>
          <a:ext cx="2043020" cy="1937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121073" imgH="4854218" progId="">
                  <p:embed/>
                </p:oleObj>
              </mc:Choice>
              <mc:Fallback>
                <p:oleObj name="Image" r:id="rId2" imgW="5121073" imgH="4854218" progId="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0492" y="1512221"/>
                        <a:ext cx="2043020" cy="1937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869746" y="2226468"/>
            <a:ext cx="1591670" cy="640742"/>
            <a:chOff x="1336431" y="1536794"/>
            <a:chExt cx="1931859" cy="777687"/>
          </a:xfrm>
        </p:grpSpPr>
        <p:pic>
          <p:nvPicPr>
            <p:cNvPr id="3080" name="Picture 18" descr="x20b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336431" y="1536794"/>
              <a:ext cx="844061" cy="77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1" name="Line 19"/>
            <p:cNvSpPr>
              <a:spLocks noChangeShapeType="1"/>
            </p:cNvSpPr>
            <p:nvPr/>
          </p:nvSpPr>
          <p:spPr bwMode="auto">
            <a:xfrm>
              <a:off x="2272928" y="1895475"/>
              <a:ext cx="99536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Arial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8931" y="3551362"/>
            <a:ext cx="6953787" cy="2955970"/>
            <a:chOff x="319803" y="3181350"/>
            <a:chExt cx="8440023" cy="3587751"/>
          </a:xfrm>
        </p:grpSpPr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469901" y="3181350"/>
              <a:ext cx="8289925" cy="3587751"/>
              <a:chOff x="296" y="2004"/>
              <a:chExt cx="5222" cy="2260"/>
            </a:xfrm>
          </p:grpSpPr>
          <p:sp>
            <p:nvSpPr>
              <p:cNvPr id="3085" name="Text Box 5"/>
              <p:cNvSpPr txBox="1">
                <a:spLocks noChangeArrowheads="1"/>
              </p:cNvSpPr>
              <p:nvPr/>
            </p:nvSpPr>
            <p:spPr bwMode="auto">
              <a:xfrm>
                <a:off x="4154" y="3954"/>
                <a:ext cx="112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Ectoderm</a:t>
                </a:r>
              </a:p>
            </p:txBody>
          </p:sp>
          <p:sp>
            <p:nvSpPr>
              <p:cNvPr id="3086" name="Text Box 6"/>
              <p:cNvSpPr txBox="1">
                <a:spLocks noChangeArrowheads="1"/>
              </p:cNvSpPr>
              <p:nvPr/>
            </p:nvSpPr>
            <p:spPr bwMode="auto">
              <a:xfrm>
                <a:off x="296" y="3954"/>
                <a:ext cx="1376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Endoderm</a:t>
                </a:r>
              </a:p>
            </p:txBody>
          </p:sp>
          <p:sp>
            <p:nvSpPr>
              <p:cNvPr id="3087" name="Line 8"/>
              <p:cNvSpPr>
                <a:spLocks noChangeShapeType="1"/>
              </p:cNvSpPr>
              <p:nvPr/>
            </p:nvSpPr>
            <p:spPr bwMode="auto">
              <a:xfrm>
                <a:off x="2879" y="2004"/>
                <a:ext cx="1" cy="42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3088" name="Line 9"/>
              <p:cNvSpPr>
                <a:spLocks noChangeShapeType="1"/>
              </p:cNvSpPr>
              <p:nvPr/>
            </p:nvSpPr>
            <p:spPr bwMode="auto">
              <a:xfrm>
                <a:off x="3328" y="2016"/>
                <a:ext cx="640" cy="39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3089" name="Line 10"/>
              <p:cNvSpPr>
                <a:spLocks noChangeShapeType="1"/>
              </p:cNvSpPr>
              <p:nvPr/>
            </p:nvSpPr>
            <p:spPr bwMode="auto">
              <a:xfrm flipV="1">
                <a:off x="1784" y="2004"/>
                <a:ext cx="640" cy="39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3090" name="Text Box 11"/>
              <p:cNvSpPr txBox="1">
                <a:spLocks noChangeArrowheads="1"/>
              </p:cNvSpPr>
              <p:nvPr/>
            </p:nvSpPr>
            <p:spPr bwMode="auto">
              <a:xfrm>
                <a:off x="2256" y="3954"/>
                <a:ext cx="1488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Mesoderm</a:t>
                </a:r>
              </a:p>
            </p:txBody>
          </p:sp>
          <p:graphicFrame>
            <p:nvGraphicFramePr>
              <p:cNvPr id="3076" name="Object 12"/>
              <p:cNvGraphicFramePr>
                <a:graphicFrameLocks noChangeAspect="1"/>
              </p:cNvGraphicFramePr>
              <p:nvPr/>
            </p:nvGraphicFramePr>
            <p:xfrm>
              <a:off x="4012" y="2513"/>
              <a:ext cx="1506" cy="13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5" imgW="3176844" imgH="3164137" progId="">
                      <p:embed/>
                    </p:oleObj>
                  </mc:Choice>
                  <mc:Fallback>
                    <p:oleObj name="Image" r:id="rId5" imgW="3176844" imgH="3164137" progId="">
                      <p:embed/>
                      <p:pic>
                        <p:nvPicPr>
                          <p:cNvPr id="3076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12" y="2513"/>
                            <a:ext cx="1506" cy="13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3091" name="Picture 13" descr="beating-card"/>
              <p:cNvPicPr>
                <a:picLocks noChangeAspect="1" noChangeArrowheads="1" noCrop="1"/>
              </p:cNvPicPr>
              <p:nvPr/>
            </p:nvPicPr>
            <p:blipFill>
              <a:blip r:embed="rId7" cstate="print">
                <a:lum bright="12000" contras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3" y="2511"/>
                <a:ext cx="1568" cy="13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" name="Picture 15" descr="cpep gluc overlay.jpg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4" t="2758" b="5997"/>
            <a:stretch/>
          </p:blipFill>
          <p:spPr>
            <a:xfrm>
              <a:off x="319803" y="3986214"/>
              <a:ext cx="2514421" cy="2149475"/>
            </a:xfrm>
            <a:prstGeom prst="rect">
              <a:avLst/>
            </a:prstGeom>
          </p:spPr>
        </p:pic>
      </p:grpSp>
      <p:sp>
        <p:nvSpPr>
          <p:cNvPr id="18" name="Text Box 44">
            <a:extLst>
              <a:ext uri="{FF2B5EF4-FFF2-40B4-BE49-F238E27FC236}">
                <a16:creationId xmlns:a16="http://schemas.microsoft.com/office/drawing/2014/main" id="{0927B524-32B7-4B9C-9017-0585B4910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47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Arial"/>
              </a:rPr>
              <a:t>Embryonic Stem Cells are Pluripotent</a:t>
            </a:r>
          </a:p>
        </p:txBody>
      </p:sp>
    </p:spTree>
    <p:extLst>
      <p:ext uri="{BB962C8B-B14F-4D97-AF65-F5344CB8AC3E}">
        <p14:creationId xmlns:p14="http://schemas.microsoft.com/office/powerpoint/2010/main" val="7639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00088" y="114625"/>
            <a:ext cx="7772400" cy="1143000"/>
          </a:xfrm>
        </p:spPr>
        <p:txBody>
          <a:bodyPr/>
          <a:lstStyle/>
          <a:p>
            <a:r>
              <a:rPr lang="en-GB" sz="3200" dirty="0"/>
              <a:t>Human Pluripotent Stem Cells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11638" y="929025"/>
            <a:ext cx="4342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Thomson et al., Science, 1998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1561" y="5467310"/>
            <a:ext cx="436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Similar to mouse embryonic stem cells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E6C66B-0320-B65B-CEFC-62D2B7C4D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391257" y="2333745"/>
            <a:ext cx="2585124" cy="2373008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AA4BF436-9995-5DC2-1EC2-905361DA00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4247" y="2333745"/>
            <a:ext cx="2337638" cy="233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63D15A-86E0-1BFA-323B-AE27B9EF7753}"/>
              </a:ext>
            </a:extLst>
          </p:cNvPr>
          <p:cNvSpPr txBox="1"/>
          <p:nvPr/>
        </p:nvSpPr>
        <p:spPr>
          <a:xfrm>
            <a:off x="1442248" y="1964413"/>
            <a:ext cx="248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Day 6 human embryo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6451316-3737-DF1D-7F28-B8FAA140BB82}"/>
              </a:ext>
            </a:extLst>
          </p:cNvPr>
          <p:cNvCxnSpPr>
            <a:cxnSpLocks/>
          </p:cNvCxnSpPr>
          <p:nvPr/>
        </p:nvCxnSpPr>
        <p:spPr>
          <a:xfrm>
            <a:off x="2801923" y="3045204"/>
            <a:ext cx="3171038" cy="364661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089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1146869" y="215639"/>
            <a:ext cx="67721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000000"/>
                </a:solidFill>
              </a:rPr>
              <a:t>Molecular Reprogramming</a:t>
            </a:r>
          </a:p>
        </p:txBody>
      </p:sp>
      <p:graphicFrame>
        <p:nvGraphicFramePr>
          <p:cNvPr id="266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841930"/>
              </p:ext>
            </p:extLst>
          </p:nvPr>
        </p:nvGraphicFramePr>
        <p:xfrm>
          <a:off x="7391790" y="990831"/>
          <a:ext cx="1263210" cy="18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190476" imgH="11695238" progId="">
                  <p:embed/>
                </p:oleObj>
              </mc:Choice>
              <mc:Fallback>
                <p:oleObj r:id="rId2" imgW="8190476" imgH="11695238" progId="">
                  <p:embed/>
                  <p:pic>
                    <p:nvPicPr>
                      <p:cNvPr id="2662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790" y="990831"/>
                        <a:ext cx="1263210" cy="180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305172" y="5200732"/>
            <a:ext cx="1927986" cy="774577"/>
            <a:chOff x="3964" y="2748"/>
            <a:chExt cx="1072" cy="350"/>
          </a:xfrm>
        </p:grpSpPr>
        <p:sp>
          <p:nvSpPr>
            <p:cNvPr id="6164" name="Oval 7"/>
            <p:cNvSpPr>
              <a:spLocks noChangeArrowheads="1"/>
            </p:cNvSpPr>
            <p:nvPr/>
          </p:nvSpPr>
          <p:spPr bwMode="auto">
            <a:xfrm>
              <a:off x="3967" y="2846"/>
              <a:ext cx="1069" cy="252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4261" y="2895"/>
              <a:ext cx="146" cy="57"/>
              <a:chOff x="4684" y="3572"/>
              <a:chExt cx="168" cy="64"/>
            </a:xfrm>
          </p:grpSpPr>
          <p:sp>
            <p:nvSpPr>
              <p:cNvPr id="6190" name="Oval 9"/>
              <p:cNvSpPr>
                <a:spLocks noChangeArrowheads="1"/>
              </p:cNvSpPr>
              <p:nvPr/>
            </p:nvSpPr>
            <p:spPr bwMode="auto">
              <a:xfrm>
                <a:off x="4684" y="3572"/>
                <a:ext cx="168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91" name="Oval 10"/>
              <p:cNvSpPr>
                <a:spLocks noChangeArrowheads="1"/>
              </p:cNvSpPr>
              <p:nvPr/>
            </p:nvSpPr>
            <p:spPr bwMode="auto">
              <a:xfrm>
                <a:off x="4772" y="3588"/>
                <a:ext cx="32" cy="2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4260" y="2994"/>
              <a:ext cx="160" cy="56"/>
              <a:chOff x="4748" y="3620"/>
              <a:chExt cx="184" cy="64"/>
            </a:xfrm>
          </p:grpSpPr>
          <p:sp>
            <p:nvSpPr>
              <p:cNvPr id="6188" name="Oval 12"/>
              <p:cNvSpPr>
                <a:spLocks noChangeArrowheads="1"/>
              </p:cNvSpPr>
              <p:nvPr/>
            </p:nvSpPr>
            <p:spPr bwMode="auto">
              <a:xfrm>
                <a:off x="4748" y="3620"/>
                <a:ext cx="184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89" name="Oval 13"/>
              <p:cNvSpPr>
                <a:spLocks noChangeArrowheads="1"/>
              </p:cNvSpPr>
              <p:nvPr/>
            </p:nvSpPr>
            <p:spPr bwMode="auto">
              <a:xfrm>
                <a:off x="4844" y="3644"/>
                <a:ext cx="32" cy="8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4491" y="2881"/>
              <a:ext cx="147" cy="50"/>
              <a:chOff x="4948" y="3556"/>
              <a:chExt cx="168" cy="56"/>
            </a:xfrm>
          </p:grpSpPr>
          <p:sp>
            <p:nvSpPr>
              <p:cNvPr id="6186" name="Oval 15"/>
              <p:cNvSpPr>
                <a:spLocks noChangeArrowheads="1"/>
              </p:cNvSpPr>
              <p:nvPr/>
            </p:nvSpPr>
            <p:spPr bwMode="auto">
              <a:xfrm>
                <a:off x="4948" y="3556"/>
                <a:ext cx="168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87" name="Oval 16"/>
              <p:cNvSpPr>
                <a:spLocks noChangeArrowheads="1"/>
              </p:cNvSpPr>
              <p:nvPr/>
            </p:nvSpPr>
            <p:spPr bwMode="auto">
              <a:xfrm>
                <a:off x="5036" y="3580"/>
                <a:ext cx="32" cy="8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4456" y="2994"/>
              <a:ext cx="154" cy="56"/>
              <a:chOff x="4908" y="3628"/>
              <a:chExt cx="176" cy="64"/>
            </a:xfrm>
          </p:grpSpPr>
          <p:sp>
            <p:nvSpPr>
              <p:cNvPr id="6184" name="Oval 18"/>
              <p:cNvSpPr>
                <a:spLocks noChangeArrowheads="1"/>
              </p:cNvSpPr>
              <p:nvPr/>
            </p:nvSpPr>
            <p:spPr bwMode="auto">
              <a:xfrm>
                <a:off x="4908" y="3628"/>
                <a:ext cx="176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85" name="Oval 19"/>
              <p:cNvSpPr>
                <a:spLocks noChangeArrowheads="1"/>
              </p:cNvSpPr>
              <p:nvPr/>
            </p:nvSpPr>
            <p:spPr bwMode="auto">
              <a:xfrm>
                <a:off x="4996" y="3644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4638" y="3001"/>
              <a:ext cx="160" cy="49"/>
              <a:chOff x="5116" y="3588"/>
              <a:chExt cx="184" cy="56"/>
            </a:xfrm>
          </p:grpSpPr>
          <p:sp>
            <p:nvSpPr>
              <p:cNvPr id="6182" name="Oval 21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83" name="Oval 22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4533" y="2953"/>
              <a:ext cx="154" cy="49"/>
              <a:chOff x="4996" y="3588"/>
              <a:chExt cx="176" cy="56"/>
            </a:xfrm>
          </p:grpSpPr>
          <p:sp>
            <p:nvSpPr>
              <p:cNvPr id="6180" name="Oval 24"/>
              <p:cNvSpPr>
                <a:spLocks noChangeArrowheads="1"/>
              </p:cNvSpPr>
              <p:nvPr/>
            </p:nvSpPr>
            <p:spPr bwMode="auto">
              <a:xfrm>
                <a:off x="4996" y="3588"/>
                <a:ext cx="176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81" name="Oval 25"/>
              <p:cNvSpPr>
                <a:spLocks noChangeArrowheads="1"/>
              </p:cNvSpPr>
              <p:nvPr/>
            </p:nvSpPr>
            <p:spPr bwMode="auto">
              <a:xfrm>
                <a:off x="5092" y="3612"/>
                <a:ext cx="32" cy="2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171" name="Oval 26"/>
            <p:cNvSpPr>
              <a:spLocks noChangeArrowheads="1"/>
            </p:cNvSpPr>
            <p:nvPr/>
          </p:nvSpPr>
          <p:spPr bwMode="auto">
            <a:xfrm>
              <a:off x="3967" y="2748"/>
              <a:ext cx="1069" cy="19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72" name="Line 27"/>
            <p:cNvSpPr>
              <a:spLocks noChangeShapeType="1"/>
            </p:cNvSpPr>
            <p:nvPr/>
          </p:nvSpPr>
          <p:spPr bwMode="auto">
            <a:xfrm>
              <a:off x="3964" y="2861"/>
              <a:ext cx="0" cy="9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173" name="Line 28"/>
            <p:cNvSpPr>
              <a:spLocks noChangeShapeType="1"/>
            </p:cNvSpPr>
            <p:nvPr/>
          </p:nvSpPr>
          <p:spPr bwMode="auto">
            <a:xfrm>
              <a:off x="5032" y="2861"/>
              <a:ext cx="0" cy="9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 sz="180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10" name="Group 29"/>
            <p:cNvGrpSpPr>
              <a:grpSpLocks/>
            </p:cNvGrpSpPr>
            <p:nvPr/>
          </p:nvGrpSpPr>
          <p:grpSpPr bwMode="auto">
            <a:xfrm>
              <a:off x="4798" y="2954"/>
              <a:ext cx="160" cy="49"/>
              <a:chOff x="5116" y="3588"/>
              <a:chExt cx="184" cy="56"/>
            </a:xfrm>
          </p:grpSpPr>
          <p:sp>
            <p:nvSpPr>
              <p:cNvPr id="6178" name="Oval 30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79" name="Oval 31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4110" y="2954"/>
              <a:ext cx="160" cy="49"/>
              <a:chOff x="5116" y="3588"/>
              <a:chExt cx="184" cy="56"/>
            </a:xfrm>
          </p:grpSpPr>
          <p:sp>
            <p:nvSpPr>
              <p:cNvPr id="6176" name="Oval 33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177" name="Oval 34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4016560" y="1815382"/>
            <a:ext cx="4191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670" name="Text Box 46"/>
          <p:cNvSpPr txBox="1">
            <a:spLocks noChangeArrowheads="1"/>
          </p:cNvSpPr>
          <p:nvPr/>
        </p:nvSpPr>
        <p:spPr bwMode="auto">
          <a:xfrm>
            <a:off x="6779485" y="2935687"/>
            <a:ext cx="2584754" cy="23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GB" sz="1600" dirty="0">
                <a:solidFill>
                  <a:srgbClr val="000000"/>
                </a:solidFill>
                <a:latin typeface="Arial" charset="0"/>
              </a:rPr>
              <a:t>Shinya Yamanaka</a:t>
            </a:r>
          </a:p>
        </p:txBody>
      </p:sp>
      <p:sp>
        <p:nvSpPr>
          <p:cNvPr id="26671" name="AutoShape 47"/>
          <p:cNvSpPr>
            <a:spLocks noChangeArrowheads="1"/>
          </p:cNvSpPr>
          <p:nvPr/>
        </p:nvSpPr>
        <p:spPr bwMode="auto">
          <a:xfrm rot="521924">
            <a:off x="5649561" y="2807800"/>
            <a:ext cx="416998" cy="2976902"/>
          </a:xfrm>
          <a:prstGeom prst="curvedLeftArrow">
            <a:avLst>
              <a:gd name="adj1" fmla="val 75818"/>
              <a:gd name="adj2" fmla="val 285556"/>
              <a:gd name="adj3" fmla="val 33333"/>
            </a:avLst>
          </a:prstGeom>
          <a:solidFill>
            <a:srgbClr val="6600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D7C523-14D5-4F56-B9CD-75225001EC88}"/>
              </a:ext>
            </a:extLst>
          </p:cNvPr>
          <p:cNvSpPr/>
          <p:nvPr/>
        </p:nvSpPr>
        <p:spPr>
          <a:xfrm>
            <a:off x="2370130" y="1156679"/>
            <a:ext cx="1899035" cy="249713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A72E75-489A-3FA6-A01E-B63B2D5BD8A1}"/>
              </a:ext>
            </a:extLst>
          </p:cNvPr>
          <p:cNvSpPr txBox="1"/>
          <p:nvPr/>
        </p:nvSpPr>
        <p:spPr>
          <a:xfrm>
            <a:off x="775308" y="6124003"/>
            <a:ext cx="7222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Induced pluripotent stem cells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C3DCA6-CBDC-336B-552C-6C4F2F448488}"/>
              </a:ext>
            </a:extLst>
          </p:cNvPr>
          <p:cNvSpPr txBox="1"/>
          <p:nvPr/>
        </p:nvSpPr>
        <p:spPr>
          <a:xfrm>
            <a:off x="6184462" y="3926919"/>
            <a:ext cx="14411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Pluripotency </a:t>
            </a:r>
          </a:p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6B82A-C690-553E-0E48-8CDFC621B62B}"/>
              </a:ext>
            </a:extLst>
          </p:cNvPr>
          <p:cNvSpPr txBox="1"/>
          <p:nvPr/>
        </p:nvSpPr>
        <p:spPr>
          <a:xfrm>
            <a:off x="5652798" y="2410410"/>
            <a:ext cx="1263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Skin cells</a:t>
            </a:r>
          </a:p>
        </p:txBody>
      </p:sp>
      <p:grpSp>
        <p:nvGrpSpPr>
          <p:cNvPr id="53" name="Group 57">
            <a:extLst>
              <a:ext uri="{FF2B5EF4-FFF2-40B4-BE49-F238E27FC236}">
                <a16:creationId xmlns:a16="http://schemas.microsoft.com/office/drawing/2014/main" id="{312DAA6E-05BC-C6CF-5A29-28D1C61B11E2}"/>
              </a:ext>
            </a:extLst>
          </p:cNvPr>
          <p:cNvGrpSpPr>
            <a:grpSpLocks/>
          </p:cNvGrpSpPr>
          <p:nvPr/>
        </p:nvGrpSpPr>
        <p:grpSpPr bwMode="auto">
          <a:xfrm>
            <a:off x="2909202" y="1735263"/>
            <a:ext cx="2844648" cy="1273514"/>
            <a:chOff x="1196" y="1825"/>
            <a:chExt cx="822" cy="368"/>
          </a:xfrm>
        </p:grpSpPr>
        <p:sp>
          <p:nvSpPr>
            <p:cNvPr id="54" name="Freeform 58">
              <a:extLst>
                <a:ext uri="{FF2B5EF4-FFF2-40B4-BE49-F238E27FC236}">
                  <a16:creationId xmlns:a16="http://schemas.microsoft.com/office/drawing/2014/main" id="{F566B3E7-F6D6-827A-46D5-1D17939D4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" y="1825"/>
              <a:ext cx="760" cy="368"/>
            </a:xfrm>
            <a:custGeom>
              <a:avLst/>
              <a:gdLst>
                <a:gd name="T0" fmla="*/ 0 w 4178"/>
                <a:gd name="T1" fmla="*/ 0 h 2100"/>
                <a:gd name="T2" fmla="*/ 0 w 4178"/>
                <a:gd name="T3" fmla="*/ 0 h 2100"/>
                <a:gd name="T4" fmla="*/ 0 w 4178"/>
                <a:gd name="T5" fmla="*/ 0 h 2100"/>
                <a:gd name="T6" fmla="*/ 0 w 4178"/>
                <a:gd name="T7" fmla="*/ 0 h 2100"/>
                <a:gd name="T8" fmla="*/ 0 w 4178"/>
                <a:gd name="T9" fmla="*/ 0 h 2100"/>
                <a:gd name="T10" fmla="*/ 0 w 4178"/>
                <a:gd name="T11" fmla="*/ 0 h 2100"/>
                <a:gd name="T12" fmla="*/ 0 w 4178"/>
                <a:gd name="T13" fmla="*/ 0 h 2100"/>
                <a:gd name="T14" fmla="*/ 0 w 4178"/>
                <a:gd name="T15" fmla="*/ 0 h 2100"/>
                <a:gd name="T16" fmla="*/ 0 w 4178"/>
                <a:gd name="T17" fmla="*/ 0 h 2100"/>
                <a:gd name="T18" fmla="*/ 0 w 4178"/>
                <a:gd name="T19" fmla="*/ 0 h 2100"/>
                <a:gd name="T20" fmla="*/ 0 w 4178"/>
                <a:gd name="T21" fmla="*/ 0 h 2100"/>
                <a:gd name="T22" fmla="*/ 0 w 4178"/>
                <a:gd name="T23" fmla="*/ 0 h 2100"/>
                <a:gd name="T24" fmla="*/ 0 w 4178"/>
                <a:gd name="T25" fmla="*/ 0 h 2100"/>
                <a:gd name="T26" fmla="*/ 0 w 4178"/>
                <a:gd name="T27" fmla="*/ 0 h 2100"/>
                <a:gd name="T28" fmla="*/ 0 w 4178"/>
                <a:gd name="T29" fmla="*/ 0 h 2100"/>
                <a:gd name="T30" fmla="*/ 0 w 4178"/>
                <a:gd name="T31" fmla="*/ 0 h 2100"/>
                <a:gd name="T32" fmla="*/ 0 w 4178"/>
                <a:gd name="T33" fmla="*/ 0 h 2100"/>
                <a:gd name="T34" fmla="*/ 0 w 4178"/>
                <a:gd name="T35" fmla="*/ 0 h 2100"/>
                <a:gd name="T36" fmla="*/ 0 w 4178"/>
                <a:gd name="T37" fmla="*/ 0 h 2100"/>
                <a:gd name="T38" fmla="*/ 0 w 4178"/>
                <a:gd name="T39" fmla="*/ 0 h 2100"/>
                <a:gd name="T40" fmla="*/ 0 w 4178"/>
                <a:gd name="T41" fmla="*/ 0 h 2100"/>
                <a:gd name="T42" fmla="*/ 0 w 4178"/>
                <a:gd name="T43" fmla="*/ 0 h 2100"/>
                <a:gd name="T44" fmla="*/ 0 w 4178"/>
                <a:gd name="T45" fmla="*/ 0 h 2100"/>
                <a:gd name="T46" fmla="*/ 0 w 4178"/>
                <a:gd name="T47" fmla="*/ 0 h 2100"/>
                <a:gd name="T48" fmla="*/ 0 w 4178"/>
                <a:gd name="T49" fmla="*/ 0 h 2100"/>
                <a:gd name="T50" fmla="*/ 0 w 4178"/>
                <a:gd name="T51" fmla="*/ 0 h 2100"/>
                <a:gd name="T52" fmla="*/ 0 w 4178"/>
                <a:gd name="T53" fmla="*/ 0 h 2100"/>
                <a:gd name="T54" fmla="*/ 0 w 4178"/>
                <a:gd name="T55" fmla="*/ 0 h 2100"/>
                <a:gd name="T56" fmla="*/ 0 w 4178"/>
                <a:gd name="T57" fmla="*/ 0 h 2100"/>
                <a:gd name="T58" fmla="*/ 0 w 4178"/>
                <a:gd name="T59" fmla="*/ 0 h 2100"/>
                <a:gd name="T60" fmla="*/ 0 w 4178"/>
                <a:gd name="T61" fmla="*/ 0 h 2100"/>
                <a:gd name="T62" fmla="*/ 0 w 4178"/>
                <a:gd name="T63" fmla="*/ 0 h 2100"/>
                <a:gd name="T64" fmla="*/ 0 w 4178"/>
                <a:gd name="T65" fmla="*/ 0 h 2100"/>
                <a:gd name="T66" fmla="*/ 0 w 4178"/>
                <a:gd name="T67" fmla="*/ 0 h 2100"/>
                <a:gd name="T68" fmla="*/ 0 w 4178"/>
                <a:gd name="T69" fmla="*/ 0 h 2100"/>
                <a:gd name="T70" fmla="*/ 0 w 4178"/>
                <a:gd name="T71" fmla="*/ 0 h 2100"/>
                <a:gd name="T72" fmla="*/ 0 w 4178"/>
                <a:gd name="T73" fmla="*/ 0 h 2100"/>
                <a:gd name="T74" fmla="*/ 0 w 4178"/>
                <a:gd name="T75" fmla="*/ 0 h 2100"/>
                <a:gd name="T76" fmla="*/ 0 w 4178"/>
                <a:gd name="T77" fmla="*/ 0 h 2100"/>
                <a:gd name="T78" fmla="*/ 0 w 4178"/>
                <a:gd name="T79" fmla="*/ 0 h 2100"/>
                <a:gd name="T80" fmla="*/ 0 w 4178"/>
                <a:gd name="T81" fmla="*/ 0 h 2100"/>
                <a:gd name="T82" fmla="*/ 0 w 4178"/>
                <a:gd name="T83" fmla="*/ 0 h 2100"/>
                <a:gd name="T84" fmla="*/ 0 w 4178"/>
                <a:gd name="T85" fmla="*/ 0 h 2100"/>
                <a:gd name="T86" fmla="*/ 0 w 4178"/>
                <a:gd name="T87" fmla="*/ 0 h 2100"/>
                <a:gd name="T88" fmla="*/ 0 w 4178"/>
                <a:gd name="T89" fmla="*/ 0 h 2100"/>
                <a:gd name="T90" fmla="*/ 0 w 4178"/>
                <a:gd name="T91" fmla="*/ 0 h 2100"/>
                <a:gd name="T92" fmla="*/ 0 w 4178"/>
                <a:gd name="T93" fmla="*/ 0 h 2100"/>
                <a:gd name="T94" fmla="*/ 0 w 4178"/>
                <a:gd name="T95" fmla="*/ 0 h 2100"/>
                <a:gd name="T96" fmla="*/ 0 w 4178"/>
                <a:gd name="T97" fmla="*/ 0 h 2100"/>
                <a:gd name="T98" fmla="*/ 0 w 4178"/>
                <a:gd name="T99" fmla="*/ 0 h 2100"/>
                <a:gd name="T100" fmla="*/ 0 w 4178"/>
                <a:gd name="T101" fmla="*/ 0 h 21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178"/>
                <a:gd name="T154" fmla="*/ 0 h 2100"/>
                <a:gd name="T155" fmla="*/ 4178 w 4178"/>
                <a:gd name="T156" fmla="*/ 2100 h 21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178" h="2100">
                  <a:moveTo>
                    <a:pt x="2917" y="1061"/>
                  </a:moveTo>
                  <a:cubicBezTo>
                    <a:pt x="2913" y="1044"/>
                    <a:pt x="2865" y="981"/>
                    <a:pt x="2863" y="964"/>
                  </a:cubicBezTo>
                  <a:cubicBezTo>
                    <a:pt x="2843" y="794"/>
                    <a:pt x="2875" y="881"/>
                    <a:pt x="2850" y="818"/>
                  </a:cubicBezTo>
                  <a:cubicBezTo>
                    <a:pt x="2817" y="620"/>
                    <a:pt x="2847" y="422"/>
                    <a:pt x="2699" y="266"/>
                  </a:cubicBezTo>
                  <a:cubicBezTo>
                    <a:pt x="2687" y="231"/>
                    <a:pt x="2658" y="212"/>
                    <a:pt x="2632" y="188"/>
                  </a:cubicBezTo>
                  <a:cubicBezTo>
                    <a:pt x="2619" y="176"/>
                    <a:pt x="2612" y="156"/>
                    <a:pt x="2596" y="151"/>
                  </a:cubicBezTo>
                  <a:cubicBezTo>
                    <a:pt x="2564" y="140"/>
                    <a:pt x="2583" y="148"/>
                    <a:pt x="2541" y="121"/>
                  </a:cubicBezTo>
                  <a:cubicBezTo>
                    <a:pt x="2521" y="108"/>
                    <a:pt x="2491" y="98"/>
                    <a:pt x="2469" y="91"/>
                  </a:cubicBezTo>
                  <a:cubicBezTo>
                    <a:pt x="2463" y="89"/>
                    <a:pt x="2450" y="85"/>
                    <a:pt x="2450" y="85"/>
                  </a:cubicBezTo>
                  <a:cubicBezTo>
                    <a:pt x="2416" y="60"/>
                    <a:pt x="2371" y="54"/>
                    <a:pt x="2329" y="48"/>
                  </a:cubicBezTo>
                  <a:cubicBezTo>
                    <a:pt x="2268" y="24"/>
                    <a:pt x="2206" y="9"/>
                    <a:pt x="2141" y="0"/>
                  </a:cubicBezTo>
                  <a:cubicBezTo>
                    <a:pt x="2134" y="0"/>
                    <a:pt x="1969" y="10"/>
                    <a:pt x="1953" y="12"/>
                  </a:cubicBezTo>
                  <a:cubicBezTo>
                    <a:pt x="1910" y="18"/>
                    <a:pt x="1870" y="36"/>
                    <a:pt x="1826" y="42"/>
                  </a:cubicBezTo>
                  <a:cubicBezTo>
                    <a:pt x="1779" y="65"/>
                    <a:pt x="1724" y="70"/>
                    <a:pt x="1674" y="85"/>
                  </a:cubicBezTo>
                  <a:cubicBezTo>
                    <a:pt x="1645" y="94"/>
                    <a:pt x="1627" y="104"/>
                    <a:pt x="1601" y="115"/>
                  </a:cubicBezTo>
                  <a:cubicBezTo>
                    <a:pt x="1580" y="124"/>
                    <a:pt x="1556" y="131"/>
                    <a:pt x="1535" y="139"/>
                  </a:cubicBezTo>
                  <a:cubicBezTo>
                    <a:pt x="1523" y="144"/>
                    <a:pt x="1510" y="147"/>
                    <a:pt x="1498" y="151"/>
                  </a:cubicBezTo>
                  <a:cubicBezTo>
                    <a:pt x="1492" y="153"/>
                    <a:pt x="1480" y="157"/>
                    <a:pt x="1480" y="157"/>
                  </a:cubicBezTo>
                  <a:cubicBezTo>
                    <a:pt x="1447" y="183"/>
                    <a:pt x="1465" y="173"/>
                    <a:pt x="1420" y="188"/>
                  </a:cubicBezTo>
                  <a:cubicBezTo>
                    <a:pt x="1414" y="190"/>
                    <a:pt x="1401" y="194"/>
                    <a:pt x="1401" y="194"/>
                  </a:cubicBezTo>
                  <a:cubicBezTo>
                    <a:pt x="1368" y="216"/>
                    <a:pt x="1330" y="252"/>
                    <a:pt x="1298" y="273"/>
                  </a:cubicBezTo>
                  <a:cubicBezTo>
                    <a:pt x="1292" y="277"/>
                    <a:pt x="1281" y="276"/>
                    <a:pt x="1274" y="279"/>
                  </a:cubicBezTo>
                  <a:cubicBezTo>
                    <a:pt x="1262" y="284"/>
                    <a:pt x="1238" y="322"/>
                    <a:pt x="1238" y="303"/>
                  </a:cubicBezTo>
                  <a:cubicBezTo>
                    <a:pt x="1218" y="325"/>
                    <a:pt x="1188" y="344"/>
                    <a:pt x="1159" y="351"/>
                  </a:cubicBezTo>
                  <a:cubicBezTo>
                    <a:pt x="1141" y="377"/>
                    <a:pt x="1111" y="400"/>
                    <a:pt x="1080" y="412"/>
                  </a:cubicBezTo>
                  <a:cubicBezTo>
                    <a:pt x="1066" y="433"/>
                    <a:pt x="1025" y="446"/>
                    <a:pt x="1001" y="454"/>
                  </a:cubicBezTo>
                  <a:cubicBezTo>
                    <a:pt x="978" y="485"/>
                    <a:pt x="897" y="493"/>
                    <a:pt x="856" y="503"/>
                  </a:cubicBezTo>
                  <a:cubicBezTo>
                    <a:pt x="829" y="521"/>
                    <a:pt x="822" y="528"/>
                    <a:pt x="789" y="539"/>
                  </a:cubicBezTo>
                  <a:cubicBezTo>
                    <a:pt x="783" y="541"/>
                    <a:pt x="807" y="533"/>
                    <a:pt x="807" y="533"/>
                  </a:cubicBezTo>
                  <a:cubicBezTo>
                    <a:pt x="824" y="508"/>
                    <a:pt x="834" y="485"/>
                    <a:pt x="850" y="460"/>
                  </a:cubicBezTo>
                  <a:cubicBezTo>
                    <a:pt x="845" y="369"/>
                    <a:pt x="849" y="276"/>
                    <a:pt x="747" y="242"/>
                  </a:cubicBezTo>
                  <a:cubicBezTo>
                    <a:pt x="747" y="242"/>
                    <a:pt x="677" y="242"/>
                    <a:pt x="656" y="254"/>
                  </a:cubicBezTo>
                  <a:cubicBezTo>
                    <a:pt x="568" y="305"/>
                    <a:pt x="501" y="360"/>
                    <a:pt x="468" y="460"/>
                  </a:cubicBezTo>
                  <a:cubicBezTo>
                    <a:pt x="454" y="503"/>
                    <a:pt x="438" y="549"/>
                    <a:pt x="431" y="594"/>
                  </a:cubicBezTo>
                  <a:cubicBezTo>
                    <a:pt x="423" y="648"/>
                    <a:pt x="427" y="696"/>
                    <a:pt x="371" y="715"/>
                  </a:cubicBezTo>
                  <a:cubicBezTo>
                    <a:pt x="346" y="753"/>
                    <a:pt x="375" y="718"/>
                    <a:pt x="340" y="739"/>
                  </a:cubicBezTo>
                  <a:cubicBezTo>
                    <a:pt x="304" y="761"/>
                    <a:pt x="309" y="800"/>
                    <a:pt x="274" y="824"/>
                  </a:cubicBezTo>
                  <a:cubicBezTo>
                    <a:pt x="256" y="851"/>
                    <a:pt x="246" y="891"/>
                    <a:pt x="219" y="909"/>
                  </a:cubicBezTo>
                  <a:cubicBezTo>
                    <a:pt x="178" y="968"/>
                    <a:pt x="197" y="1013"/>
                    <a:pt x="158" y="1073"/>
                  </a:cubicBezTo>
                  <a:cubicBezTo>
                    <a:pt x="135" y="1109"/>
                    <a:pt x="124" y="1170"/>
                    <a:pt x="92" y="1200"/>
                  </a:cubicBezTo>
                  <a:cubicBezTo>
                    <a:pt x="75" y="1251"/>
                    <a:pt x="60" y="1282"/>
                    <a:pt x="31" y="1328"/>
                  </a:cubicBezTo>
                  <a:cubicBezTo>
                    <a:pt x="44" y="1368"/>
                    <a:pt x="0" y="1339"/>
                    <a:pt x="43" y="1358"/>
                  </a:cubicBezTo>
                  <a:cubicBezTo>
                    <a:pt x="61" y="1366"/>
                    <a:pt x="80" y="1400"/>
                    <a:pt x="98" y="1406"/>
                  </a:cubicBezTo>
                  <a:cubicBezTo>
                    <a:pt x="104" y="1408"/>
                    <a:pt x="146" y="1437"/>
                    <a:pt x="146" y="1437"/>
                  </a:cubicBezTo>
                  <a:cubicBezTo>
                    <a:pt x="352" y="1433"/>
                    <a:pt x="281" y="1452"/>
                    <a:pt x="431" y="1437"/>
                  </a:cubicBezTo>
                  <a:cubicBezTo>
                    <a:pt x="489" y="1418"/>
                    <a:pt x="549" y="1407"/>
                    <a:pt x="607" y="1388"/>
                  </a:cubicBezTo>
                  <a:cubicBezTo>
                    <a:pt x="614" y="1386"/>
                    <a:pt x="618" y="1379"/>
                    <a:pt x="625" y="1376"/>
                  </a:cubicBezTo>
                  <a:cubicBezTo>
                    <a:pt x="637" y="1371"/>
                    <a:pt x="650" y="1368"/>
                    <a:pt x="662" y="1364"/>
                  </a:cubicBezTo>
                  <a:cubicBezTo>
                    <a:pt x="668" y="1362"/>
                    <a:pt x="680" y="1358"/>
                    <a:pt x="680" y="1358"/>
                  </a:cubicBezTo>
                  <a:cubicBezTo>
                    <a:pt x="631" y="1342"/>
                    <a:pt x="617" y="1389"/>
                    <a:pt x="565" y="1406"/>
                  </a:cubicBezTo>
                  <a:cubicBezTo>
                    <a:pt x="511" y="1424"/>
                    <a:pt x="452" y="1410"/>
                    <a:pt x="395" y="1412"/>
                  </a:cubicBezTo>
                  <a:cubicBezTo>
                    <a:pt x="334" y="1427"/>
                    <a:pt x="328" y="1441"/>
                    <a:pt x="280" y="1473"/>
                  </a:cubicBezTo>
                  <a:cubicBezTo>
                    <a:pt x="267" y="1493"/>
                    <a:pt x="257" y="1502"/>
                    <a:pt x="237" y="1515"/>
                  </a:cubicBezTo>
                  <a:cubicBezTo>
                    <a:pt x="233" y="1521"/>
                    <a:pt x="228" y="1527"/>
                    <a:pt x="225" y="1534"/>
                  </a:cubicBezTo>
                  <a:cubicBezTo>
                    <a:pt x="220" y="1546"/>
                    <a:pt x="213" y="1570"/>
                    <a:pt x="213" y="1570"/>
                  </a:cubicBezTo>
                  <a:cubicBezTo>
                    <a:pt x="227" y="1612"/>
                    <a:pt x="213" y="1602"/>
                    <a:pt x="243" y="1612"/>
                  </a:cubicBezTo>
                  <a:cubicBezTo>
                    <a:pt x="260" y="1630"/>
                    <a:pt x="274" y="1630"/>
                    <a:pt x="298" y="1637"/>
                  </a:cubicBezTo>
                  <a:cubicBezTo>
                    <a:pt x="310" y="1641"/>
                    <a:pt x="334" y="1649"/>
                    <a:pt x="334" y="1649"/>
                  </a:cubicBezTo>
                  <a:cubicBezTo>
                    <a:pt x="370" y="1645"/>
                    <a:pt x="408" y="1640"/>
                    <a:pt x="443" y="1631"/>
                  </a:cubicBezTo>
                  <a:cubicBezTo>
                    <a:pt x="456" y="1628"/>
                    <a:pt x="480" y="1619"/>
                    <a:pt x="480" y="1619"/>
                  </a:cubicBezTo>
                  <a:cubicBezTo>
                    <a:pt x="514" y="1594"/>
                    <a:pt x="553" y="1576"/>
                    <a:pt x="589" y="1552"/>
                  </a:cubicBezTo>
                  <a:cubicBezTo>
                    <a:pt x="600" y="1545"/>
                    <a:pt x="613" y="1539"/>
                    <a:pt x="625" y="1534"/>
                  </a:cubicBezTo>
                  <a:cubicBezTo>
                    <a:pt x="637" y="1529"/>
                    <a:pt x="662" y="1522"/>
                    <a:pt x="662" y="1522"/>
                  </a:cubicBezTo>
                  <a:cubicBezTo>
                    <a:pt x="683" y="1507"/>
                    <a:pt x="697" y="1503"/>
                    <a:pt x="722" y="1497"/>
                  </a:cubicBezTo>
                  <a:cubicBezTo>
                    <a:pt x="757" y="1499"/>
                    <a:pt x="830" y="1484"/>
                    <a:pt x="844" y="1528"/>
                  </a:cubicBezTo>
                  <a:cubicBezTo>
                    <a:pt x="840" y="1555"/>
                    <a:pt x="843" y="1564"/>
                    <a:pt x="825" y="1582"/>
                  </a:cubicBezTo>
                  <a:cubicBezTo>
                    <a:pt x="785" y="1621"/>
                    <a:pt x="650" y="1626"/>
                    <a:pt x="607" y="1631"/>
                  </a:cubicBezTo>
                  <a:cubicBezTo>
                    <a:pt x="530" y="1639"/>
                    <a:pt x="444" y="1688"/>
                    <a:pt x="401" y="1752"/>
                  </a:cubicBezTo>
                  <a:cubicBezTo>
                    <a:pt x="391" y="1791"/>
                    <a:pt x="379" y="1810"/>
                    <a:pt x="401" y="1855"/>
                  </a:cubicBezTo>
                  <a:cubicBezTo>
                    <a:pt x="405" y="1863"/>
                    <a:pt x="417" y="1863"/>
                    <a:pt x="425" y="1867"/>
                  </a:cubicBezTo>
                  <a:cubicBezTo>
                    <a:pt x="431" y="1871"/>
                    <a:pt x="436" y="1876"/>
                    <a:pt x="443" y="1879"/>
                  </a:cubicBezTo>
                  <a:cubicBezTo>
                    <a:pt x="455" y="1884"/>
                    <a:pt x="480" y="1891"/>
                    <a:pt x="480" y="1891"/>
                  </a:cubicBezTo>
                  <a:cubicBezTo>
                    <a:pt x="511" y="1886"/>
                    <a:pt x="527" y="1883"/>
                    <a:pt x="553" y="1867"/>
                  </a:cubicBezTo>
                  <a:cubicBezTo>
                    <a:pt x="577" y="1831"/>
                    <a:pt x="627" y="1790"/>
                    <a:pt x="668" y="1776"/>
                  </a:cubicBezTo>
                  <a:cubicBezTo>
                    <a:pt x="695" y="1749"/>
                    <a:pt x="723" y="1746"/>
                    <a:pt x="759" y="1740"/>
                  </a:cubicBezTo>
                  <a:cubicBezTo>
                    <a:pt x="791" y="1744"/>
                    <a:pt x="824" y="1748"/>
                    <a:pt x="856" y="1752"/>
                  </a:cubicBezTo>
                  <a:cubicBezTo>
                    <a:pt x="896" y="1756"/>
                    <a:pt x="977" y="1764"/>
                    <a:pt x="977" y="1764"/>
                  </a:cubicBezTo>
                  <a:cubicBezTo>
                    <a:pt x="1061" y="1761"/>
                    <a:pt x="1138" y="1780"/>
                    <a:pt x="1207" y="1734"/>
                  </a:cubicBezTo>
                  <a:cubicBezTo>
                    <a:pt x="1223" y="1710"/>
                    <a:pt x="1240" y="1691"/>
                    <a:pt x="1256" y="1667"/>
                  </a:cubicBezTo>
                  <a:cubicBezTo>
                    <a:pt x="1283" y="1627"/>
                    <a:pt x="1267" y="1593"/>
                    <a:pt x="1310" y="1564"/>
                  </a:cubicBezTo>
                  <a:cubicBezTo>
                    <a:pt x="1357" y="1571"/>
                    <a:pt x="1397" y="1583"/>
                    <a:pt x="1444" y="1588"/>
                  </a:cubicBezTo>
                  <a:cubicBezTo>
                    <a:pt x="1492" y="1620"/>
                    <a:pt x="1571" y="1621"/>
                    <a:pt x="1626" y="1625"/>
                  </a:cubicBezTo>
                  <a:cubicBezTo>
                    <a:pt x="1731" y="1623"/>
                    <a:pt x="1836" y="1623"/>
                    <a:pt x="1941" y="1619"/>
                  </a:cubicBezTo>
                  <a:cubicBezTo>
                    <a:pt x="1981" y="1618"/>
                    <a:pt x="2013" y="1597"/>
                    <a:pt x="2044" y="1576"/>
                  </a:cubicBezTo>
                  <a:cubicBezTo>
                    <a:pt x="2050" y="1572"/>
                    <a:pt x="2056" y="1568"/>
                    <a:pt x="2062" y="1564"/>
                  </a:cubicBezTo>
                  <a:cubicBezTo>
                    <a:pt x="2110" y="1532"/>
                    <a:pt x="2051" y="1577"/>
                    <a:pt x="2044" y="1582"/>
                  </a:cubicBezTo>
                  <a:cubicBezTo>
                    <a:pt x="2002" y="1645"/>
                    <a:pt x="2068" y="1549"/>
                    <a:pt x="2014" y="1619"/>
                  </a:cubicBezTo>
                  <a:cubicBezTo>
                    <a:pt x="2005" y="1630"/>
                    <a:pt x="1990" y="1655"/>
                    <a:pt x="1990" y="1655"/>
                  </a:cubicBezTo>
                  <a:cubicBezTo>
                    <a:pt x="1992" y="1677"/>
                    <a:pt x="1992" y="1700"/>
                    <a:pt x="1996" y="1722"/>
                  </a:cubicBezTo>
                  <a:cubicBezTo>
                    <a:pt x="1998" y="1734"/>
                    <a:pt x="1996" y="1754"/>
                    <a:pt x="2008" y="1758"/>
                  </a:cubicBezTo>
                  <a:cubicBezTo>
                    <a:pt x="2020" y="1762"/>
                    <a:pt x="2044" y="1770"/>
                    <a:pt x="2044" y="1770"/>
                  </a:cubicBezTo>
                  <a:cubicBezTo>
                    <a:pt x="2091" y="1766"/>
                    <a:pt x="2117" y="1776"/>
                    <a:pt x="2141" y="1740"/>
                  </a:cubicBezTo>
                  <a:cubicBezTo>
                    <a:pt x="2143" y="1760"/>
                    <a:pt x="2134" y="1784"/>
                    <a:pt x="2147" y="1800"/>
                  </a:cubicBezTo>
                  <a:cubicBezTo>
                    <a:pt x="2168" y="1827"/>
                    <a:pt x="2197" y="1777"/>
                    <a:pt x="2202" y="1770"/>
                  </a:cubicBezTo>
                  <a:cubicBezTo>
                    <a:pt x="2212" y="1732"/>
                    <a:pt x="2220" y="1692"/>
                    <a:pt x="2232" y="1655"/>
                  </a:cubicBezTo>
                  <a:cubicBezTo>
                    <a:pt x="2275" y="1698"/>
                    <a:pt x="2276" y="1724"/>
                    <a:pt x="2341" y="1746"/>
                  </a:cubicBezTo>
                  <a:cubicBezTo>
                    <a:pt x="2368" y="1711"/>
                    <a:pt x="2372" y="1668"/>
                    <a:pt x="2396" y="1631"/>
                  </a:cubicBezTo>
                  <a:cubicBezTo>
                    <a:pt x="2407" y="1596"/>
                    <a:pt x="2436" y="1529"/>
                    <a:pt x="2469" y="1509"/>
                  </a:cubicBezTo>
                  <a:cubicBezTo>
                    <a:pt x="2499" y="1491"/>
                    <a:pt x="2566" y="1493"/>
                    <a:pt x="2590" y="1491"/>
                  </a:cubicBezTo>
                  <a:cubicBezTo>
                    <a:pt x="2634" y="1482"/>
                    <a:pt x="2678" y="1477"/>
                    <a:pt x="2723" y="1473"/>
                  </a:cubicBezTo>
                  <a:cubicBezTo>
                    <a:pt x="2746" y="1467"/>
                    <a:pt x="2762" y="1456"/>
                    <a:pt x="2784" y="1449"/>
                  </a:cubicBezTo>
                  <a:cubicBezTo>
                    <a:pt x="2805" y="1433"/>
                    <a:pt x="2823" y="1416"/>
                    <a:pt x="2844" y="1400"/>
                  </a:cubicBezTo>
                  <a:cubicBezTo>
                    <a:pt x="2852" y="1375"/>
                    <a:pt x="2871" y="1355"/>
                    <a:pt x="2893" y="1340"/>
                  </a:cubicBezTo>
                  <a:cubicBezTo>
                    <a:pt x="2919" y="1300"/>
                    <a:pt x="2931" y="1276"/>
                    <a:pt x="2947" y="1231"/>
                  </a:cubicBezTo>
                  <a:cubicBezTo>
                    <a:pt x="2955" y="1209"/>
                    <a:pt x="2905" y="1170"/>
                    <a:pt x="2929" y="1170"/>
                  </a:cubicBezTo>
                  <a:cubicBezTo>
                    <a:pt x="3094" y="1181"/>
                    <a:pt x="3273" y="1223"/>
                    <a:pt x="3433" y="1261"/>
                  </a:cubicBezTo>
                  <a:cubicBezTo>
                    <a:pt x="3461" y="1282"/>
                    <a:pt x="3502" y="1277"/>
                    <a:pt x="3536" y="1285"/>
                  </a:cubicBezTo>
                  <a:cubicBezTo>
                    <a:pt x="3575" y="1311"/>
                    <a:pt x="3619" y="1325"/>
                    <a:pt x="3663" y="1340"/>
                  </a:cubicBezTo>
                  <a:cubicBezTo>
                    <a:pt x="3688" y="1348"/>
                    <a:pt x="3566" y="1321"/>
                    <a:pt x="3748" y="1382"/>
                  </a:cubicBezTo>
                  <a:cubicBezTo>
                    <a:pt x="3930" y="1443"/>
                    <a:pt x="3837" y="1402"/>
                    <a:pt x="3851" y="1418"/>
                  </a:cubicBezTo>
                  <a:cubicBezTo>
                    <a:pt x="3867" y="1467"/>
                    <a:pt x="3851" y="1370"/>
                    <a:pt x="3972" y="1515"/>
                  </a:cubicBezTo>
                  <a:cubicBezTo>
                    <a:pt x="4093" y="1660"/>
                    <a:pt x="4024" y="1706"/>
                    <a:pt x="4033" y="1734"/>
                  </a:cubicBezTo>
                  <a:cubicBezTo>
                    <a:pt x="4028" y="1781"/>
                    <a:pt x="3943" y="1850"/>
                    <a:pt x="3905" y="1885"/>
                  </a:cubicBezTo>
                  <a:cubicBezTo>
                    <a:pt x="3877" y="1968"/>
                    <a:pt x="3626" y="1986"/>
                    <a:pt x="3554" y="1994"/>
                  </a:cubicBezTo>
                  <a:cubicBezTo>
                    <a:pt x="3542" y="1995"/>
                    <a:pt x="3505" y="1992"/>
                    <a:pt x="3493" y="1994"/>
                  </a:cubicBezTo>
                  <a:cubicBezTo>
                    <a:pt x="3473" y="1996"/>
                    <a:pt x="3459" y="1992"/>
                    <a:pt x="3439" y="1994"/>
                  </a:cubicBezTo>
                  <a:cubicBezTo>
                    <a:pt x="3385" y="2007"/>
                    <a:pt x="3359" y="1996"/>
                    <a:pt x="3305" y="2007"/>
                  </a:cubicBezTo>
                  <a:cubicBezTo>
                    <a:pt x="3192" y="2004"/>
                    <a:pt x="3105" y="1973"/>
                    <a:pt x="3002" y="1964"/>
                  </a:cubicBezTo>
                  <a:cubicBezTo>
                    <a:pt x="2939" y="1951"/>
                    <a:pt x="2872" y="1953"/>
                    <a:pt x="2808" y="1946"/>
                  </a:cubicBezTo>
                  <a:cubicBezTo>
                    <a:pt x="2743" y="1929"/>
                    <a:pt x="2602" y="1904"/>
                    <a:pt x="2602" y="1904"/>
                  </a:cubicBezTo>
                  <a:cubicBezTo>
                    <a:pt x="2513" y="1882"/>
                    <a:pt x="2415" y="1859"/>
                    <a:pt x="2323" y="1849"/>
                  </a:cubicBezTo>
                  <a:cubicBezTo>
                    <a:pt x="2299" y="1851"/>
                    <a:pt x="2271" y="1843"/>
                    <a:pt x="2250" y="1855"/>
                  </a:cubicBezTo>
                  <a:cubicBezTo>
                    <a:pt x="2240" y="1861"/>
                    <a:pt x="2271" y="1867"/>
                    <a:pt x="2281" y="1873"/>
                  </a:cubicBezTo>
                  <a:cubicBezTo>
                    <a:pt x="2309" y="1890"/>
                    <a:pt x="2288" y="1881"/>
                    <a:pt x="2317" y="1891"/>
                  </a:cubicBezTo>
                  <a:cubicBezTo>
                    <a:pt x="2337" y="1912"/>
                    <a:pt x="2363" y="1914"/>
                    <a:pt x="2390" y="1922"/>
                  </a:cubicBezTo>
                  <a:cubicBezTo>
                    <a:pt x="2422" y="1943"/>
                    <a:pt x="2474" y="1956"/>
                    <a:pt x="2511" y="1964"/>
                  </a:cubicBezTo>
                  <a:cubicBezTo>
                    <a:pt x="2602" y="1984"/>
                    <a:pt x="2677" y="2007"/>
                    <a:pt x="2772" y="2013"/>
                  </a:cubicBezTo>
                  <a:cubicBezTo>
                    <a:pt x="2856" y="2030"/>
                    <a:pt x="2942" y="2038"/>
                    <a:pt x="3026" y="2055"/>
                  </a:cubicBezTo>
                  <a:cubicBezTo>
                    <a:pt x="3066" y="2063"/>
                    <a:pt x="3148" y="2073"/>
                    <a:pt x="3148" y="2073"/>
                  </a:cubicBezTo>
                  <a:cubicBezTo>
                    <a:pt x="3230" y="2100"/>
                    <a:pt x="3322" y="2093"/>
                    <a:pt x="3408" y="2098"/>
                  </a:cubicBezTo>
                  <a:cubicBezTo>
                    <a:pt x="3485" y="2096"/>
                    <a:pt x="3556" y="2089"/>
                    <a:pt x="3633" y="2085"/>
                  </a:cubicBezTo>
                  <a:cubicBezTo>
                    <a:pt x="3700" y="2082"/>
                    <a:pt x="3767" y="2059"/>
                    <a:pt x="3833" y="2043"/>
                  </a:cubicBezTo>
                  <a:cubicBezTo>
                    <a:pt x="3897" y="2011"/>
                    <a:pt x="3953" y="1970"/>
                    <a:pt x="4015" y="1934"/>
                  </a:cubicBezTo>
                  <a:cubicBezTo>
                    <a:pt x="4021" y="1926"/>
                    <a:pt x="4025" y="1916"/>
                    <a:pt x="4033" y="1910"/>
                  </a:cubicBezTo>
                  <a:cubicBezTo>
                    <a:pt x="4038" y="1906"/>
                    <a:pt x="4046" y="1908"/>
                    <a:pt x="4051" y="1904"/>
                  </a:cubicBezTo>
                  <a:cubicBezTo>
                    <a:pt x="4057" y="1899"/>
                    <a:pt x="4057" y="1890"/>
                    <a:pt x="4063" y="1885"/>
                  </a:cubicBezTo>
                  <a:cubicBezTo>
                    <a:pt x="4074" y="1875"/>
                    <a:pt x="4099" y="1861"/>
                    <a:pt x="4099" y="1861"/>
                  </a:cubicBezTo>
                  <a:cubicBezTo>
                    <a:pt x="4108" y="1848"/>
                    <a:pt x="4121" y="1838"/>
                    <a:pt x="4130" y="1825"/>
                  </a:cubicBezTo>
                  <a:cubicBezTo>
                    <a:pt x="4160" y="1780"/>
                    <a:pt x="4169" y="1719"/>
                    <a:pt x="4178" y="1667"/>
                  </a:cubicBezTo>
                  <a:cubicBezTo>
                    <a:pt x="4171" y="1591"/>
                    <a:pt x="4162" y="1517"/>
                    <a:pt x="4093" y="1473"/>
                  </a:cubicBezTo>
                  <a:cubicBezTo>
                    <a:pt x="4079" y="1452"/>
                    <a:pt x="4050" y="1420"/>
                    <a:pt x="4027" y="1412"/>
                  </a:cubicBezTo>
                  <a:cubicBezTo>
                    <a:pt x="3978" y="1363"/>
                    <a:pt x="3916" y="1331"/>
                    <a:pt x="3857" y="1297"/>
                  </a:cubicBezTo>
                  <a:cubicBezTo>
                    <a:pt x="3836" y="1285"/>
                    <a:pt x="3819" y="1265"/>
                    <a:pt x="3796" y="1255"/>
                  </a:cubicBezTo>
                  <a:cubicBezTo>
                    <a:pt x="3753" y="1236"/>
                    <a:pt x="3707" y="1215"/>
                    <a:pt x="3663" y="1200"/>
                  </a:cubicBezTo>
                  <a:cubicBezTo>
                    <a:pt x="3631" y="1189"/>
                    <a:pt x="3604" y="1163"/>
                    <a:pt x="3572" y="1152"/>
                  </a:cubicBezTo>
                  <a:cubicBezTo>
                    <a:pt x="3533" y="1138"/>
                    <a:pt x="3486" y="1128"/>
                    <a:pt x="3445" y="1121"/>
                  </a:cubicBezTo>
                  <a:cubicBezTo>
                    <a:pt x="3378" y="1095"/>
                    <a:pt x="3308" y="1078"/>
                    <a:pt x="3239" y="1061"/>
                  </a:cubicBezTo>
                  <a:cubicBezTo>
                    <a:pt x="3233" y="1059"/>
                    <a:pt x="3226" y="1057"/>
                    <a:pt x="3220" y="1055"/>
                  </a:cubicBezTo>
                  <a:cubicBezTo>
                    <a:pt x="3204" y="1051"/>
                    <a:pt x="3188" y="1047"/>
                    <a:pt x="3172" y="1043"/>
                  </a:cubicBezTo>
                  <a:cubicBezTo>
                    <a:pt x="3162" y="1041"/>
                    <a:pt x="3142" y="1036"/>
                    <a:pt x="3142" y="1036"/>
                  </a:cubicBezTo>
                  <a:cubicBezTo>
                    <a:pt x="3102" y="1011"/>
                    <a:pt x="3048" y="994"/>
                    <a:pt x="3002" y="982"/>
                  </a:cubicBezTo>
                  <a:cubicBezTo>
                    <a:pt x="2973" y="963"/>
                    <a:pt x="2938" y="955"/>
                    <a:pt x="2905" y="946"/>
                  </a:cubicBezTo>
                  <a:cubicBezTo>
                    <a:pt x="2895" y="943"/>
                    <a:pt x="2885" y="942"/>
                    <a:pt x="2875" y="939"/>
                  </a:cubicBezTo>
                  <a:cubicBezTo>
                    <a:pt x="2869" y="937"/>
                    <a:pt x="2857" y="933"/>
                    <a:pt x="2857" y="933"/>
                  </a:cubicBezTo>
                </a:path>
              </a:pathLst>
            </a:custGeom>
            <a:solidFill>
              <a:srgbClr val="808080">
                <a:lumMod val="40000"/>
                <a:lumOff val="60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59">
              <a:extLst>
                <a:ext uri="{FF2B5EF4-FFF2-40B4-BE49-F238E27FC236}">
                  <a16:creationId xmlns:a16="http://schemas.microsoft.com/office/drawing/2014/main" id="{D928D489-0FCA-8260-968C-0B090ED17F2C}"/>
                </a:ext>
              </a:extLst>
            </p:cNvPr>
            <p:cNvSpPr>
              <a:spLocks/>
            </p:cNvSpPr>
            <p:nvPr/>
          </p:nvSpPr>
          <p:spPr bwMode="auto">
            <a:xfrm rot="-2048015">
              <a:off x="1404" y="1911"/>
              <a:ext cx="82" cy="67"/>
            </a:xfrm>
            <a:custGeom>
              <a:avLst/>
              <a:gdLst>
                <a:gd name="T0" fmla="*/ 0 w 447"/>
                <a:gd name="T1" fmla="*/ 0 h 383"/>
                <a:gd name="T2" fmla="*/ 0 w 447"/>
                <a:gd name="T3" fmla="*/ 0 h 383"/>
                <a:gd name="T4" fmla="*/ 0 w 447"/>
                <a:gd name="T5" fmla="*/ 0 h 383"/>
                <a:gd name="T6" fmla="*/ 0 w 447"/>
                <a:gd name="T7" fmla="*/ 0 h 383"/>
                <a:gd name="T8" fmla="*/ 0 w 447"/>
                <a:gd name="T9" fmla="*/ 0 h 383"/>
                <a:gd name="T10" fmla="*/ 0 w 447"/>
                <a:gd name="T11" fmla="*/ 0 h 383"/>
                <a:gd name="T12" fmla="*/ 0 w 447"/>
                <a:gd name="T13" fmla="*/ 0 h 383"/>
                <a:gd name="T14" fmla="*/ 0 w 447"/>
                <a:gd name="T15" fmla="*/ 0 h 383"/>
                <a:gd name="T16" fmla="*/ 0 w 447"/>
                <a:gd name="T17" fmla="*/ 0 h 383"/>
                <a:gd name="T18" fmla="*/ 0 w 447"/>
                <a:gd name="T19" fmla="*/ 0 h 383"/>
                <a:gd name="T20" fmla="*/ 0 w 447"/>
                <a:gd name="T21" fmla="*/ 0 h 383"/>
                <a:gd name="T22" fmla="*/ 0 w 447"/>
                <a:gd name="T23" fmla="*/ 0 h 383"/>
                <a:gd name="T24" fmla="*/ 0 w 447"/>
                <a:gd name="T25" fmla="*/ 0 h 3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7"/>
                <a:gd name="T40" fmla="*/ 0 h 383"/>
                <a:gd name="T41" fmla="*/ 447 w 447"/>
                <a:gd name="T42" fmla="*/ 383 h 38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7" h="383">
                  <a:moveTo>
                    <a:pt x="33" y="86"/>
                  </a:moveTo>
                  <a:cubicBezTo>
                    <a:pt x="98" y="64"/>
                    <a:pt x="0" y="99"/>
                    <a:pt x="69" y="67"/>
                  </a:cubicBezTo>
                  <a:cubicBezTo>
                    <a:pt x="121" y="43"/>
                    <a:pt x="184" y="26"/>
                    <a:pt x="239" y="13"/>
                  </a:cubicBezTo>
                  <a:cubicBezTo>
                    <a:pt x="403" y="20"/>
                    <a:pt x="334" y="0"/>
                    <a:pt x="408" y="49"/>
                  </a:cubicBezTo>
                  <a:cubicBezTo>
                    <a:pt x="410" y="55"/>
                    <a:pt x="411" y="62"/>
                    <a:pt x="414" y="67"/>
                  </a:cubicBezTo>
                  <a:cubicBezTo>
                    <a:pt x="417" y="72"/>
                    <a:pt x="424" y="75"/>
                    <a:pt x="427" y="80"/>
                  </a:cubicBezTo>
                  <a:cubicBezTo>
                    <a:pt x="433" y="91"/>
                    <a:pt x="439" y="116"/>
                    <a:pt x="439" y="116"/>
                  </a:cubicBezTo>
                  <a:cubicBezTo>
                    <a:pt x="434" y="205"/>
                    <a:pt x="447" y="245"/>
                    <a:pt x="384" y="298"/>
                  </a:cubicBezTo>
                  <a:cubicBezTo>
                    <a:pt x="364" y="314"/>
                    <a:pt x="355" y="326"/>
                    <a:pt x="330" y="334"/>
                  </a:cubicBezTo>
                  <a:cubicBezTo>
                    <a:pt x="308" y="355"/>
                    <a:pt x="274" y="361"/>
                    <a:pt x="245" y="371"/>
                  </a:cubicBezTo>
                  <a:cubicBezTo>
                    <a:pt x="233" y="375"/>
                    <a:pt x="208" y="383"/>
                    <a:pt x="208" y="383"/>
                  </a:cubicBezTo>
                  <a:cubicBezTo>
                    <a:pt x="137" y="376"/>
                    <a:pt x="94" y="370"/>
                    <a:pt x="33" y="352"/>
                  </a:cubicBezTo>
                  <a:cubicBezTo>
                    <a:pt x="19" y="339"/>
                    <a:pt x="26" y="340"/>
                    <a:pt x="14" y="34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878A648-C2E8-4DAB-E7EE-D66536301A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946682">
              <a:off x="1340" y="2001"/>
              <a:ext cx="33" cy="1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5831089-5D95-84B6-8B49-F031EAF67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9" y="2002"/>
              <a:ext cx="17" cy="1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62">
              <a:extLst>
                <a:ext uri="{FF2B5EF4-FFF2-40B4-BE49-F238E27FC236}">
                  <a16:creationId xmlns:a16="http://schemas.microsoft.com/office/drawing/2014/main" id="{3C68B65D-EBAE-F043-FA4F-1BD805EC4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2038"/>
              <a:ext cx="73" cy="24"/>
            </a:xfrm>
            <a:custGeom>
              <a:avLst/>
              <a:gdLst>
                <a:gd name="T0" fmla="*/ 0 w 400"/>
                <a:gd name="T1" fmla="*/ 0 h 135"/>
                <a:gd name="T2" fmla="*/ 0 w 400"/>
                <a:gd name="T3" fmla="*/ 0 h 135"/>
                <a:gd name="T4" fmla="*/ 0 w 400"/>
                <a:gd name="T5" fmla="*/ 0 h 135"/>
                <a:gd name="T6" fmla="*/ 0 60000 65536"/>
                <a:gd name="T7" fmla="*/ 0 60000 65536"/>
                <a:gd name="T8" fmla="*/ 0 60000 65536"/>
                <a:gd name="T9" fmla="*/ 0 w 400"/>
                <a:gd name="T10" fmla="*/ 0 h 135"/>
                <a:gd name="T11" fmla="*/ 400 w 400"/>
                <a:gd name="T12" fmla="*/ 135 h 1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0" h="135">
                  <a:moveTo>
                    <a:pt x="400" y="44"/>
                  </a:moveTo>
                  <a:cubicBezTo>
                    <a:pt x="277" y="46"/>
                    <a:pt x="134" y="0"/>
                    <a:pt x="31" y="68"/>
                  </a:cubicBezTo>
                  <a:cubicBezTo>
                    <a:pt x="29" y="75"/>
                    <a:pt x="0" y="135"/>
                    <a:pt x="0" y="98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63">
              <a:extLst>
                <a:ext uri="{FF2B5EF4-FFF2-40B4-BE49-F238E27FC236}">
                  <a16:creationId xmlns:a16="http://schemas.microsoft.com/office/drawing/2014/main" id="{91F7D368-4662-B1E0-6CED-50CCEC077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" y="2052"/>
              <a:ext cx="55" cy="21"/>
            </a:xfrm>
            <a:custGeom>
              <a:avLst/>
              <a:gdLst>
                <a:gd name="T0" fmla="*/ 0 w 303"/>
                <a:gd name="T1" fmla="*/ 0 h 120"/>
                <a:gd name="T2" fmla="*/ 0 w 303"/>
                <a:gd name="T3" fmla="*/ 0 h 120"/>
                <a:gd name="T4" fmla="*/ 0 w 303"/>
                <a:gd name="T5" fmla="*/ 0 h 120"/>
                <a:gd name="T6" fmla="*/ 0 w 303"/>
                <a:gd name="T7" fmla="*/ 0 h 120"/>
                <a:gd name="T8" fmla="*/ 0 w 303"/>
                <a:gd name="T9" fmla="*/ 0 h 120"/>
                <a:gd name="T10" fmla="*/ 0 w 303"/>
                <a:gd name="T11" fmla="*/ 0 h 120"/>
                <a:gd name="T12" fmla="*/ 0 w 303"/>
                <a:gd name="T13" fmla="*/ 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3"/>
                <a:gd name="T22" fmla="*/ 0 h 120"/>
                <a:gd name="T23" fmla="*/ 303 w 303"/>
                <a:gd name="T24" fmla="*/ 120 h 1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3" h="120">
                  <a:moveTo>
                    <a:pt x="303" y="11"/>
                  </a:moveTo>
                  <a:cubicBezTo>
                    <a:pt x="231" y="3"/>
                    <a:pt x="221" y="0"/>
                    <a:pt x="139" y="5"/>
                  </a:cubicBezTo>
                  <a:cubicBezTo>
                    <a:pt x="127" y="9"/>
                    <a:pt x="115" y="13"/>
                    <a:pt x="103" y="17"/>
                  </a:cubicBezTo>
                  <a:cubicBezTo>
                    <a:pt x="97" y="19"/>
                    <a:pt x="85" y="23"/>
                    <a:pt x="85" y="23"/>
                  </a:cubicBezTo>
                  <a:cubicBezTo>
                    <a:pt x="57" y="66"/>
                    <a:pt x="73" y="52"/>
                    <a:pt x="42" y="72"/>
                  </a:cubicBezTo>
                  <a:cubicBezTo>
                    <a:pt x="10" y="120"/>
                    <a:pt x="52" y="62"/>
                    <a:pt x="12" y="102"/>
                  </a:cubicBezTo>
                  <a:cubicBezTo>
                    <a:pt x="7" y="107"/>
                    <a:pt x="0" y="120"/>
                    <a:pt x="0" y="12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64">
              <a:extLst>
                <a:ext uri="{FF2B5EF4-FFF2-40B4-BE49-F238E27FC236}">
                  <a16:creationId xmlns:a16="http://schemas.microsoft.com/office/drawing/2014/main" id="{E5697C01-90D5-1D82-2D92-D32D8E8F9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2056"/>
              <a:ext cx="61" cy="22"/>
            </a:xfrm>
            <a:custGeom>
              <a:avLst/>
              <a:gdLst>
                <a:gd name="T0" fmla="*/ 0 w 334"/>
                <a:gd name="T1" fmla="*/ 0 h 126"/>
                <a:gd name="T2" fmla="*/ 0 w 334"/>
                <a:gd name="T3" fmla="*/ 0 h 126"/>
                <a:gd name="T4" fmla="*/ 0 w 334"/>
                <a:gd name="T5" fmla="*/ 0 h 126"/>
                <a:gd name="T6" fmla="*/ 0 w 334"/>
                <a:gd name="T7" fmla="*/ 0 h 126"/>
                <a:gd name="T8" fmla="*/ 0 w 334"/>
                <a:gd name="T9" fmla="*/ 0 h 126"/>
                <a:gd name="T10" fmla="*/ 0 w 334"/>
                <a:gd name="T11" fmla="*/ 0 h 1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4"/>
                <a:gd name="T19" fmla="*/ 0 h 126"/>
                <a:gd name="T20" fmla="*/ 334 w 334"/>
                <a:gd name="T21" fmla="*/ 126 h 1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4" h="126">
                  <a:moveTo>
                    <a:pt x="0" y="11"/>
                  </a:moveTo>
                  <a:cubicBezTo>
                    <a:pt x="79" y="2"/>
                    <a:pt x="58" y="0"/>
                    <a:pt x="152" y="11"/>
                  </a:cubicBezTo>
                  <a:cubicBezTo>
                    <a:pt x="166" y="13"/>
                    <a:pt x="203" y="26"/>
                    <a:pt x="212" y="29"/>
                  </a:cubicBezTo>
                  <a:cubicBezTo>
                    <a:pt x="218" y="31"/>
                    <a:pt x="231" y="35"/>
                    <a:pt x="231" y="35"/>
                  </a:cubicBezTo>
                  <a:cubicBezTo>
                    <a:pt x="264" y="57"/>
                    <a:pt x="290" y="86"/>
                    <a:pt x="322" y="108"/>
                  </a:cubicBezTo>
                  <a:cubicBezTo>
                    <a:pt x="326" y="114"/>
                    <a:pt x="334" y="126"/>
                    <a:pt x="334" y="126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65">
              <a:extLst>
                <a:ext uri="{FF2B5EF4-FFF2-40B4-BE49-F238E27FC236}">
                  <a16:creationId xmlns:a16="http://schemas.microsoft.com/office/drawing/2014/main" id="{03B155AA-B407-F110-B0DE-E6DA8296D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" y="2048"/>
              <a:ext cx="70" cy="24"/>
            </a:xfrm>
            <a:custGeom>
              <a:avLst/>
              <a:gdLst>
                <a:gd name="T0" fmla="*/ 0 w 388"/>
                <a:gd name="T1" fmla="*/ 0 h 139"/>
                <a:gd name="T2" fmla="*/ 0 w 388"/>
                <a:gd name="T3" fmla="*/ 0 h 139"/>
                <a:gd name="T4" fmla="*/ 0 w 388"/>
                <a:gd name="T5" fmla="*/ 0 h 139"/>
                <a:gd name="T6" fmla="*/ 0 w 388"/>
                <a:gd name="T7" fmla="*/ 0 h 139"/>
                <a:gd name="T8" fmla="*/ 0 w 388"/>
                <a:gd name="T9" fmla="*/ 0 h 139"/>
                <a:gd name="T10" fmla="*/ 0 w 388"/>
                <a:gd name="T11" fmla="*/ 0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8"/>
                <a:gd name="T19" fmla="*/ 0 h 139"/>
                <a:gd name="T20" fmla="*/ 388 w 388"/>
                <a:gd name="T21" fmla="*/ 139 h 1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8" h="139">
                  <a:moveTo>
                    <a:pt x="0" y="0"/>
                  </a:moveTo>
                  <a:cubicBezTo>
                    <a:pt x="81" y="2"/>
                    <a:pt x="161" y="1"/>
                    <a:pt x="242" y="6"/>
                  </a:cubicBezTo>
                  <a:cubicBezTo>
                    <a:pt x="261" y="7"/>
                    <a:pt x="297" y="24"/>
                    <a:pt x="297" y="24"/>
                  </a:cubicBezTo>
                  <a:cubicBezTo>
                    <a:pt x="303" y="34"/>
                    <a:pt x="311" y="48"/>
                    <a:pt x="321" y="55"/>
                  </a:cubicBezTo>
                  <a:cubicBezTo>
                    <a:pt x="332" y="64"/>
                    <a:pt x="357" y="79"/>
                    <a:pt x="357" y="79"/>
                  </a:cubicBezTo>
                  <a:cubicBezTo>
                    <a:pt x="363" y="97"/>
                    <a:pt x="374" y="127"/>
                    <a:pt x="388" y="139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66">
              <a:extLst>
                <a:ext uri="{FF2B5EF4-FFF2-40B4-BE49-F238E27FC236}">
                  <a16:creationId xmlns:a16="http://schemas.microsoft.com/office/drawing/2014/main" id="{2AA73545-1562-6634-682B-6B48543A9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2052"/>
              <a:ext cx="12" cy="14"/>
            </a:xfrm>
            <a:custGeom>
              <a:avLst/>
              <a:gdLst>
                <a:gd name="T0" fmla="*/ 0 w 67"/>
                <a:gd name="T1" fmla="*/ 0 h 80"/>
                <a:gd name="T2" fmla="*/ 0 w 67"/>
                <a:gd name="T3" fmla="*/ 0 h 80"/>
                <a:gd name="T4" fmla="*/ 0 w 67"/>
                <a:gd name="T5" fmla="*/ 0 h 80"/>
                <a:gd name="T6" fmla="*/ 0 60000 65536"/>
                <a:gd name="T7" fmla="*/ 0 60000 65536"/>
                <a:gd name="T8" fmla="*/ 0 60000 65536"/>
                <a:gd name="T9" fmla="*/ 0 w 67"/>
                <a:gd name="T10" fmla="*/ 0 h 80"/>
                <a:gd name="T11" fmla="*/ 67 w 67"/>
                <a:gd name="T12" fmla="*/ 80 h 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" h="80">
                  <a:moveTo>
                    <a:pt x="0" y="67"/>
                  </a:moveTo>
                  <a:cubicBezTo>
                    <a:pt x="38" y="80"/>
                    <a:pt x="55" y="67"/>
                    <a:pt x="67" y="31"/>
                  </a:cubicBezTo>
                  <a:cubicBezTo>
                    <a:pt x="60" y="8"/>
                    <a:pt x="64" y="18"/>
                    <a:pt x="55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67">
              <a:extLst>
                <a:ext uri="{FF2B5EF4-FFF2-40B4-BE49-F238E27FC236}">
                  <a16:creationId xmlns:a16="http://schemas.microsoft.com/office/drawing/2014/main" id="{54FF0594-9100-1B1E-3458-3755A9FE8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" y="2132"/>
              <a:ext cx="4" cy="21"/>
            </a:xfrm>
            <a:custGeom>
              <a:avLst/>
              <a:gdLst>
                <a:gd name="T0" fmla="*/ 0 w 24"/>
                <a:gd name="T1" fmla="*/ 0 h 121"/>
                <a:gd name="T2" fmla="*/ 0 w 24"/>
                <a:gd name="T3" fmla="*/ 0 h 121"/>
                <a:gd name="T4" fmla="*/ 0 w 24"/>
                <a:gd name="T5" fmla="*/ 0 h 121"/>
                <a:gd name="T6" fmla="*/ 0 w 24"/>
                <a:gd name="T7" fmla="*/ 0 h 121"/>
                <a:gd name="T8" fmla="*/ 0 w 24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21"/>
                <a:gd name="T17" fmla="*/ 24 w 24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21">
                  <a:moveTo>
                    <a:pt x="24" y="0"/>
                  </a:moveTo>
                  <a:cubicBezTo>
                    <a:pt x="20" y="12"/>
                    <a:pt x="16" y="24"/>
                    <a:pt x="12" y="36"/>
                  </a:cubicBezTo>
                  <a:cubicBezTo>
                    <a:pt x="10" y="42"/>
                    <a:pt x="8" y="49"/>
                    <a:pt x="6" y="55"/>
                  </a:cubicBezTo>
                  <a:cubicBezTo>
                    <a:pt x="4" y="61"/>
                    <a:pt x="0" y="73"/>
                    <a:pt x="0" y="73"/>
                  </a:cubicBezTo>
                  <a:cubicBezTo>
                    <a:pt x="2" y="89"/>
                    <a:pt x="6" y="121"/>
                    <a:pt x="6" y="121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68">
              <a:extLst>
                <a:ext uri="{FF2B5EF4-FFF2-40B4-BE49-F238E27FC236}">
                  <a16:creationId xmlns:a16="http://schemas.microsoft.com/office/drawing/2014/main" id="{AC52F7F0-98C9-089B-CA21-331FBE7D5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" y="2139"/>
              <a:ext cx="3" cy="16"/>
            </a:xfrm>
            <a:custGeom>
              <a:avLst/>
              <a:gdLst>
                <a:gd name="T0" fmla="*/ 0 w 13"/>
                <a:gd name="T1" fmla="*/ 0 h 91"/>
                <a:gd name="T2" fmla="*/ 0 w 13"/>
                <a:gd name="T3" fmla="*/ 0 h 91"/>
                <a:gd name="T4" fmla="*/ 0 60000 65536"/>
                <a:gd name="T5" fmla="*/ 0 60000 65536"/>
                <a:gd name="T6" fmla="*/ 0 w 13"/>
                <a:gd name="T7" fmla="*/ 0 h 91"/>
                <a:gd name="T8" fmla="*/ 13 w 13"/>
                <a:gd name="T9" fmla="*/ 91 h 9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" h="91">
                  <a:moveTo>
                    <a:pt x="13" y="0"/>
                  </a:moveTo>
                  <a:cubicBezTo>
                    <a:pt x="0" y="42"/>
                    <a:pt x="7" y="12"/>
                    <a:pt x="7" y="91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69">
              <a:extLst>
                <a:ext uri="{FF2B5EF4-FFF2-40B4-BE49-F238E27FC236}">
                  <a16:creationId xmlns:a16="http://schemas.microsoft.com/office/drawing/2014/main" id="{F886274E-D569-1A02-1729-78BD82AA6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" y="2146"/>
              <a:ext cx="0" cy="10"/>
            </a:xfrm>
            <a:custGeom>
              <a:avLst/>
              <a:gdLst>
                <a:gd name="T0" fmla="*/ 0 w 1"/>
                <a:gd name="T1" fmla="*/ 0 h 60"/>
                <a:gd name="T2" fmla="*/ 0 w 1"/>
                <a:gd name="T3" fmla="*/ 0 h 60"/>
                <a:gd name="T4" fmla="*/ 0 60000 65536"/>
                <a:gd name="T5" fmla="*/ 0 60000 65536"/>
                <a:gd name="T6" fmla="*/ 0 w 1"/>
                <a:gd name="T7" fmla="*/ 0 h 60"/>
                <a:gd name="T8" fmla="*/ 0 w 1"/>
                <a:gd name="T9" fmla="*/ 60 h 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60">
                  <a:moveTo>
                    <a:pt x="0" y="0"/>
                  </a:moveTo>
                  <a:cubicBezTo>
                    <a:pt x="0" y="20"/>
                    <a:pt x="0" y="40"/>
                    <a:pt x="0" y="6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70">
              <a:extLst>
                <a:ext uri="{FF2B5EF4-FFF2-40B4-BE49-F238E27FC236}">
                  <a16:creationId xmlns:a16="http://schemas.microsoft.com/office/drawing/2014/main" id="{E3B8770E-18FB-521F-75B0-940DAC48D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" y="2119"/>
              <a:ext cx="2" cy="17"/>
            </a:xfrm>
            <a:custGeom>
              <a:avLst/>
              <a:gdLst>
                <a:gd name="T0" fmla="*/ 0 w 9"/>
                <a:gd name="T1" fmla="*/ 0 h 97"/>
                <a:gd name="T2" fmla="*/ 0 w 9"/>
                <a:gd name="T3" fmla="*/ 0 h 97"/>
                <a:gd name="T4" fmla="*/ 0 60000 65536"/>
                <a:gd name="T5" fmla="*/ 0 60000 65536"/>
                <a:gd name="T6" fmla="*/ 0 w 9"/>
                <a:gd name="T7" fmla="*/ 0 h 97"/>
                <a:gd name="T8" fmla="*/ 9 w 9"/>
                <a:gd name="T9" fmla="*/ 97 h 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97">
                  <a:moveTo>
                    <a:pt x="9" y="0"/>
                  </a:moveTo>
                  <a:cubicBezTo>
                    <a:pt x="0" y="57"/>
                    <a:pt x="3" y="25"/>
                    <a:pt x="3" y="97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71">
              <a:extLst>
                <a:ext uri="{FF2B5EF4-FFF2-40B4-BE49-F238E27FC236}">
                  <a16:creationId xmlns:a16="http://schemas.microsoft.com/office/drawing/2014/main" id="{E350240A-FF83-C1A8-9BE4-E6CFD79EA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" y="2121"/>
              <a:ext cx="3" cy="16"/>
            </a:xfrm>
            <a:custGeom>
              <a:avLst/>
              <a:gdLst>
                <a:gd name="T0" fmla="*/ 0 w 18"/>
                <a:gd name="T1" fmla="*/ 0 h 91"/>
                <a:gd name="T2" fmla="*/ 0 w 18"/>
                <a:gd name="T3" fmla="*/ 0 h 91"/>
                <a:gd name="T4" fmla="*/ 0 w 18"/>
                <a:gd name="T5" fmla="*/ 0 h 91"/>
                <a:gd name="T6" fmla="*/ 0 60000 65536"/>
                <a:gd name="T7" fmla="*/ 0 60000 65536"/>
                <a:gd name="T8" fmla="*/ 0 60000 65536"/>
                <a:gd name="T9" fmla="*/ 0 w 18"/>
                <a:gd name="T10" fmla="*/ 0 h 91"/>
                <a:gd name="T11" fmla="*/ 18 w 18"/>
                <a:gd name="T12" fmla="*/ 91 h 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91">
                  <a:moveTo>
                    <a:pt x="0" y="0"/>
                  </a:moveTo>
                  <a:cubicBezTo>
                    <a:pt x="2" y="18"/>
                    <a:pt x="2" y="37"/>
                    <a:pt x="6" y="55"/>
                  </a:cubicBezTo>
                  <a:cubicBezTo>
                    <a:pt x="8" y="67"/>
                    <a:pt x="18" y="91"/>
                    <a:pt x="18" y="91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72">
              <a:extLst>
                <a:ext uri="{FF2B5EF4-FFF2-40B4-BE49-F238E27FC236}">
                  <a16:creationId xmlns:a16="http://schemas.microsoft.com/office/drawing/2014/main" id="{76858CBA-A03C-FFE3-C427-A2813C2B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" y="2096"/>
              <a:ext cx="7" cy="9"/>
            </a:xfrm>
            <a:custGeom>
              <a:avLst/>
              <a:gdLst>
                <a:gd name="T0" fmla="*/ 0 w 43"/>
                <a:gd name="T1" fmla="*/ 0 h 54"/>
                <a:gd name="T2" fmla="*/ 0 w 43"/>
                <a:gd name="T3" fmla="*/ 0 h 54"/>
                <a:gd name="T4" fmla="*/ 0 w 43"/>
                <a:gd name="T5" fmla="*/ 0 h 54"/>
                <a:gd name="T6" fmla="*/ 0 60000 65536"/>
                <a:gd name="T7" fmla="*/ 0 60000 65536"/>
                <a:gd name="T8" fmla="*/ 0 60000 65536"/>
                <a:gd name="T9" fmla="*/ 0 w 43"/>
                <a:gd name="T10" fmla="*/ 0 h 54"/>
                <a:gd name="T11" fmla="*/ 43 w 43"/>
                <a:gd name="T12" fmla="*/ 54 h 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54">
                  <a:moveTo>
                    <a:pt x="43" y="0"/>
                  </a:moveTo>
                  <a:cubicBezTo>
                    <a:pt x="33" y="9"/>
                    <a:pt x="20" y="14"/>
                    <a:pt x="12" y="24"/>
                  </a:cubicBezTo>
                  <a:cubicBezTo>
                    <a:pt x="5" y="32"/>
                    <a:pt x="5" y="44"/>
                    <a:pt x="0" y="5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73">
              <a:extLst>
                <a:ext uri="{FF2B5EF4-FFF2-40B4-BE49-F238E27FC236}">
                  <a16:creationId xmlns:a16="http://schemas.microsoft.com/office/drawing/2014/main" id="{F2505A6D-EEA5-2D99-DE40-089748446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5" y="2100"/>
              <a:ext cx="12" cy="14"/>
            </a:xfrm>
            <a:custGeom>
              <a:avLst/>
              <a:gdLst>
                <a:gd name="T0" fmla="*/ 0 w 67"/>
                <a:gd name="T1" fmla="*/ 0 h 79"/>
                <a:gd name="T2" fmla="*/ 0 w 67"/>
                <a:gd name="T3" fmla="*/ 0 h 79"/>
                <a:gd name="T4" fmla="*/ 0 w 67"/>
                <a:gd name="T5" fmla="*/ 0 h 79"/>
                <a:gd name="T6" fmla="*/ 0 60000 65536"/>
                <a:gd name="T7" fmla="*/ 0 60000 65536"/>
                <a:gd name="T8" fmla="*/ 0 60000 65536"/>
                <a:gd name="T9" fmla="*/ 0 w 67"/>
                <a:gd name="T10" fmla="*/ 0 h 79"/>
                <a:gd name="T11" fmla="*/ 67 w 6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" h="79">
                  <a:moveTo>
                    <a:pt x="67" y="0"/>
                  </a:moveTo>
                  <a:cubicBezTo>
                    <a:pt x="33" y="22"/>
                    <a:pt x="32" y="28"/>
                    <a:pt x="7" y="55"/>
                  </a:cubicBezTo>
                  <a:cubicBezTo>
                    <a:pt x="0" y="75"/>
                    <a:pt x="1" y="79"/>
                    <a:pt x="1" y="67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74">
              <a:extLst>
                <a:ext uri="{FF2B5EF4-FFF2-40B4-BE49-F238E27FC236}">
                  <a16:creationId xmlns:a16="http://schemas.microsoft.com/office/drawing/2014/main" id="{8F95976B-148F-FEB2-B34F-E86C5C181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" y="2092"/>
              <a:ext cx="11" cy="8"/>
            </a:xfrm>
            <a:custGeom>
              <a:avLst/>
              <a:gdLst>
                <a:gd name="T0" fmla="*/ 0 w 61"/>
                <a:gd name="T1" fmla="*/ 0 h 48"/>
                <a:gd name="T2" fmla="*/ 0 w 61"/>
                <a:gd name="T3" fmla="*/ 0 h 48"/>
                <a:gd name="T4" fmla="*/ 0 w 61"/>
                <a:gd name="T5" fmla="*/ 0 h 48"/>
                <a:gd name="T6" fmla="*/ 0 60000 65536"/>
                <a:gd name="T7" fmla="*/ 0 60000 65536"/>
                <a:gd name="T8" fmla="*/ 0 60000 65536"/>
                <a:gd name="T9" fmla="*/ 0 w 61"/>
                <a:gd name="T10" fmla="*/ 0 h 48"/>
                <a:gd name="T11" fmla="*/ 61 w 6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1" h="48">
                  <a:moveTo>
                    <a:pt x="61" y="0"/>
                  </a:moveTo>
                  <a:cubicBezTo>
                    <a:pt x="49" y="4"/>
                    <a:pt x="36" y="8"/>
                    <a:pt x="24" y="12"/>
                  </a:cubicBezTo>
                  <a:cubicBezTo>
                    <a:pt x="10" y="16"/>
                    <a:pt x="0" y="48"/>
                    <a:pt x="0" y="4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40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71" grpId="0" animBg="1"/>
      <p:bldP spid="16" grpId="0"/>
      <p:bldP spid="18" grpId="0" animBg="1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56" name="Group 4"/>
          <p:cNvGrpSpPr>
            <a:grpSpLocks/>
          </p:cNvGrpSpPr>
          <p:nvPr/>
        </p:nvGrpSpPr>
        <p:grpSpPr bwMode="auto">
          <a:xfrm>
            <a:off x="842677" y="4010025"/>
            <a:ext cx="1462087" cy="471488"/>
            <a:chOff x="587" y="2704"/>
            <a:chExt cx="1072" cy="350"/>
          </a:xfrm>
        </p:grpSpPr>
        <p:sp>
          <p:nvSpPr>
            <p:cNvPr id="177157" name="Oval 5"/>
            <p:cNvSpPr>
              <a:spLocks noChangeArrowheads="1"/>
            </p:cNvSpPr>
            <p:nvPr/>
          </p:nvSpPr>
          <p:spPr bwMode="auto">
            <a:xfrm>
              <a:off x="590" y="2802"/>
              <a:ext cx="1069" cy="252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lang="en-GB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-96" charset="-128"/>
              </a:endParaRPr>
            </a:p>
          </p:txBody>
        </p:sp>
        <p:grpSp>
          <p:nvGrpSpPr>
            <p:cNvPr id="177158" name="Group 6"/>
            <p:cNvGrpSpPr>
              <a:grpSpLocks/>
            </p:cNvGrpSpPr>
            <p:nvPr/>
          </p:nvGrpSpPr>
          <p:grpSpPr bwMode="auto">
            <a:xfrm>
              <a:off x="884" y="2851"/>
              <a:ext cx="146" cy="57"/>
              <a:chOff x="4684" y="3572"/>
              <a:chExt cx="168" cy="64"/>
            </a:xfrm>
          </p:grpSpPr>
          <p:sp>
            <p:nvSpPr>
              <p:cNvPr id="177159" name="Oval 7"/>
              <p:cNvSpPr>
                <a:spLocks noChangeArrowheads="1"/>
              </p:cNvSpPr>
              <p:nvPr/>
            </p:nvSpPr>
            <p:spPr bwMode="auto">
              <a:xfrm>
                <a:off x="4684" y="3572"/>
                <a:ext cx="168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60" name="Oval 8"/>
              <p:cNvSpPr>
                <a:spLocks noChangeArrowheads="1"/>
              </p:cNvSpPr>
              <p:nvPr/>
            </p:nvSpPr>
            <p:spPr bwMode="auto">
              <a:xfrm>
                <a:off x="4772" y="3588"/>
                <a:ext cx="32" cy="2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61" name="Group 9"/>
            <p:cNvGrpSpPr>
              <a:grpSpLocks/>
            </p:cNvGrpSpPr>
            <p:nvPr/>
          </p:nvGrpSpPr>
          <p:grpSpPr bwMode="auto">
            <a:xfrm>
              <a:off x="883" y="2950"/>
              <a:ext cx="160" cy="56"/>
              <a:chOff x="4748" y="3620"/>
              <a:chExt cx="184" cy="64"/>
            </a:xfrm>
          </p:grpSpPr>
          <p:sp>
            <p:nvSpPr>
              <p:cNvPr id="177162" name="Oval 10"/>
              <p:cNvSpPr>
                <a:spLocks noChangeArrowheads="1"/>
              </p:cNvSpPr>
              <p:nvPr/>
            </p:nvSpPr>
            <p:spPr bwMode="auto">
              <a:xfrm>
                <a:off x="4748" y="3620"/>
                <a:ext cx="184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63" name="Oval 11"/>
              <p:cNvSpPr>
                <a:spLocks noChangeArrowheads="1"/>
              </p:cNvSpPr>
              <p:nvPr/>
            </p:nvSpPr>
            <p:spPr bwMode="auto">
              <a:xfrm>
                <a:off x="4844" y="3644"/>
                <a:ext cx="32" cy="8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64" name="Group 12"/>
            <p:cNvGrpSpPr>
              <a:grpSpLocks/>
            </p:cNvGrpSpPr>
            <p:nvPr/>
          </p:nvGrpSpPr>
          <p:grpSpPr bwMode="auto">
            <a:xfrm>
              <a:off x="1114" y="2837"/>
              <a:ext cx="147" cy="50"/>
              <a:chOff x="4948" y="3556"/>
              <a:chExt cx="168" cy="56"/>
            </a:xfrm>
          </p:grpSpPr>
          <p:sp>
            <p:nvSpPr>
              <p:cNvPr id="177165" name="Oval 13"/>
              <p:cNvSpPr>
                <a:spLocks noChangeArrowheads="1"/>
              </p:cNvSpPr>
              <p:nvPr/>
            </p:nvSpPr>
            <p:spPr bwMode="auto">
              <a:xfrm>
                <a:off x="4948" y="3556"/>
                <a:ext cx="168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66" name="Oval 14"/>
              <p:cNvSpPr>
                <a:spLocks noChangeArrowheads="1"/>
              </p:cNvSpPr>
              <p:nvPr/>
            </p:nvSpPr>
            <p:spPr bwMode="auto">
              <a:xfrm>
                <a:off x="5036" y="3580"/>
                <a:ext cx="32" cy="8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67" name="Group 15"/>
            <p:cNvGrpSpPr>
              <a:grpSpLocks/>
            </p:cNvGrpSpPr>
            <p:nvPr/>
          </p:nvGrpSpPr>
          <p:grpSpPr bwMode="auto">
            <a:xfrm>
              <a:off x="1079" y="2950"/>
              <a:ext cx="154" cy="56"/>
              <a:chOff x="4908" y="3628"/>
              <a:chExt cx="176" cy="64"/>
            </a:xfrm>
          </p:grpSpPr>
          <p:sp>
            <p:nvSpPr>
              <p:cNvPr id="177168" name="Oval 16"/>
              <p:cNvSpPr>
                <a:spLocks noChangeArrowheads="1"/>
              </p:cNvSpPr>
              <p:nvPr/>
            </p:nvSpPr>
            <p:spPr bwMode="auto">
              <a:xfrm>
                <a:off x="4908" y="3628"/>
                <a:ext cx="176" cy="6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69" name="Oval 17"/>
              <p:cNvSpPr>
                <a:spLocks noChangeArrowheads="1"/>
              </p:cNvSpPr>
              <p:nvPr/>
            </p:nvSpPr>
            <p:spPr bwMode="auto">
              <a:xfrm>
                <a:off x="4996" y="3644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70" name="Group 18"/>
            <p:cNvGrpSpPr>
              <a:grpSpLocks/>
            </p:cNvGrpSpPr>
            <p:nvPr/>
          </p:nvGrpSpPr>
          <p:grpSpPr bwMode="auto">
            <a:xfrm>
              <a:off x="1261" y="2957"/>
              <a:ext cx="160" cy="49"/>
              <a:chOff x="5116" y="3588"/>
              <a:chExt cx="184" cy="56"/>
            </a:xfrm>
          </p:grpSpPr>
          <p:sp>
            <p:nvSpPr>
              <p:cNvPr id="177171" name="Oval 19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72" name="Oval 20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73" name="Group 21"/>
            <p:cNvGrpSpPr>
              <a:grpSpLocks/>
            </p:cNvGrpSpPr>
            <p:nvPr/>
          </p:nvGrpSpPr>
          <p:grpSpPr bwMode="auto">
            <a:xfrm>
              <a:off x="1156" y="2909"/>
              <a:ext cx="154" cy="49"/>
              <a:chOff x="4996" y="3588"/>
              <a:chExt cx="176" cy="56"/>
            </a:xfrm>
          </p:grpSpPr>
          <p:sp>
            <p:nvSpPr>
              <p:cNvPr id="177174" name="Oval 22"/>
              <p:cNvSpPr>
                <a:spLocks noChangeArrowheads="1"/>
              </p:cNvSpPr>
              <p:nvPr/>
            </p:nvSpPr>
            <p:spPr bwMode="auto">
              <a:xfrm>
                <a:off x="4996" y="3588"/>
                <a:ext cx="176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75" name="Oval 23"/>
              <p:cNvSpPr>
                <a:spLocks noChangeArrowheads="1"/>
              </p:cNvSpPr>
              <p:nvPr/>
            </p:nvSpPr>
            <p:spPr bwMode="auto">
              <a:xfrm>
                <a:off x="5092" y="3612"/>
                <a:ext cx="32" cy="24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sp>
          <p:nvSpPr>
            <p:cNvPr id="177176" name="Oval 24"/>
            <p:cNvSpPr>
              <a:spLocks noChangeArrowheads="1"/>
            </p:cNvSpPr>
            <p:nvPr/>
          </p:nvSpPr>
          <p:spPr bwMode="auto">
            <a:xfrm>
              <a:off x="590" y="2704"/>
              <a:ext cx="1069" cy="19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lang="en-GB" sz="2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96" charset="-128"/>
              </a:endParaRPr>
            </a:p>
          </p:txBody>
        </p:sp>
        <p:sp>
          <p:nvSpPr>
            <p:cNvPr id="177177" name="Line 25"/>
            <p:cNvSpPr>
              <a:spLocks noChangeShapeType="1"/>
            </p:cNvSpPr>
            <p:nvPr/>
          </p:nvSpPr>
          <p:spPr bwMode="auto">
            <a:xfrm>
              <a:off x="587" y="2817"/>
              <a:ext cx="0" cy="9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 sz="2000">
                <a:solidFill>
                  <a:prstClr val="black"/>
                </a:solidFill>
                <a:cs typeface="Arial"/>
              </a:endParaRPr>
            </a:p>
          </p:txBody>
        </p:sp>
        <p:sp>
          <p:nvSpPr>
            <p:cNvPr id="177178" name="Line 26"/>
            <p:cNvSpPr>
              <a:spLocks noChangeShapeType="1"/>
            </p:cNvSpPr>
            <p:nvPr/>
          </p:nvSpPr>
          <p:spPr bwMode="auto">
            <a:xfrm>
              <a:off x="1655" y="2817"/>
              <a:ext cx="0" cy="9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 sz="2000">
                <a:solidFill>
                  <a:prstClr val="black"/>
                </a:solidFill>
                <a:cs typeface="Arial"/>
              </a:endParaRPr>
            </a:p>
          </p:txBody>
        </p:sp>
        <p:grpSp>
          <p:nvGrpSpPr>
            <p:cNvPr id="177179" name="Group 27"/>
            <p:cNvGrpSpPr>
              <a:grpSpLocks/>
            </p:cNvGrpSpPr>
            <p:nvPr/>
          </p:nvGrpSpPr>
          <p:grpSpPr bwMode="auto">
            <a:xfrm>
              <a:off x="1421" y="2910"/>
              <a:ext cx="160" cy="49"/>
              <a:chOff x="5116" y="3588"/>
              <a:chExt cx="184" cy="56"/>
            </a:xfrm>
          </p:grpSpPr>
          <p:sp>
            <p:nvSpPr>
              <p:cNvPr id="177180" name="Oval 28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81" name="Oval 29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  <p:grpSp>
          <p:nvGrpSpPr>
            <p:cNvPr id="177182" name="Group 30"/>
            <p:cNvGrpSpPr>
              <a:grpSpLocks/>
            </p:cNvGrpSpPr>
            <p:nvPr/>
          </p:nvGrpSpPr>
          <p:grpSpPr bwMode="auto">
            <a:xfrm>
              <a:off x="733" y="2910"/>
              <a:ext cx="160" cy="49"/>
              <a:chOff x="5116" y="3588"/>
              <a:chExt cx="184" cy="56"/>
            </a:xfrm>
          </p:grpSpPr>
          <p:sp>
            <p:nvSpPr>
              <p:cNvPr id="177183" name="Oval 31"/>
              <p:cNvSpPr>
                <a:spLocks noChangeArrowheads="1"/>
              </p:cNvSpPr>
              <p:nvPr/>
            </p:nvSpPr>
            <p:spPr bwMode="auto">
              <a:xfrm>
                <a:off x="5116" y="3588"/>
                <a:ext cx="184" cy="5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184" name="Oval 32"/>
              <p:cNvSpPr>
                <a:spLocks noChangeArrowheads="1"/>
              </p:cNvSpPr>
              <p:nvPr/>
            </p:nvSpPr>
            <p:spPr bwMode="auto">
              <a:xfrm>
                <a:off x="5212" y="3612"/>
                <a:ext cx="40" cy="16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</p:grpSp>
      </p:grpSp>
      <p:sp>
        <p:nvSpPr>
          <p:cNvPr id="177187" name="Line 35"/>
          <p:cNvSpPr>
            <a:spLocks noChangeShapeType="1"/>
          </p:cNvSpPr>
          <p:nvPr/>
        </p:nvSpPr>
        <p:spPr bwMode="auto">
          <a:xfrm>
            <a:off x="5821430" y="3846513"/>
            <a:ext cx="622300" cy="266700"/>
          </a:xfrm>
          <a:prstGeom prst="line">
            <a:avLst/>
          </a:prstGeom>
          <a:noFill/>
          <a:ln w="28575">
            <a:noFill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GB" sz="2000">
              <a:solidFill>
                <a:prstClr val="black"/>
              </a:solidFill>
              <a:cs typeface="Arial"/>
            </a:endParaRPr>
          </a:p>
        </p:txBody>
      </p:sp>
      <p:pic>
        <p:nvPicPr>
          <p:cNvPr id="177200" name="Picture 1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2055" y="4802188"/>
            <a:ext cx="965200" cy="1504950"/>
          </a:xfrm>
          <a:prstGeom prst="rect">
            <a:avLst/>
          </a:prstGeom>
          <a:noFill/>
        </p:spPr>
      </p:pic>
      <p:grpSp>
        <p:nvGrpSpPr>
          <p:cNvPr id="177201" name="Group 49"/>
          <p:cNvGrpSpPr>
            <a:grpSpLocks/>
          </p:cNvGrpSpPr>
          <p:nvPr/>
        </p:nvGrpSpPr>
        <p:grpSpPr bwMode="auto">
          <a:xfrm>
            <a:off x="5656330" y="3026150"/>
            <a:ext cx="2906713" cy="1504950"/>
            <a:chOff x="3692" y="1748"/>
            <a:chExt cx="1831" cy="948"/>
          </a:xfrm>
        </p:grpSpPr>
        <p:grpSp>
          <p:nvGrpSpPr>
            <p:cNvPr id="177202" name="Group 117"/>
            <p:cNvGrpSpPr>
              <a:grpSpLocks/>
            </p:cNvGrpSpPr>
            <p:nvPr/>
          </p:nvGrpSpPr>
          <p:grpSpPr bwMode="auto">
            <a:xfrm>
              <a:off x="4635" y="1748"/>
              <a:ext cx="404" cy="340"/>
              <a:chOff x="3491" y="2056"/>
              <a:chExt cx="335" cy="324"/>
            </a:xfrm>
          </p:grpSpPr>
          <p:sp>
            <p:nvSpPr>
              <p:cNvPr id="177203" name="Oval 118"/>
              <p:cNvSpPr>
                <a:spLocks noChangeArrowheads="1"/>
              </p:cNvSpPr>
              <p:nvPr/>
            </p:nvSpPr>
            <p:spPr bwMode="auto">
              <a:xfrm>
                <a:off x="3626" y="2236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04" name="Rectangle 119"/>
              <p:cNvSpPr>
                <a:spLocks noChangeArrowheads="1"/>
              </p:cNvSpPr>
              <p:nvPr/>
            </p:nvSpPr>
            <p:spPr bwMode="auto">
              <a:xfrm>
                <a:off x="3628" y="2238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05" name="Rectangle 120"/>
              <p:cNvSpPr>
                <a:spLocks noChangeArrowheads="1"/>
              </p:cNvSpPr>
              <p:nvPr/>
            </p:nvSpPr>
            <p:spPr bwMode="auto">
              <a:xfrm>
                <a:off x="3624" y="2118"/>
                <a:ext cx="131" cy="14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06" name="Oval 121"/>
              <p:cNvSpPr>
                <a:spLocks noChangeArrowheads="1"/>
              </p:cNvSpPr>
              <p:nvPr/>
            </p:nvSpPr>
            <p:spPr bwMode="auto">
              <a:xfrm>
                <a:off x="3626" y="2096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07" name="Oval 122"/>
              <p:cNvSpPr>
                <a:spLocks noChangeArrowheads="1"/>
              </p:cNvSpPr>
              <p:nvPr/>
            </p:nvSpPr>
            <p:spPr bwMode="auto">
              <a:xfrm>
                <a:off x="3626" y="2072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08" name="Line 123"/>
              <p:cNvSpPr>
                <a:spLocks noChangeShapeType="1"/>
              </p:cNvSpPr>
              <p:nvPr/>
            </p:nvSpPr>
            <p:spPr bwMode="auto">
              <a:xfrm>
                <a:off x="3624" y="2076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09" name="Line 124"/>
              <p:cNvSpPr>
                <a:spLocks noChangeShapeType="1"/>
              </p:cNvSpPr>
              <p:nvPr/>
            </p:nvSpPr>
            <p:spPr bwMode="auto">
              <a:xfrm>
                <a:off x="3755" y="2076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10" name="Rectangle 125"/>
              <p:cNvSpPr>
                <a:spLocks noChangeArrowheads="1"/>
              </p:cNvSpPr>
              <p:nvPr/>
            </p:nvSpPr>
            <p:spPr bwMode="auto">
              <a:xfrm>
                <a:off x="3624" y="2074"/>
                <a:ext cx="12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1" name="Rectangle 126"/>
              <p:cNvSpPr>
                <a:spLocks noChangeArrowheads="1"/>
              </p:cNvSpPr>
              <p:nvPr/>
            </p:nvSpPr>
            <p:spPr bwMode="auto">
              <a:xfrm>
                <a:off x="3747" y="2078"/>
                <a:ext cx="8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2" name="Arc 127"/>
              <p:cNvSpPr>
                <a:spLocks/>
              </p:cNvSpPr>
              <p:nvPr/>
            </p:nvSpPr>
            <p:spPr bwMode="auto">
              <a:xfrm>
                <a:off x="3628" y="2106"/>
                <a:ext cx="15" cy="10"/>
              </a:xfrm>
              <a:custGeom>
                <a:avLst/>
                <a:gdLst>
                  <a:gd name="T0" fmla="*/ 15 w 21600"/>
                  <a:gd name="T1" fmla="*/ 0 h 21600"/>
                  <a:gd name="T2" fmla="*/ 0 w 21600"/>
                  <a:gd name="T3" fmla="*/ 1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2332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</a:path>
                  <a:path w="21600" h="21600" stroke="0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  <a:lnTo>
                      <a:pt x="732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3" name="Arc 128"/>
              <p:cNvSpPr>
                <a:spLocks/>
              </p:cNvSpPr>
              <p:nvPr/>
            </p:nvSpPr>
            <p:spPr bwMode="auto">
              <a:xfrm>
                <a:off x="3742" y="2104"/>
                <a:ext cx="14" cy="12"/>
              </a:xfrm>
              <a:custGeom>
                <a:avLst/>
                <a:gdLst>
                  <a:gd name="T0" fmla="*/ 10 w 21600"/>
                  <a:gd name="T1" fmla="*/ 12 h 21600"/>
                  <a:gd name="T2" fmla="*/ 1 w 21600"/>
                  <a:gd name="T3" fmla="*/ 0 h 21600"/>
                  <a:gd name="T4" fmla="*/ 14 w 21600"/>
                  <a:gd name="T5" fmla="*/ 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6876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</a:path>
                  <a:path w="21600" h="21600" stroke="0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  <a:lnTo>
                      <a:pt x="21600" y="612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4" name="Line 129"/>
              <p:cNvSpPr>
                <a:spLocks noChangeShapeType="1"/>
              </p:cNvSpPr>
              <p:nvPr/>
            </p:nvSpPr>
            <p:spPr bwMode="auto">
              <a:xfrm>
                <a:off x="3624" y="2116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15" name="Line 130"/>
              <p:cNvSpPr>
                <a:spLocks noChangeShapeType="1"/>
              </p:cNvSpPr>
              <p:nvPr/>
            </p:nvSpPr>
            <p:spPr bwMode="auto">
              <a:xfrm>
                <a:off x="3755" y="2116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16" name="Oval 131"/>
              <p:cNvSpPr>
                <a:spLocks noChangeArrowheads="1"/>
              </p:cNvSpPr>
              <p:nvPr/>
            </p:nvSpPr>
            <p:spPr bwMode="auto">
              <a:xfrm>
                <a:off x="3626" y="2152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7" name="Oval 132"/>
              <p:cNvSpPr>
                <a:spLocks noChangeArrowheads="1"/>
              </p:cNvSpPr>
              <p:nvPr/>
            </p:nvSpPr>
            <p:spPr bwMode="auto">
              <a:xfrm>
                <a:off x="3626" y="2144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18" name="Rectangle 133"/>
              <p:cNvSpPr>
                <a:spLocks noChangeArrowheads="1"/>
              </p:cNvSpPr>
              <p:nvPr/>
            </p:nvSpPr>
            <p:spPr bwMode="auto">
              <a:xfrm>
                <a:off x="3624" y="2146"/>
                <a:ext cx="131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grpSp>
            <p:nvGrpSpPr>
              <p:cNvPr id="177219" name="Group 134"/>
              <p:cNvGrpSpPr>
                <a:grpSpLocks/>
              </p:cNvGrpSpPr>
              <p:nvPr/>
            </p:nvGrpSpPr>
            <p:grpSpPr bwMode="auto">
              <a:xfrm>
                <a:off x="3624" y="2198"/>
                <a:ext cx="133" cy="54"/>
                <a:chOff x="5028" y="2181"/>
                <a:chExt cx="278" cy="113"/>
              </a:xfrm>
            </p:grpSpPr>
            <p:sp>
              <p:nvSpPr>
                <p:cNvPr id="177220" name="Oval 135"/>
                <p:cNvSpPr>
                  <a:spLocks noChangeArrowheads="1"/>
                </p:cNvSpPr>
                <p:nvPr/>
              </p:nvSpPr>
              <p:spPr bwMode="auto">
                <a:xfrm>
                  <a:off x="5032" y="2210"/>
                  <a:ext cx="274" cy="84"/>
                </a:xfrm>
                <a:prstGeom prst="ellipse">
                  <a:avLst/>
                </a:prstGeom>
                <a:solidFill>
                  <a:srgbClr val="D5E2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221" name="Rectangle 136"/>
                <p:cNvSpPr>
                  <a:spLocks noChangeArrowheads="1"/>
                </p:cNvSpPr>
                <p:nvPr/>
              </p:nvSpPr>
              <p:spPr bwMode="auto">
                <a:xfrm>
                  <a:off x="5028" y="2181"/>
                  <a:ext cx="274" cy="58"/>
                </a:xfrm>
                <a:prstGeom prst="rect">
                  <a:avLst/>
                </a:prstGeom>
                <a:solidFill>
                  <a:srgbClr val="D5E2FF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</p:grpSp>
          <p:sp>
            <p:nvSpPr>
              <p:cNvPr id="177222" name="Oval 137"/>
              <p:cNvSpPr>
                <a:spLocks noChangeArrowheads="1"/>
              </p:cNvSpPr>
              <p:nvPr/>
            </p:nvSpPr>
            <p:spPr bwMode="auto">
              <a:xfrm>
                <a:off x="3626" y="2208"/>
                <a:ext cx="131" cy="40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23" name="Rectangle 138"/>
              <p:cNvSpPr>
                <a:spLocks noChangeArrowheads="1"/>
              </p:cNvSpPr>
              <p:nvPr/>
            </p:nvSpPr>
            <p:spPr bwMode="auto">
              <a:xfrm>
                <a:off x="3624" y="2206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24" name="Line 139"/>
              <p:cNvSpPr>
                <a:spLocks noChangeShapeType="1"/>
              </p:cNvSpPr>
              <p:nvPr/>
            </p:nvSpPr>
            <p:spPr bwMode="auto">
              <a:xfrm>
                <a:off x="3624" y="2120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25" name="Oval 140"/>
              <p:cNvSpPr>
                <a:spLocks noChangeArrowheads="1"/>
              </p:cNvSpPr>
              <p:nvPr/>
            </p:nvSpPr>
            <p:spPr bwMode="auto">
              <a:xfrm>
                <a:off x="3626" y="2056"/>
                <a:ext cx="131" cy="4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26" name="Oval 141"/>
              <p:cNvSpPr>
                <a:spLocks noChangeArrowheads="1"/>
              </p:cNvSpPr>
              <p:nvPr/>
            </p:nvSpPr>
            <p:spPr bwMode="auto">
              <a:xfrm>
                <a:off x="3662" y="2068"/>
                <a:ext cx="55" cy="1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27" name="Rectangle 142"/>
              <p:cNvSpPr>
                <a:spLocks noChangeArrowheads="1"/>
              </p:cNvSpPr>
              <p:nvPr/>
            </p:nvSpPr>
            <p:spPr bwMode="auto">
              <a:xfrm>
                <a:off x="3628" y="2142"/>
                <a:ext cx="127" cy="28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28" name="Rectangle 143"/>
              <p:cNvSpPr>
                <a:spLocks noChangeArrowheads="1"/>
              </p:cNvSpPr>
              <p:nvPr/>
            </p:nvSpPr>
            <p:spPr bwMode="auto">
              <a:xfrm>
                <a:off x="3612" y="2162"/>
                <a:ext cx="159" cy="1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19050" tIns="28575" rIns="19050" bIns="28575"/>
              <a:lstStyle/>
              <a:p>
                <a:pPr algn="ctr" eaLnBrk="0" hangingPunct="0"/>
                <a:r>
                  <a:rPr lang="en-US" sz="900" baseline="-25000">
                    <a:solidFill>
                      <a:srgbClr val="000000"/>
                    </a:solidFill>
                    <a:ea typeface="宋体" pitchFamily="2" charset="-122"/>
                  </a:rPr>
                  <a:t>Stem Cell</a:t>
                </a:r>
              </a:p>
              <a:p>
                <a:pPr algn="ctr" eaLnBrk="0" hangingPunct="0"/>
                <a:r>
                  <a:rPr lang="en-US" sz="900" baseline="-25000">
                    <a:solidFill>
                      <a:srgbClr val="000000"/>
                    </a:solidFill>
                    <a:ea typeface="宋体" pitchFamily="2" charset="-122"/>
                  </a:rPr>
                  <a:t>Factor</a:t>
                </a:r>
              </a:p>
            </p:txBody>
          </p:sp>
          <p:sp>
            <p:nvSpPr>
              <p:cNvPr id="177229" name="Line 144"/>
              <p:cNvSpPr>
                <a:spLocks noChangeShapeType="1"/>
              </p:cNvSpPr>
              <p:nvPr/>
            </p:nvSpPr>
            <p:spPr bwMode="auto">
              <a:xfrm>
                <a:off x="3624" y="2080"/>
                <a:ext cx="0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30" name="Oval 145"/>
              <p:cNvSpPr>
                <a:spLocks noChangeArrowheads="1"/>
              </p:cNvSpPr>
              <p:nvPr/>
            </p:nvSpPr>
            <p:spPr bwMode="auto">
              <a:xfrm>
                <a:off x="3493" y="2269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1" name="Rectangle 146"/>
              <p:cNvSpPr>
                <a:spLocks noChangeArrowheads="1"/>
              </p:cNvSpPr>
              <p:nvPr/>
            </p:nvSpPr>
            <p:spPr bwMode="auto">
              <a:xfrm>
                <a:off x="3495" y="2271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2" name="Rectangle 147"/>
              <p:cNvSpPr>
                <a:spLocks noChangeArrowheads="1"/>
              </p:cNvSpPr>
              <p:nvPr/>
            </p:nvSpPr>
            <p:spPr bwMode="auto">
              <a:xfrm>
                <a:off x="3491" y="2151"/>
                <a:ext cx="131" cy="14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3" name="Oval 148"/>
              <p:cNvSpPr>
                <a:spLocks noChangeArrowheads="1"/>
              </p:cNvSpPr>
              <p:nvPr/>
            </p:nvSpPr>
            <p:spPr bwMode="auto">
              <a:xfrm>
                <a:off x="3493" y="2129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4" name="Oval 149"/>
              <p:cNvSpPr>
                <a:spLocks noChangeArrowheads="1"/>
              </p:cNvSpPr>
              <p:nvPr/>
            </p:nvSpPr>
            <p:spPr bwMode="auto">
              <a:xfrm>
                <a:off x="3493" y="2105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5" name="Line 150"/>
              <p:cNvSpPr>
                <a:spLocks noChangeShapeType="1"/>
              </p:cNvSpPr>
              <p:nvPr/>
            </p:nvSpPr>
            <p:spPr bwMode="auto">
              <a:xfrm>
                <a:off x="3491" y="2109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36" name="Line 151"/>
              <p:cNvSpPr>
                <a:spLocks noChangeShapeType="1"/>
              </p:cNvSpPr>
              <p:nvPr/>
            </p:nvSpPr>
            <p:spPr bwMode="auto">
              <a:xfrm>
                <a:off x="3622" y="2109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37" name="Rectangle 152"/>
              <p:cNvSpPr>
                <a:spLocks noChangeArrowheads="1"/>
              </p:cNvSpPr>
              <p:nvPr/>
            </p:nvSpPr>
            <p:spPr bwMode="auto">
              <a:xfrm>
                <a:off x="3491" y="2107"/>
                <a:ext cx="12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8" name="Rectangle 153"/>
              <p:cNvSpPr>
                <a:spLocks noChangeArrowheads="1"/>
              </p:cNvSpPr>
              <p:nvPr/>
            </p:nvSpPr>
            <p:spPr bwMode="auto">
              <a:xfrm>
                <a:off x="3614" y="2111"/>
                <a:ext cx="8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39" name="Arc 154"/>
              <p:cNvSpPr>
                <a:spLocks/>
              </p:cNvSpPr>
              <p:nvPr/>
            </p:nvSpPr>
            <p:spPr bwMode="auto">
              <a:xfrm>
                <a:off x="3495" y="2139"/>
                <a:ext cx="15" cy="10"/>
              </a:xfrm>
              <a:custGeom>
                <a:avLst/>
                <a:gdLst>
                  <a:gd name="T0" fmla="*/ 15 w 21600"/>
                  <a:gd name="T1" fmla="*/ 0 h 21600"/>
                  <a:gd name="T2" fmla="*/ 0 w 21600"/>
                  <a:gd name="T3" fmla="*/ 1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2332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</a:path>
                  <a:path w="21600" h="21600" stroke="0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  <a:lnTo>
                      <a:pt x="732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40" name="Arc 155"/>
              <p:cNvSpPr>
                <a:spLocks/>
              </p:cNvSpPr>
              <p:nvPr/>
            </p:nvSpPr>
            <p:spPr bwMode="auto">
              <a:xfrm>
                <a:off x="3609" y="2137"/>
                <a:ext cx="14" cy="12"/>
              </a:xfrm>
              <a:custGeom>
                <a:avLst/>
                <a:gdLst>
                  <a:gd name="T0" fmla="*/ 10 w 21600"/>
                  <a:gd name="T1" fmla="*/ 12 h 21600"/>
                  <a:gd name="T2" fmla="*/ 1 w 21600"/>
                  <a:gd name="T3" fmla="*/ 0 h 21600"/>
                  <a:gd name="T4" fmla="*/ 14 w 21600"/>
                  <a:gd name="T5" fmla="*/ 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6876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</a:path>
                  <a:path w="21600" h="21600" stroke="0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  <a:lnTo>
                      <a:pt x="21600" y="612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41" name="Line 156"/>
              <p:cNvSpPr>
                <a:spLocks noChangeShapeType="1"/>
              </p:cNvSpPr>
              <p:nvPr/>
            </p:nvSpPr>
            <p:spPr bwMode="auto">
              <a:xfrm>
                <a:off x="3491" y="2149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42" name="Line 157"/>
              <p:cNvSpPr>
                <a:spLocks noChangeShapeType="1"/>
              </p:cNvSpPr>
              <p:nvPr/>
            </p:nvSpPr>
            <p:spPr bwMode="auto">
              <a:xfrm>
                <a:off x="3622" y="2149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43" name="Oval 158"/>
              <p:cNvSpPr>
                <a:spLocks noChangeArrowheads="1"/>
              </p:cNvSpPr>
              <p:nvPr/>
            </p:nvSpPr>
            <p:spPr bwMode="auto">
              <a:xfrm>
                <a:off x="3493" y="2185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44" name="Oval 159"/>
              <p:cNvSpPr>
                <a:spLocks noChangeArrowheads="1"/>
              </p:cNvSpPr>
              <p:nvPr/>
            </p:nvSpPr>
            <p:spPr bwMode="auto">
              <a:xfrm>
                <a:off x="3493" y="2177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45" name="Rectangle 160"/>
              <p:cNvSpPr>
                <a:spLocks noChangeArrowheads="1"/>
              </p:cNvSpPr>
              <p:nvPr/>
            </p:nvSpPr>
            <p:spPr bwMode="auto">
              <a:xfrm>
                <a:off x="3491" y="2179"/>
                <a:ext cx="131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grpSp>
            <p:nvGrpSpPr>
              <p:cNvPr id="177246" name="Group 161"/>
              <p:cNvGrpSpPr>
                <a:grpSpLocks/>
              </p:cNvGrpSpPr>
              <p:nvPr/>
            </p:nvGrpSpPr>
            <p:grpSpPr bwMode="auto">
              <a:xfrm>
                <a:off x="3491" y="2231"/>
                <a:ext cx="133" cy="54"/>
                <a:chOff x="5028" y="2181"/>
                <a:chExt cx="278" cy="113"/>
              </a:xfrm>
            </p:grpSpPr>
            <p:sp>
              <p:nvSpPr>
                <p:cNvPr id="177247" name="Oval 162"/>
                <p:cNvSpPr>
                  <a:spLocks noChangeArrowheads="1"/>
                </p:cNvSpPr>
                <p:nvPr/>
              </p:nvSpPr>
              <p:spPr bwMode="auto">
                <a:xfrm>
                  <a:off x="5032" y="2210"/>
                  <a:ext cx="274" cy="84"/>
                </a:xfrm>
                <a:prstGeom prst="ellipse">
                  <a:avLst/>
                </a:prstGeom>
                <a:solidFill>
                  <a:srgbClr val="D5E2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248" name="Rectangle 163"/>
                <p:cNvSpPr>
                  <a:spLocks noChangeArrowheads="1"/>
                </p:cNvSpPr>
                <p:nvPr/>
              </p:nvSpPr>
              <p:spPr bwMode="auto">
                <a:xfrm>
                  <a:off x="5028" y="2181"/>
                  <a:ext cx="274" cy="58"/>
                </a:xfrm>
                <a:prstGeom prst="rect">
                  <a:avLst/>
                </a:prstGeom>
                <a:solidFill>
                  <a:srgbClr val="D5E2FF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</p:grpSp>
          <p:sp>
            <p:nvSpPr>
              <p:cNvPr id="177249" name="Oval 164"/>
              <p:cNvSpPr>
                <a:spLocks noChangeArrowheads="1"/>
              </p:cNvSpPr>
              <p:nvPr/>
            </p:nvSpPr>
            <p:spPr bwMode="auto">
              <a:xfrm>
                <a:off x="3493" y="2241"/>
                <a:ext cx="131" cy="40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0" name="Rectangle 165"/>
              <p:cNvSpPr>
                <a:spLocks noChangeArrowheads="1"/>
              </p:cNvSpPr>
              <p:nvPr/>
            </p:nvSpPr>
            <p:spPr bwMode="auto">
              <a:xfrm>
                <a:off x="3491" y="2239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1" name="Line 166"/>
              <p:cNvSpPr>
                <a:spLocks noChangeShapeType="1"/>
              </p:cNvSpPr>
              <p:nvPr/>
            </p:nvSpPr>
            <p:spPr bwMode="auto">
              <a:xfrm>
                <a:off x="3491" y="2153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52" name="Oval 167"/>
              <p:cNvSpPr>
                <a:spLocks noChangeArrowheads="1"/>
              </p:cNvSpPr>
              <p:nvPr/>
            </p:nvSpPr>
            <p:spPr bwMode="auto">
              <a:xfrm>
                <a:off x="3493" y="2089"/>
                <a:ext cx="131" cy="4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3" name="Oval 168"/>
              <p:cNvSpPr>
                <a:spLocks noChangeArrowheads="1"/>
              </p:cNvSpPr>
              <p:nvPr/>
            </p:nvSpPr>
            <p:spPr bwMode="auto">
              <a:xfrm>
                <a:off x="3529" y="2101"/>
                <a:ext cx="55" cy="1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4" name="Rectangle 169"/>
              <p:cNvSpPr>
                <a:spLocks noChangeArrowheads="1"/>
              </p:cNvSpPr>
              <p:nvPr/>
            </p:nvSpPr>
            <p:spPr bwMode="auto">
              <a:xfrm>
                <a:off x="3495" y="2175"/>
                <a:ext cx="127" cy="28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5" name="Line 170"/>
              <p:cNvSpPr>
                <a:spLocks noChangeShapeType="1"/>
              </p:cNvSpPr>
              <p:nvPr/>
            </p:nvSpPr>
            <p:spPr bwMode="auto">
              <a:xfrm>
                <a:off x="3491" y="2113"/>
                <a:ext cx="0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56" name="Oval 171"/>
              <p:cNvSpPr>
                <a:spLocks noChangeArrowheads="1"/>
              </p:cNvSpPr>
              <p:nvPr/>
            </p:nvSpPr>
            <p:spPr bwMode="auto">
              <a:xfrm>
                <a:off x="3693" y="2303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7" name="Rectangle 172"/>
              <p:cNvSpPr>
                <a:spLocks noChangeArrowheads="1"/>
              </p:cNvSpPr>
              <p:nvPr/>
            </p:nvSpPr>
            <p:spPr bwMode="auto">
              <a:xfrm>
                <a:off x="3695" y="2305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8" name="Rectangle 173"/>
              <p:cNvSpPr>
                <a:spLocks noChangeArrowheads="1"/>
              </p:cNvSpPr>
              <p:nvPr/>
            </p:nvSpPr>
            <p:spPr bwMode="auto">
              <a:xfrm>
                <a:off x="3691" y="2185"/>
                <a:ext cx="131" cy="14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59" name="Oval 174"/>
              <p:cNvSpPr>
                <a:spLocks noChangeArrowheads="1"/>
              </p:cNvSpPr>
              <p:nvPr/>
            </p:nvSpPr>
            <p:spPr bwMode="auto">
              <a:xfrm>
                <a:off x="3693" y="2163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0" name="Oval 175"/>
              <p:cNvSpPr>
                <a:spLocks noChangeArrowheads="1"/>
              </p:cNvSpPr>
              <p:nvPr/>
            </p:nvSpPr>
            <p:spPr bwMode="auto">
              <a:xfrm>
                <a:off x="3693" y="2139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1" name="Line 176"/>
              <p:cNvSpPr>
                <a:spLocks noChangeShapeType="1"/>
              </p:cNvSpPr>
              <p:nvPr/>
            </p:nvSpPr>
            <p:spPr bwMode="auto">
              <a:xfrm>
                <a:off x="3691" y="2143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62" name="Line 177"/>
              <p:cNvSpPr>
                <a:spLocks noChangeShapeType="1"/>
              </p:cNvSpPr>
              <p:nvPr/>
            </p:nvSpPr>
            <p:spPr bwMode="auto">
              <a:xfrm>
                <a:off x="3822" y="2143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63" name="Rectangle 178"/>
              <p:cNvSpPr>
                <a:spLocks noChangeArrowheads="1"/>
              </p:cNvSpPr>
              <p:nvPr/>
            </p:nvSpPr>
            <p:spPr bwMode="auto">
              <a:xfrm>
                <a:off x="3691" y="2141"/>
                <a:ext cx="12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4" name="Rectangle 179"/>
              <p:cNvSpPr>
                <a:spLocks noChangeArrowheads="1"/>
              </p:cNvSpPr>
              <p:nvPr/>
            </p:nvSpPr>
            <p:spPr bwMode="auto">
              <a:xfrm>
                <a:off x="3814" y="2145"/>
                <a:ext cx="8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5" name="Arc 180"/>
              <p:cNvSpPr>
                <a:spLocks/>
              </p:cNvSpPr>
              <p:nvPr/>
            </p:nvSpPr>
            <p:spPr bwMode="auto">
              <a:xfrm>
                <a:off x="3695" y="2173"/>
                <a:ext cx="15" cy="10"/>
              </a:xfrm>
              <a:custGeom>
                <a:avLst/>
                <a:gdLst>
                  <a:gd name="T0" fmla="*/ 15 w 21600"/>
                  <a:gd name="T1" fmla="*/ 0 h 21600"/>
                  <a:gd name="T2" fmla="*/ 0 w 21600"/>
                  <a:gd name="T3" fmla="*/ 1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2332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</a:path>
                  <a:path w="21600" h="21600" stroke="0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  <a:lnTo>
                      <a:pt x="732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6" name="Arc 181"/>
              <p:cNvSpPr>
                <a:spLocks/>
              </p:cNvSpPr>
              <p:nvPr/>
            </p:nvSpPr>
            <p:spPr bwMode="auto">
              <a:xfrm>
                <a:off x="3809" y="2171"/>
                <a:ext cx="14" cy="12"/>
              </a:xfrm>
              <a:custGeom>
                <a:avLst/>
                <a:gdLst>
                  <a:gd name="T0" fmla="*/ 10 w 21600"/>
                  <a:gd name="T1" fmla="*/ 12 h 21600"/>
                  <a:gd name="T2" fmla="*/ 1 w 21600"/>
                  <a:gd name="T3" fmla="*/ 0 h 21600"/>
                  <a:gd name="T4" fmla="*/ 14 w 21600"/>
                  <a:gd name="T5" fmla="*/ 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6876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</a:path>
                  <a:path w="21600" h="21600" stroke="0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  <a:lnTo>
                      <a:pt x="21600" y="612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67" name="Line 182"/>
              <p:cNvSpPr>
                <a:spLocks noChangeShapeType="1"/>
              </p:cNvSpPr>
              <p:nvPr/>
            </p:nvSpPr>
            <p:spPr bwMode="auto">
              <a:xfrm>
                <a:off x="3691" y="2183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68" name="Line 183"/>
              <p:cNvSpPr>
                <a:spLocks noChangeShapeType="1"/>
              </p:cNvSpPr>
              <p:nvPr/>
            </p:nvSpPr>
            <p:spPr bwMode="auto">
              <a:xfrm>
                <a:off x="3822" y="2183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69" name="Oval 184"/>
              <p:cNvSpPr>
                <a:spLocks noChangeArrowheads="1"/>
              </p:cNvSpPr>
              <p:nvPr/>
            </p:nvSpPr>
            <p:spPr bwMode="auto">
              <a:xfrm>
                <a:off x="3693" y="2219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70" name="Rectangle 185"/>
              <p:cNvSpPr>
                <a:spLocks noChangeArrowheads="1"/>
              </p:cNvSpPr>
              <p:nvPr/>
            </p:nvSpPr>
            <p:spPr bwMode="auto">
              <a:xfrm>
                <a:off x="3691" y="2213"/>
                <a:ext cx="131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grpSp>
            <p:nvGrpSpPr>
              <p:cNvPr id="177271" name="Group 186"/>
              <p:cNvGrpSpPr>
                <a:grpSpLocks/>
              </p:cNvGrpSpPr>
              <p:nvPr/>
            </p:nvGrpSpPr>
            <p:grpSpPr bwMode="auto">
              <a:xfrm>
                <a:off x="3691" y="2265"/>
                <a:ext cx="133" cy="54"/>
                <a:chOff x="5028" y="2181"/>
                <a:chExt cx="278" cy="113"/>
              </a:xfrm>
            </p:grpSpPr>
            <p:sp>
              <p:nvSpPr>
                <p:cNvPr id="177272" name="Oval 187"/>
                <p:cNvSpPr>
                  <a:spLocks noChangeArrowheads="1"/>
                </p:cNvSpPr>
                <p:nvPr/>
              </p:nvSpPr>
              <p:spPr bwMode="auto">
                <a:xfrm>
                  <a:off x="5032" y="2210"/>
                  <a:ext cx="274" cy="84"/>
                </a:xfrm>
                <a:prstGeom prst="ellipse">
                  <a:avLst/>
                </a:prstGeom>
                <a:solidFill>
                  <a:srgbClr val="D5E2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27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028" y="2181"/>
                  <a:ext cx="274" cy="58"/>
                </a:xfrm>
                <a:prstGeom prst="rect">
                  <a:avLst/>
                </a:prstGeom>
                <a:solidFill>
                  <a:srgbClr val="D5E2FF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</p:grpSp>
          <p:sp>
            <p:nvSpPr>
              <p:cNvPr id="177274" name="Oval 189"/>
              <p:cNvSpPr>
                <a:spLocks noChangeArrowheads="1"/>
              </p:cNvSpPr>
              <p:nvPr/>
            </p:nvSpPr>
            <p:spPr bwMode="auto">
              <a:xfrm>
                <a:off x="3693" y="2275"/>
                <a:ext cx="131" cy="40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75" name="Rectangle 190"/>
              <p:cNvSpPr>
                <a:spLocks noChangeArrowheads="1"/>
              </p:cNvSpPr>
              <p:nvPr/>
            </p:nvSpPr>
            <p:spPr bwMode="auto">
              <a:xfrm>
                <a:off x="3691" y="2273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76" name="Line 191"/>
              <p:cNvSpPr>
                <a:spLocks noChangeShapeType="1"/>
              </p:cNvSpPr>
              <p:nvPr/>
            </p:nvSpPr>
            <p:spPr bwMode="auto">
              <a:xfrm>
                <a:off x="3691" y="2187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77" name="Oval 192"/>
              <p:cNvSpPr>
                <a:spLocks noChangeArrowheads="1"/>
              </p:cNvSpPr>
              <p:nvPr/>
            </p:nvSpPr>
            <p:spPr bwMode="auto">
              <a:xfrm>
                <a:off x="3693" y="2123"/>
                <a:ext cx="131" cy="4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78" name="Oval 193"/>
              <p:cNvSpPr>
                <a:spLocks noChangeArrowheads="1"/>
              </p:cNvSpPr>
              <p:nvPr/>
            </p:nvSpPr>
            <p:spPr bwMode="auto">
              <a:xfrm>
                <a:off x="3729" y="2135"/>
                <a:ext cx="55" cy="1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79" name="Rectangle 194"/>
              <p:cNvSpPr>
                <a:spLocks noChangeArrowheads="1"/>
              </p:cNvSpPr>
              <p:nvPr/>
            </p:nvSpPr>
            <p:spPr bwMode="auto">
              <a:xfrm>
                <a:off x="3695" y="2209"/>
                <a:ext cx="127" cy="28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0" name="Line 195"/>
              <p:cNvSpPr>
                <a:spLocks noChangeShapeType="1"/>
              </p:cNvSpPr>
              <p:nvPr/>
            </p:nvSpPr>
            <p:spPr bwMode="auto">
              <a:xfrm>
                <a:off x="3691" y="2147"/>
                <a:ext cx="0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81" name="Oval 196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2" name="Rectangle 197"/>
              <p:cNvSpPr>
                <a:spLocks noChangeArrowheads="1"/>
              </p:cNvSpPr>
              <p:nvPr/>
            </p:nvSpPr>
            <p:spPr bwMode="auto">
              <a:xfrm>
                <a:off x="3562" y="2338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3" name="Rectangle 198"/>
              <p:cNvSpPr>
                <a:spLocks noChangeArrowheads="1"/>
              </p:cNvSpPr>
              <p:nvPr/>
            </p:nvSpPr>
            <p:spPr bwMode="auto">
              <a:xfrm>
                <a:off x="3558" y="2218"/>
                <a:ext cx="131" cy="14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4" name="Oval 199"/>
              <p:cNvSpPr>
                <a:spLocks noChangeArrowheads="1"/>
              </p:cNvSpPr>
              <p:nvPr/>
            </p:nvSpPr>
            <p:spPr bwMode="auto">
              <a:xfrm>
                <a:off x="3560" y="2196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5" name="Oval 200"/>
              <p:cNvSpPr>
                <a:spLocks noChangeArrowheads="1"/>
              </p:cNvSpPr>
              <p:nvPr/>
            </p:nvSpPr>
            <p:spPr bwMode="auto">
              <a:xfrm>
                <a:off x="3560" y="2172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6" name="Line 201"/>
              <p:cNvSpPr>
                <a:spLocks noChangeShapeType="1"/>
              </p:cNvSpPr>
              <p:nvPr/>
            </p:nvSpPr>
            <p:spPr bwMode="auto">
              <a:xfrm>
                <a:off x="3558" y="2176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87" name="Line 202"/>
              <p:cNvSpPr>
                <a:spLocks noChangeShapeType="1"/>
              </p:cNvSpPr>
              <p:nvPr/>
            </p:nvSpPr>
            <p:spPr bwMode="auto">
              <a:xfrm>
                <a:off x="3689" y="2176"/>
                <a:ext cx="0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88" name="Rectangle 203"/>
              <p:cNvSpPr>
                <a:spLocks noChangeArrowheads="1"/>
              </p:cNvSpPr>
              <p:nvPr/>
            </p:nvSpPr>
            <p:spPr bwMode="auto">
              <a:xfrm>
                <a:off x="3558" y="2174"/>
                <a:ext cx="12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89" name="Arc 204"/>
              <p:cNvSpPr>
                <a:spLocks/>
              </p:cNvSpPr>
              <p:nvPr/>
            </p:nvSpPr>
            <p:spPr bwMode="auto">
              <a:xfrm>
                <a:off x="3562" y="2206"/>
                <a:ext cx="15" cy="10"/>
              </a:xfrm>
              <a:custGeom>
                <a:avLst/>
                <a:gdLst>
                  <a:gd name="T0" fmla="*/ 15 w 21600"/>
                  <a:gd name="T1" fmla="*/ 0 h 21600"/>
                  <a:gd name="T2" fmla="*/ 0 w 21600"/>
                  <a:gd name="T3" fmla="*/ 1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2332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</a:path>
                  <a:path w="21600" h="21600" stroke="0" extrusionOk="0">
                    <a:moveTo>
                      <a:pt x="22332" y="0"/>
                    </a:moveTo>
                    <a:cubicBezTo>
                      <a:pt x="22332" y="11929"/>
                      <a:pt x="12661" y="21600"/>
                      <a:pt x="732" y="21600"/>
                    </a:cubicBezTo>
                    <a:cubicBezTo>
                      <a:pt x="487" y="21600"/>
                      <a:pt x="243" y="21595"/>
                      <a:pt x="0" y="21587"/>
                    </a:cubicBezTo>
                    <a:lnTo>
                      <a:pt x="732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0" name="Arc 205"/>
              <p:cNvSpPr>
                <a:spLocks/>
              </p:cNvSpPr>
              <p:nvPr/>
            </p:nvSpPr>
            <p:spPr bwMode="auto">
              <a:xfrm>
                <a:off x="3676" y="2204"/>
                <a:ext cx="14" cy="12"/>
              </a:xfrm>
              <a:custGeom>
                <a:avLst/>
                <a:gdLst>
                  <a:gd name="T0" fmla="*/ 10 w 21600"/>
                  <a:gd name="T1" fmla="*/ 12 h 21600"/>
                  <a:gd name="T2" fmla="*/ 1 w 21600"/>
                  <a:gd name="T3" fmla="*/ 0 h 21600"/>
                  <a:gd name="T4" fmla="*/ 14 w 21600"/>
                  <a:gd name="T5" fmla="*/ 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6876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</a:path>
                  <a:path w="21600" h="21600" stroke="0" extrusionOk="0">
                    <a:moveTo>
                      <a:pt x="15589" y="26876"/>
                    </a:moveTo>
                    <a:cubicBezTo>
                      <a:pt x="6355" y="24200"/>
                      <a:pt x="0" y="15743"/>
                      <a:pt x="0" y="6129"/>
                    </a:cubicBezTo>
                    <a:cubicBezTo>
                      <a:pt x="-1" y="4053"/>
                      <a:pt x="299" y="1989"/>
                      <a:pt x="887" y="-1"/>
                    </a:cubicBezTo>
                    <a:lnTo>
                      <a:pt x="21600" y="6129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1" name="Line 206"/>
              <p:cNvSpPr>
                <a:spLocks noChangeShapeType="1"/>
              </p:cNvSpPr>
              <p:nvPr/>
            </p:nvSpPr>
            <p:spPr bwMode="auto">
              <a:xfrm>
                <a:off x="3558" y="2216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92" name="Line 207"/>
              <p:cNvSpPr>
                <a:spLocks noChangeShapeType="1"/>
              </p:cNvSpPr>
              <p:nvPr/>
            </p:nvSpPr>
            <p:spPr bwMode="auto">
              <a:xfrm>
                <a:off x="3689" y="2216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293" name="Oval 208"/>
              <p:cNvSpPr>
                <a:spLocks noChangeArrowheads="1"/>
              </p:cNvSpPr>
              <p:nvPr/>
            </p:nvSpPr>
            <p:spPr bwMode="auto">
              <a:xfrm>
                <a:off x="3560" y="2252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4" name="Oval 209"/>
              <p:cNvSpPr>
                <a:spLocks noChangeArrowheads="1"/>
              </p:cNvSpPr>
              <p:nvPr/>
            </p:nvSpPr>
            <p:spPr bwMode="auto">
              <a:xfrm>
                <a:off x="3560" y="2244"/>
                <a:ext cx="131" cy="44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5" name="Rectangle 210"/>
              <p:cNvSpPr>
                <a:spLocks noChangeArrowheads="1"/>
              </p:cNvSpPr>
              <p:nvPr/>
            </p:nvSpPr>
            <p:spPr bwMode="auto">
              <a:xfrm>
                <a:off x="3558" y="2246"/>
                <a:ext cx="131" cy="16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6" name="Oval 211"/>
              <p:cNvSpPr>
                <a:spLocks noChangeArrowheads="1"/>
              </p:cNvSpPr>
              <p:nvPr/>
            </p:nvSpPr>
            <p:spPr bwMode="auto">
              <a:xfrm>
                <a:off x="3560" y="2312"/>
                <a:ext cx="131" cy="40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7" name="Rectangle 212"/>
              <p:cNvSpPr>
                <a:spLocks noChangeArrowheads="1"/>
              </p:cNvSpPr>
              <p:nvPr/>
            </p:nvSpPr>
            <p:spPr bwMode="auto">
              <a:xfrm>
                <a:off x="3558" y="2298"/>
                <a:ext cx="131" cy="28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8" name="Oval 213"/>
              <p:cNvSpPr>
                <a:spLocks noChangeArrowheads="1"/>
              </p:cNvSpPr>
              <p:nvPr/>
            </p:nvSpPr>
            <p:spPr bwMode="auto">
              <a:xfrm>
                <a:off x="3560" y="2308"/>
                <a:ext cx="131" cy="40"/>
              </a:xfrm>
              <a:prstGeom prst="ellipse">
                <a:avLst/>
              </a:prstGeom>
              <a:solidFill>
                <a:srgbClr val="D5E2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299" name="Rectangle 214"/>
              <p:cNvSpPr>
                <a:spLocks noChangeArrowheads="1"/>
              </p:cNvSpPr>
              <p:nvPr/>
            </p:nvSpPr>
            <p:spPr bwMode="auto">
              <a:xfrm>
                <a:off x="3558" y="2306"/>
                <a:ext cx="131" cy="20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300" name="Line 215"/>
              <p:cNvSpPr>
                <a:spLocks noChangeShapeType="1"/>
              </p:cNvSpPr>
              <p:nvPr/>
            </p:nvSpPr>
            <p:spPr bwMode="auto">
              <a:xfrm>
                <a:off x="3558" y="2220"/>
                <a:ext cx="0" cy="1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  <p:sp>
            <p:nvSpPr>
              <p:cNvPr id="177301" name="Oval 216"/>
              <p:cNvSpPr>
                <a:spLocks noChangeArrowheads="1"/>
              </p:cNvSpPr>
              <p:nvPr/>
            </p:nvSpPr>
            <p:spPr bwMode="auto">
              <a:xfrm>
                <a:off x="3560" y="2156"/>
                <a:ext cx="131" cy="4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302" name="Oval 217"/>
              <p:cNvSpPr>
                <a:spLocks noChangeArrowheads="1"/>
              </p:cNvSpPr>
              <p:nvPr/>
            </p:nvSpPr>
            <p:spPr bwMode="auto">
              <a:xfrm>
                <a:off x="3596" y="2168"/>
                <a:ext cx="55" cy="1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303" name="Rectangle 218"/>
              <p:cNvSpPr>
                <a:spLocks noChangeArrowheads="1"/>
              </p:cNvSpPr>
              <p:nvPr/>
            </p:nvSpPr>
            <p:spPr bwMode="auto">
              <a:xfrm>
                <a:off x="3562" y="2242"/>
                <a:ext cx="127" cy="28"/>
              </a:xfrm>
              <a:prstGeom prst="rect">
                <a:avLst/>
              </a:prstGeom>
              <a:solidFill>
                <a:srgbClr val="D5E2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GB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pitchFamily="-96" charset="-128"/>
                </a:endParaRPr>
              </a:p>
            </p:txBody>
          </p:sp>
          <p:sp>
            <p:nvSpPr>
              <p:cNvPr id="177304" name="Line 219"/>
              <p:cNvSpPr>
                <a:spLocks noChangeShapeType="1"/>
              </p:cNvSpPr>
              <p:nvPr/>
            </p:nvSpPr>
            <p:spPr bwMode="auto">
              <a:xfrm>
                <a:off x="3558" y="2180"/>
                <a:ext cx="0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2000">
                  <a:solidFill>
                    <a:prstClr val="black"/>
                  </a:solidFill>
                  <a:cs typeface="Arial"/>
                </a:endParaRPr>
              </a:p>
            </p:txBody>
          </p:sp>
        </p:grpSp>
        <p:grpSp>
          <p:nvGrpSpPr>
            <p:cNvPr id="177305" name="Group 220"/>
            <p:cNvGrpSpPr>
              <a:grpSpLocks/>
            </p:cNvGrpSpPr>
            <p:nvPr/>
          </p:nvGrpSpPr>
          <p:grpSpPr bwMode="auto">
            <a:xfrm>
              <a:off x="4270" y="2179"/>
              <a:ext cx="1253" cy="517"/>
              <a:chOff x="4398" y="2139"/>
              <a:chExt cx="1253" cy="517"/>
            </a:xfrm>
          </p:grpSpPr>
          <p:sp>
            <p:nvSpPr>
              <p:cNvPr id="177306" name="Text Box 221"/>
              <p:cNvSpPr txBox="1">
                <a:spLocks noChangeArrowheads="1"/>
              </p:cNvSpPr>
              <p:nvPr/>
            </p:nvSpPr>
            <p:spPr bwMode="auto">
              <a:xfrm>
                <a:off x="4398" y="2444"/>
                <a:ext cx="1253" cy="212"/>
              </a:xfrm>
              <a:prstGeom prst="rect">
                <a:avLst/>
              </a:prstGeom>
              <a:gradFill rotWithShape="0">
                <a:gsLst>
                  <a:gs pos="0">
                    <a:srgbClr val="5AE0E0"/>
                  </a:gs>
                  <a:gs pos="50000">
                    <a:srgbClr val="66FFFF"/>
                  </a:gs>
                  <a:gs pos="100000">
                    <a:srgbClr val="5AE0E0"/>
                  </a:gs>
                </a:gsLst>
                <a:lin ang="5400000" scaled="1"/>
              </a:gradFill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GB" sz="1600">
                    <a:solidFill>
                      <a:srgbClr val="660033"/>
                    </a:solidFill>
                    <a:ea typeface="宋体" pitchFamily="2" charset="-122"/>
                  </a:rPr>
                  <a:t>Drug discovery</a:t>
                </a:r>
              </a:p>
            </p:txBody>
          </p:sp>
          <p:grpSp>
            <p:nvGrpSpPr>
              <p:cNvPr id="177307" name="Group 222"/>
              <p:cNvGrpSpPr>
                <a:grpSpLocks/>
              </p:cNvGrpSpPr>
              <p:nvPr/>
            </p:nvGrpSpPr>
            <p:grpSpPr bwMode="auto">
              <a:xfrm>
                <a:off x="4460" y="2139"/>
                <a:ext cx="1094" cy="215"/>
                <a:chOff x="4059" y="1322"/>
                <a:chExt cx="1197" cy="267"/>
              </a:xfrm>
            </p:grpSpPr>
            <p:sp>
              <p:nvSpPr>
                <p:cNvPr id="177308" name="Line 223"/>
                <p:cNvSpPr>
                  <a:spLocks noChangeShapeType="1"/>
                </p:cNvSpPr>
                <p:nvPr/>
              </p:nvSpPr>
              <p:spPr bwMode="auto">
                <a:xfrm>
                  <a:off x="4299" y="1325"/>
                  <a:ext cx="943" cy="0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09" name="Line 224"/>
                <p:cNvSpPr>
                  <a:spLocks noChangeShapeType="1"/>
                </p:cNvSpPr>
                <p:nvPr/>
              </p:nvSpPr>
              <p:spPr bwMode="auto">
                <a:xfrm>
                  <a:off x="4073" y="1503"/>
                  <a:ext cx="951" cy="2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0" name="Line 225"/>
                <p:cNvSpPr>
                  <a:spLocks noChangeShapeType="1"/>
                </p:cNvSpPr>
                <p:nvPr/>
              </p:nvSpPr>
              <p:spPr bwMode="auto">
                <a:xfrm>
                  <a:off x="4059" y="1584"/>
                  <a:ext cx="963" cy="2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1" name="Line 226"/>
                <p:cNvSpPr>
                  <a:spLocks noChangeShapeType="1"/>
                </p:cNvSpPr>
                <p:nvPr/>
              </p:nvSpPr>
              <p:spPr bwMode="auto">
                <a:xfrm>
                  <a:off x="4062" y="1565"/>
                  <a:ext cx="955" cy="0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2" name="Line 227"/>
                <p:cNvSpPr>
                  <a:spLocks noChangeShapeType="1"/>
                </p:cNvSpPr>
                <p:nvPr/>
              </p:nvSpPr>
              <p:spPr bwMode="auto">
                <a:xfrm flipH="1">
                  <a:off x="4065" y="1322"/>
                  <a:ext cx="242" cy="176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3" name="Line 228"/>
                <p:cNvSpPr>
                  <a:spLocks noChangeShapeType="1"/>
                </p:cNvSpPr>
                <p:nvPr/>
              </p:nvSpPr>
              <p:spPr bwMode="auto">
                <a:xfrm flipH="1">
                  <a:off x="5020" y="1328"/>
                  <a:ext cx="226" cy="172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4" name="Line 229"/>
                <p:cNvSpPr>
                  <a:spLocks noChangeShapeType="1"/>
                </p:cNvSpPr>
                <p:nvPr/>
              </p:nvSpPr>
              <p:spPr bwMode="auto">
                <a:xfrm>
                  <a:off x="4068" y="1501"/>
                  <a:ext cx="0" cy="65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5" name="Line 230"/>
                <p:cNvSpPr>
                  <a:spLocks noChangeShapeType="1"/>
                </p:cNvSpPr>
                <p:nvPr/>
              </p:nvSpPr>
              <p:spPr bwMode="auto">
                <a:xfrm>
                  <a:off x="5022" y="1501"/>
                  <a:ext cx="0" cy="57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6" name="Line 231"/>
                <p:cNvSpPr>
                  <a:spLocks noChangeShapeType="1"/>
                </p:cNvSpPr>
                <p:nvPr/>
              </p:nvSpPr>
              <p:spPr bwMode="auto">
                <a:xfrm>
                  <a:off x="5247" y="1325"/>
                  <a:ext cx="2" cy="72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7" name="Line 232"/>
                <p:cNvSpPr>
                  <a:spLocks noChangeShapeType="1"/>
                </p:cNvSpPr>
                <p:nvPr/>
              </p:nvSpPr>
              <p:spPr bwMode="auto">
                <a:xfrm flipH="1">
                  <a:off x="5014" y="1392"/>
                  <a:ext cx="230" cy="174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8" name="Line 233"/>
                <p:cNvSpPr>
                  <a:spLocks noChangeShapeType="1"/>
                </p:cNvSpPr>
                <p:nvPr/>
              </p:nvSpPr>
              <p:spPr bwMode="auto">
                <a:xfrm>
                  <a:off x="4062" y="1585"/>
                  <a:ext cx="0" cy="0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19" name="Line 234"/>
                <p:cNvSpPr>
                  <a:spLocks noChangeShapeType="1"/>
                </p:cNvSpPr>
                <p:nvPr/>
              </p:nvSpPr>
              <p:spPr bwMode="auto">
                <a:xfrm flipH="1">
                  <a:off x="5020" y="1402"/>
                  <a:ext cx="236" cy="183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20" name="Oval 235"/>
                <p:cNvSpPr>
                  <a:spLocks noChangeArrowheads="1"/>
                </p:cNvSpPr>
                <p:nvPr/>
              </p:nvSpPr>
              <p:spPr bwMode="auto">
                <a:xfrm>
                  <a:off x="4135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1" name="Oval 236"/>
                <p:cNvSpPr>
                  <a:spLocks noChangeArrowheads="1"/>
                </p:cNvSpPr>
                <p:nvPr/>
              </p:nvSpPr>
              <p:spPr bwMode="auto">
                <a:xfrm>
                  <a:off x="4213" y="1472"/>
                  <a:ext cx="45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2" name="Oval 237"/>
                <p:cNvSpPr>
                  <a:spLocks noChangeArrowheads="1"/>
                </p:cNvSpPr>
                <p:nvPr/>
              </p:nvSpPr>
              <p:spPr bwMode="auto">
                <a:xfrm>
                  <a:off x="4290" y="1472"/>
                  <a:ext cx="3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3" name="Oval 238"/>
                <p:cNvSpPr>
                  <a:spLocks noChangeArrowheads="1"/>
                </p:cNvSpPr>
                <p:nvPr/>
              </p:nvSpPr>
              <p:spPr bwMode="auto">
                <a:xfrm>
                  <a:off x="4357" y="1472"/>
                  <a:ext cx="56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4" name="Oval 239"/>
                <p:cNvSpPr>
                  <a:spLocks noChangeArrowheads="1"/>
                </p:cNvSpPr>
                <p:nvPr/>
              </p:nvSpPr>
              <p:spPr bwMode="auto">
                <a:xfrm>
                  <a:off x="4435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5" name="Oval 240"/>
                <p:cNvSpPr>
                  <a:spLocks noChangeArrowheads="1"/>
                </p:cNvSpPr>
                <p:nvPr/>
              </p:nvSpPr>
              <p:spPr bwMode="auto">
                <a:xfrm>
                  <a:off x="4513" y="1472"/>
                  <a:ext cx="45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6" name="Oval 241"/>
                <p:cNvSpPr>
                  <a:spLocks noChangeArrowheads="1"/>
                </p:cNvSpPr>
                <p:nvPr/>
              </p:nvSpPr>
              <p:spPr bwMode="auto">
                <a:xfrm>
                  <a:off x="4580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7" name="Oval 242"/>
                <p:cNvSpPr>
                  <a:spLocks noChangeArrowheads="1"/>
                </p:cNvSpPr>
                <p:nvPr/>
              </p:nvSpPr>
              <p:spPr bwMode="auto">
                <a:xfrm>
                  <a:off x="4646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8" name="Oval 243"/>
                <p:cNvSpPr>
                  <a:spLocks noChangeArrowheads="1"/>
                </p:cNvSpPr>
                <p:nvPr/>
              </p:nvSpPr>
              <p:spPr bwMode="auto">
                <a:xfrm>
                  <a:off x="4724" y="1472"/>
                  <a:ext cx="55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29" name="Oval 244"/>
                <p:cNvSpPr>
                  <a:spLocks noChangeArrowheads="1"/>
                </p:cNvSpPr>
                <p:nvPr/>
              </p:nvSpPr>
              <p:spPr bwMode="auto">
                <a:xfrm>
                  <a:off x="4801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0" name="Oval 245"/>
                <p:cNvSpPr>
                  <a:spLocks noChangeArrowheads="1"/>
                </p:cNvSpPr>
                <p:nvPr/>
              </p:nvSpPr>
              <p:spPr bwMode="auto">
                <a:xfrm>
                  <a:off x="4868" y="1472"/>
                  <a:ext cx="68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1" name="Oval 246"/>
                <p:cNvSpPr>
                  <a:spLocks noChangeArrowheads="1"/>
                </p:cNvSpPr>
                <p:nvPr/>
              </p:nvSpPr>
              <p:spPr bwMode="auto">
                <a:xfrm>
                  <a:off x="4946" y="1472"/>
                  <a:ext cx="44" cy="9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2" name="Oval 247"/>
                <p:cNvSpPr>
                  <a:spLocks noChangeArrowheads="1"/>
                </p:cNvSpPr>
                <p:nvPr/>
              </p:nvSpPr>
              <p:spPr bwMode="auto">
                <a:xfrm>
                  <a:off x="4179" y="1441"/>
                  <a:ext cx="4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3" name="Oval 248"/>
                <p:cNvSpPr>
                  <a:spLocks noChangeArrowheads="1"/>
                </p:cNvSpPr>
                <p:nvPr/>
              </p:nvSpPr>
              <p:spPr bwMode="auto">
                <a:xfrm>
                  <a:off x="4257" y="1441"/>
                  <a:ext cx="4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4" name="Oval 249"/>
                <p:cNvSpPr>
                  <a:spLocks noChangeArrowheads="1"/>
                </p:cNvSpPr>
                <p:nvPr/>
              </p:nvSpPr>
              <p:spPr bwMode="auto">
                <a:xfrm>
                  <a:off x="4324" y="1441"/>
                  <a:ext cx="4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5" name="Oval 250"/>
                <p:cNvSpPr>
                  <a:spLocks noChangeArrowheads="1"/>
                </p:cNvSpPr>
                <p:nvPr/>
              </p:nvSpPr>
              <p:spPr bwMode="auto">
                <a:xfrm>
                  <a:off x="4391" y="1441"/>
                  <a:ext cx="5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6" name="Oval 251"/>
                <p:cNvSpPr>
                  <a:spLocks noChangeArrowheads="1"/>
                </p:cNvSpPr>
                <p:nvPr/>
              </p:nvSpPr>
              <p:spPr bwMode="auto">
                <a:xfrm>
                  <a:off x="4479" y="1441"/>
                  <a:ext cx="4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7" name="Oval 252"/>
                <p:cNvSpPr>
                  <a:spLocks noChangeArrowheads="1"/>
                </p:cNvSpPr>
                <p:nvPr/>
              </p:nvSpPr>
              <p:spPr bwMode="auto">
                <a:xfrm>
                  <a:off x="4546" y="1441"/>
                  <a:ext cx="5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8" name="Oval 253"/>
                <p:cNvSpPr>
                  <a:spLocks noChangeArrowheads="1"/>
                </p:cNvSpPr>
                <p:nvPr/>
              </p:nvSpPr>
              <p:spPr bwMode="auto">
                <a:xfrm>
                  <a:off x="4624" y="1441"/>
                  <a:ext cx="4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39" name="Oval 254"/>
                <p:cNvSpPr>
                  <a:spLocks noChangeArrowheads="1"/>
                </p:cNvSpPr>
                <p:nvPr/>
              </p:nvSpPr>
              <p:spPr bwMode="auto">
                <a:xfrm>
                  <a:off x="4690" y="1441"/>
                  <a:ext cx="44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0" name="Oval 255"/>
                <p:cNvSpPr>
                  <a:spLocks noChangeArrowheads="1"/>
                </p:cNvSpPr>
                <p:nvPr/>
              </p:nvSpPr>
              <p:spPr bwMode="auto">
                <a:xfrm>
                  <a:off x="4768" y="1441"/>
                  <a:ext cx="44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1" name="Oval 256"/>
                <p:cNvSpPr>
                  <a:spLocks noChangeArrowheads="1"/>
                </p:cNvSpPr>
                <p:nvPr/>
              </p:nvSpPr>
              <p:spPr bwMode="auto">
                <a:xfrm>
                  <a:off x="4845" y="1441"/>
                  <a:ext cx="34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2" name="Oval 257"/>
                <p:cNvSpPr>
                  <a:spLocks noChangeArrowheads="1"/>
                </p:cNvSpPr>
                <p:nvPr/>
              </p:nvSpPr>
              <p:spPr bwMode="auto">
                <a:xfrm>
                  <a:off x="4901" y="1441"/>
                  <a:ext cx="68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3" name="Oval 258"/>
                <p:cNvSpPr>
                  <a:spLocks noChangeArrowheads="1"/>
                </p:cNvSpPr>
                <p:nvPr/>
              </p:nvSpPr>
              <p:spPr bwMode="auto">
                <a:xfrm>
                  <a:off x="4990" y="1441"/>
                  <a:ext cx="44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4" name="Oval 259"/>
                <p:cNvSpPr>
                  <a:spLocks noChangeArrowheads="1"/>
                </p:cNvSpPr>
                <p:nvPr/>
              </p:nvSpPr>
              <p:spPr bwMode="auto">
                <a:xfrm>
                  <a:off x="4223" y="1412"/>
                  <a:ext cx="3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5" name="Oval 260"/>
                <p:cNvSpPr>
                  <a:spLocks noChangeArrowheads="1"/>
                </p:cNvSpPr>
                <p:nvPr/>
              </p:nvSpPr>
              <p:spPr bwMode="auto">
                <a:xfrm>
                  <a:off x="4290" y="1412"/>
                  <a:ext cx="57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6" name="Oval 261"/>
                <p:cNvSpPr>
                  <a:spLocks noChangeArrowheads="1"/>
                </p:cNvSpPr>
                <p:nvPr/>
              </p:nvSpPr>
              <p:spPr bwMode="auto">
                <a:xfrm>
                  <a:off x="4368" y="141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7" name="Oval 262"/>
                <p:cNvSpPr>
                  <a:spLocks noChangeArrowheads="1"/>
                </p:cNvSpPr>
                <p:nvPr/>
              </p:nvSpPr>
              <p:spPr bwMode="auto">
                <a:xfrm>
                  <a:off x="4435" y="1412"/>
                  <a:ext cx="56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8" name="Oval 263"/>
                <p:cNvSpPr>
                  <a:spLocks noChangeArrowheads="1"/>
                </p:cNvSpPr>
                <p:nvPr/>
              </p:nvSpPr>
              <p:spPr bwMode="auto">
                <a:xfrm>
                  <a:off x="4513" y="1412"/>
                  <a:ext cx="5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49" name="Oval 264"/>
                <p:cNvSpPr>
                  <a:spLocks noChangeArrowheads="1"/>
                </p:cNvSpPr>
                <p:nvPr/>
              </p:nvSpPr>
              <p:spPr bwMode="auto">
                <a:xfrm>
                  <a:off x="4590" y="1412"/>
                  <a:ext cx="56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0" name="Oval 265"/>
                <p:cNvSpPr>
                  <a:spLocks noChangeArrowheads="1"/>
                </p:cNvSpPr>
                <p:nvPr/>
              </p:nvSpPr>
              <p:spPr bwMode="auto">
                <a:xfrm>
                  <a:off x="4668" y="141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1" name="Oval 266"/>
                <p:cNvSpPr>
                  <a:spLocks noChangeArrowheads="1"/>
                </p:cNvSpPr>
                <p:nvPr/>
              </p:nvSpPr>
              <p:spPr bwMode="auto">
                <a:xfrm>
                  <a:off x="4734" y="141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2" name="Oval 267"/>
                <p:cNvSpPr>
                  <a:spLocks noChangeArrowheads="1"/>
                </p:cNvSpPr>
                <p:nvPr/>
              </p:nvSpPr>
              <p:spPr bwMode="auto">
                <a:xfrm>
                  <a:off x="4812" y="1412"/>
                  <a:ext cx="46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3" name="Oval 268"/>
                <p:cNvSpPr>
                  <a:spLocks noChangeArrowheads="1"/>
                </p:cNvSpPr>
                <p:nvPr/>
              </p:nvSpPr>
              <p:spPr bwMode="auto">
                <a:xfrm>
                  <a:off x="4879" y="1412"/>
                  <a:ext cx="44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4" name="Oval 269"/>
                <p:cNvSpPr>
                  <a:spLocks noChangeArrowheads="1"/>
                </p:cNvSpPr>
                <p:nvPr/>
              </p:nvSpPr>
              <p:spPr bwMode="auto">
                <a:xfrm>
                  <a:off x="4946" y="1412"/>
                  <a:ext cx="67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5" name="Oval 270"/>
                <p:cNvSpPr>
                  <a:spLocks noChangeArrowheads="1"/>
                </p:cNvSpPr>
                <p:nvPr/>
              </p:nvSpPr>
              <p:spPr bwMode="auto">
                <a:xfrm>
                  <a:off x="5034" y="1412"/>
                  <a:ext cx="34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6" name="Oval 271"/>
                <p:cNvSpPr>
                  <a:spLocks noChangeArrowheads="1"/>
                </p:cNvSpPr>
                <p:nvPr/>
              </p:nvSpPr>
              <p:spPr bwMode="auto">
                <a:xfrm>
                  <a:off x="4257" y="1381"/>
                  <a:ext cx="4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7" name="Oval 272"/>
                <p:cNvSpPr>
                  <a:spLocks noChangeArrowheads="1"/>
                </p:cNvSpPr>
                <p:nvPr/>
              </p:nvSpPr>
              <p:spPr bwMode="auto">
                <a:xfrm>
                  <a:off x="4334" y="1381"/>
                  <a:ext cx="57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8" name="Oval 273"/>
                <p:cNvSpPr>
                  <a:spLocks noChangeArrowheads="1"/>
                </p:cNvSpPr>
                <p:nvPr/>
              </p:nvSpPr>
              <p:spPr bwMode="auto">
                <a:xfrm>
                  <a:off x="4412" y="1381"/>
                  <a:ext cx="3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59" name="Oval 274"/>
                <p:cNvSpPr>
                  <a:spLocks noChangeArrowheads="1"/>
                </p:cNvSpPr>
                <p:nvPr/>
              </p:nvSpPr>
              <p:spPr bwMode="auto">
                <a:xfrm>
                  <a:off x="4479" y="1381"/>
                  <a:ext cx="5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0" name="Oval 275"/>
                <p:cNvSpPr>
                  <a:spLocks noChangeArrowheads="1"/>
                </p:cNvSpPr>
                <p:nvPr/>
              </p:nvSpPr>
              <p:spPr bwMode="auto">
                <a:xfrm>
                  <a:off x="4557" y="1381"/>
                  <a:ext cx="5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1" name="Oval 276"/>
                <p:cNvSpPr>
                  <a:spLocks noChangeArrowheads="1"/>
                </p:cNvSpPr>
                <p:nvPr/>
              </p:nvSpPr>
              <p:spPr bwMode="auto">
                <a:xfrm>
                  <a:off x="4634" y="1381"/>
                  <a:ext cx="4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2" name="Oval 277"/>
                <p:cNvSpPr>
                  <a:spLocks noChangeArrowheads="1"/>
                </p:cNvSpPr>
                <p:nvPr/>
              </p:nvSpPr>
              <p:spPr bwMode="auto">
                <a:xfrm>
                  <a:off x="4712" y="1381"/>
                  <a:ext cx="35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3" name="Oval 278"/>
                <p:cNvSpPr>
                  <a:spLocks noChangeArrowheads="1"/>
                </p:cNvSpPr>
                <p:nvPr/>
              </p:nvSpPr>
              <p:spPr bwMode="auto">
                <a:xfrm>
                  <a:off x="4779" y="1381"/>
                  <a:ext cx="33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4" name="Oval 279"/>
                <p:cNvSpPr>
                  <a:spLocks noChangeArrowheads="1"/>
                </p:cNvSpPr>
                <p:nvPr/>
              </p:nvSpPr>
              <p:spPr bwMode="auto">
                <a:xfrm>
                  <a:off x="4845" y="1381"/>
                  <a:ext cx="57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5" name="Oval 280"/>
                <p:cNvSpPr>
                  <a:spLocks noChangeArrowheads="1"/>
                </p:cNvSpPr>
                <p:nvPr/>
              </p:nvSpPr>
              <p:spPr bwMode="auto">
                <a:xfrm>
                  <a:off x="4923" y="1381"/>
                  <a:ext cx="46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6" name="Oval 281"/>
                <p:cNvSpPr>
                  <a:spLocks noChangeArrowheads="1"/>
                </p:cNvSpPr>
                <p:nvPr/>
              </p:nvSpPr>
              <p:spPr bwMode="auto">
                <a:xfrm>
                  <a:off x="4990" y="1381"/>
                  <a:ext cx="67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7" name="Oval 282"/>
                <p:cNvSpPr>
                  <a:spLocks noChangeArrowheads="1"/>
                </p:cNvSpPr>
                <p:nvPr/>
              </p:nvSpPr>
              <p:spPr bwMode="auto">
                <a:xfrm>
                  <a:off x="5068" y="1381"/>
                  <a:ext cx="44" cy="12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8" name="Oval 283"/>
                <p:cNvSpPr>
                  <a:spLocks noChangeArrowheads="1"/>
                </p:cNvSpPr>
                <p:nvPr/>
              </p:nvSpPr>
              <p:spPr bwMode="auto">
                <a:xfrm>
                  <a:off x="4301" y="1352"/>
                  <a:ext cx="46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69" name="Oval 284"/>
                <p:cNvSpPr>
                  <a:spLocks noChangeArrowheads="1"/>
                </p:cNvSpPr>
                <p:nvPr/>
              </p:nvSpPr>
              <p:spPr bwMode="auto">
                <a:xfrm>
                  <a:off x="4381" y="1352"/>
                  <a:ext cx="44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0" name="Oval 285"/>
                <p:cNvSpPr>
                  <a:spLocks noChangeArrowheads="1"/>
                </p:cNvSpPr>
                <p:nvPr/>
              </p:nvSpPr>
              <p:spPr bwMode="auto">
                <a:xfrm>
                  <a:off x="4446" y="135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1" name="Oval 286"/>
                <p:cNvSpPr>
                  <a:spLocks noChangeArrowheads="1"/>
                </p:cNvSpPr>
                <p:nvPr/>
              </p:nvSpPr>
              <p:spPr bwMode="auto">
                <a:xfrm>
                  <a:off x="4513" y="1352"/>
                  <a:ext cx="67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2" name="Oval 287"/>
                <p:cNvSpPr>
                  <a:spLocks noChangeArrowheads="1"/>
                </p:cNvSpPr>
                <p:nvPr/>
              </p:nvSpPr>
              <p:spPr bwMode="auto">
                <a:xfrm>
                  <a:off x="4601" y="135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3" name="Oval 288"/>
                <p:cNvSpPr>
                  <a:spLocks noChangeArrowheads="1"/>
                </p:cNvSpPr>
                <p:nvPr/>
              </p:nvSpPr>
              <p:spPr bwMode="auto">
                <a:xfrm>
                  <a:off x="4680" y="1352"/>
                  <a:ext cx="44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4" name="Oval 289"/>
                <p:cNvSpPr>
                  <a:spLocks noChangeArrowheads="1"/>
                </p:cNvSpPr>
                <p:nvPr/>
              </p:nvSpPr>
              <p:spPr bwMode="auto">
                <a:xfrm>
                  <a:off x="4746" y="135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5" name="Oval 290"/>
                <p:cNvSpPr>
                  <a:spLocks noChangeArrowheads="1"/>
                </p:cNvSpPr>
                <p:nvPr/>
              </p:nvSpPr>
              <p:spPr bwMode="auto">
                <a:xfrm>
                  <a:off x="4812" y="1352"/>
                  <a:ext cx="46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6" name="Oval 291"/>
                <p:cNvSpPr>
                  <a:spLocks noChangeArrowheads="1"/>
                </p:cNvSpPr>
                <p:nvPr/>
              </p:nvSpPr>
              <p:spPr bwMode="auto">
                <a:xfrm>
                  <a:off x="4889" y="1352"/>
                  <a:ext cx="47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7" name="Oval 292"/>
                <p:cNvSpPr>
                  <a:spLocks noChangeArrowheads="1"/>
                </p:cNvSpPr>
                <p:nvPr/>
              </p:nvSpPr>
              <p:spPr bwMode="auto">
                <a:xfrm>
                  <a:off x="4967" y="1352"/>
                  <a:ext cx="34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8" name="Oval 293"/>
                <p:cNvSpPr>
                  <a:spLocks noChangeArrowheads="1"/>
                </p:cNvSpPr>
                <p:nvPr/>
              </p:nvSpPr>
              <p:spPr bwMode="auto">
                <a:xfrm>
                  <a:off x="5034" y="1352"/>
                  <a:ext cx="67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79" name="Oval 294"/>
                <p:cNvSpPr>
                  <a:spLocks noChangeArrowheads="1"/>
                </p:cNvSpPr>
                <p:nvPr/>
              </p:nvSpPr>
              <p:spPr bwMode="auto">
                <a:xfrm>
                  <a:off x="5112" y="1352"/>
                  <a:ext cx="45" cy="10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380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062" y="1565"/>
                  <a:ext cx="0" cy="24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81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5022" y="1565"/>
                  <a:ext cx="0" cy="24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  <p:sp>
              <p:nvSpPr>
                <p:cNvPr id="177382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5250" y="1391"/>
                  <a:ext cx="0" cy="24"/>
                </a:xfrm>
                <a:prstGeom prst="line">
                  <a:avLst/>
                </a:prstGeom>
                <a:noFill/>
                <a:ln w="12700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cs typeface="Arial"/>
                  </a:endParaRPr>
                </a:p>
              </p:txBody>
            </p:sp>
          </p:grpSp>
        </p:grpSp>
        <p:sp>
          <p:nvSpPr>
            <p:cNvPr id="177383" name="Line 298"/>
            <p:cNvSpPr>
              <a:spLocks noChangeShapeType="1"/>
            </p:cNvSpPr>
            <p:nvPr/>
          </p:nvSpPr>
          <p:spPr bwMode="auto">
            <a:xfrm flipV="1">
              <a:off x="3692" y="2258"/>
              <a:ext cx="489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GB" sz="2000">
                <a:solidFill>
                  <a:prstClr val="black"/>
                </a:solidFill>
                <a:cs typeface="Arial"/>
              </a:endParaRPr>
            </a:p>
          </p:txBody>
        </p:sp>
      </p:grpSp>
      <p:sp>
        <p:nvSpPr>
          <p:cNvPr id="177384" name="Line 300"/>
          <p:cNvSpPr>
            <a:spLocks noChangeShapeType="1"/>
          </p:cNvSpPr>
          <p:nvPr/>
        </p:nvSpPr>
        <p:spPr bwMode="auto">
          <a:xfrm flipV="1">
            <a:off x="5681730" y="2730764"/>
            <a:ext cx="762000" cy="790311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GB" sz="2000">
              <a:solidFill>
                <a:prstClr val="black"/>
              </a:solidFill>
              <a:cs typeface="Arial"/>
            </a:endParaRPr>
          </a:p>
        </p:txBody>
      </p:sp>
      <p:sp>
        <p:nvSpPr>
          <p:cNvPr id="177385" name="Text Box 301"/>
          <p:cNvSpPr txBox="1">
            <a:spLocks noChangeArrowheads="1"/>
          </p:cNvSpPr>
          <p:nvPr/>
        </p:nvSpPr>
        <p:spPr bwMode="auto">
          <a:xfrm>
            <a:off x="6594543" y="2394214"/>
            <a:ext cx="1990725" cy="336550"/>
          </a:xfrm>
          <a:prstGeom prst="rect">
            <a:avLst/>
          </a:prstGeom>
          <a:gradFill rotWithShape="0">
            <a:gsLst>
              <a:gs pos="0">
                <a:srgbClr val="5AE0E0"/>
              </a:gs>
              <a:gs pos="50000">
                <a:srgbClr val="66FFFF"/>
              </a:gs>
              <a:gs pos="100000">
                <a:srgbClr val="5AE0E0"/>
              </a:gs>
            </a:gsLst>
            <a:lin ang="5400000" scaled="1"/>
          </a:gra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600" dirty="0">
                <a:solidFill>
                  <a:srgbClr val="660033"/>
                </a:solidFill>
                <a:ea typeface="宋体" pitchFamily="2" charset="-122"/>
              </a:rPr>
              <a:t>Disease models</a:t>
            </a:r>
          </a:p>
        </p:txBody>
      </p:sp>
      <p:pic>
        <p:nvPicPr>
          <p:cNvPr id="177386" name="Picture 302" descr="cgr8 tuj staining compos"/>
          <p:cNvPicPr>
            <a:picLocks noChangeAspect="1" noChangeArrowheads="1"/>
          </p:cNvPicPr>
          <p:nvPr/>
        </p:nvPicPr>
        <p:blipFill>
          <a:blip r:embed="rId3" cstate="print"/>
          <a:srcRect t="35242" r="53221" b="34871"/>
          <a:stretch>
            <a:fillRect/>
          </a:stretch>
        </p:blipFill>
        <p:spPr bwMode="auto">
          <a:xfrm>
            <a:off x="6834255" y="1075002"/>
            <a:ext cx="1431925" cy="122555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2517843" y="3311525"/>
            <a:ext cx="2936875" cy="1627188"/>
            <a:chOff x="2517843" y="3311525"/>
            <a:chExt cx="2936875" cy="1627188"/>
          </a:xfrm>
        </p:grpSpPr>
        <p:sp>
          <p:nvSpPr>
            <p:cNvPr id="177188" name="Line 36"/>
            <p:cNvSpPr>
              <a:spLocks noChangeShapeType="1"/>
            </p:cNvSpPr>
            <p:nvPr/>
          </p:nvSpPr>
          <p:spPr bwMode="auto">
            <a:xfrm rot="825518" flipV="1">
              <a:off x="2608330" y="3589338"/>
              <a:ext cx="1616075" cy="8636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GB" sz="2000">
                <a:solidFill>
                  <a:prstClr val="black"/>
                </a:solidFill>
                <a:cs typeface="Arial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517843" y="3311525"/>
              <a:ext cx="2936875" cy="1627188"/>
              <a:chOff x="2517843" y="3311525"/>
              <a:chExt cx="2936875" cy="1627188"/>
            </a:xfrm>
          </p:grpSpPr>
          <p:grpSp>
            <p:nvGrpSpPr>
              <p:cNvPr id="177189" name="Group 37"/>
              <p:cNvGrpSpPr>
                <a:grpSpLocks/>
              </p:cNvGrpSpPr>
              <p:nvPr/>
            </p:nvGrpSpPr>
            <p:grpSpPr bwMode="auto">
              <a:xfrm>
                <a:off x="2517843" y="3417888"/>
                <a:ext cx="2124075" cy="1520825"/>
                <a:chOff x="2466" y="2097"/>
                <a:chExt cx="1174" cy="958"/>
              </a:xfrm>
            </p:grpSpPr>
            <p:sp>
              <p:nvSpPr>
                <p:cNvPr id="177190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3089" y="2796"/>
                  <a:ext cx="551" cy="259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 lIns="18448" tIns="26135" rIns="18448" bIns="26135"/>
                <a:lstStyle/>
                <a:p>
                  <a:pPr defTabSz="885825" eaLnBrk="0" hangingPunct="0">
                    <a:lnSpc>
                      <a:spcPts val="2038"/>
                    </a:lnSpc>
                    <a:tabLst>
                      <a:tab pos="344488" algn="l"/>
                      <a:tab pos="688975" algn="l"/>
                      <a:tab pos="1046163" algn="l"/>
                    </a:tabLst>
                  </a:pPr>
                  <a:r>
                    <a:rPr lang="en-GB" sz="1800" dirty="0">
                      <a:solidFill>
                        <a:srgbClr val="5F5F5F"/>
                      </a:solidFill>
                      <a:latin typeface="Arial" panose="020B0604020202020204" pitchFamily="34" charset="0"/>
                      <a:ea typeface="ＭＳ Ｐゴシック" pitchFamily="-96" charset="-128"/>
                      <a:cs typeface="Arial" panose="020B0604020202020204" pitchFamily="34" charset="0"/>
                    </a:rPr>
                    <a:t>Blood</a:t>
                  </a:r>
                </a:p>
              </p:txBody>
            </p:sp>
            <p:sp>
              <p:nvSpPr>
                <p:cNvPr id="177191" name="Line 39"/>
                <p:cNvSpPr>
                  <a:spLocks noChangeShapeType="1"/>
                </p:cNvSpPr>
                <p:nvPr/>
              </p:nvSpPr>
              <p:spPr bwMode="auto">
                <a:xfrm rot="829281">
                  <a:off x="2466" y="2704"/>
                  <a:ext cx="600" cy="7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prstDash val="dash"/>
                  <a:round/>
                  <a:headEnd type="none" w="sm" len="sm"/>
                  <a:tailEnd type="stealth" w="med" len="med"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192" name="Line 40"/>
                <p:cNvSpPr>
                  <a:spLocks noChangeShapeType="1"/>
                </p:cNvSpPr>
                <p:nvPr/>
              </p:nvSpPr>
              <p:spPr bwMode="auto">
                <a:xfrm rot="825940" flipV="1">
                  <a:off x="2512" y="2530"/>
                  <a:ext cx="636" cy="181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prstDash val="dash"/>
                  <a:round/>
                  <a:headEnd type="none" w="sm" len="sm"/>
                  <a:tailEnd type="stealth" w="med" len="med"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193" name="Line 41"/>
                <p:cNvSpPr>
                  <a:spLocks noChangeShapeType="1"/>
                </p:cNvSpPr>
                <p:nvPr/>
              </p:nvSpPr>
              <p:spPr bwMode="auto">
                <a:xfrm rot="821232" flipV="1">
                  <a:off x="2507" y="2207"/>
                  <a:ext cx="394" cy="47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prstDash val="dash"/>
                  <a:round/>
                  <a:headEnd type="none" w="sm" len="sm"/>
                  <a:tailEnd type="stealth" w="med" len="med"/>
                </a:ln>
              </p:spPr>
              <p:txBody>
                <a:bodyPr wrap="none" anchor="ctr"/>
                <a:lstStyle/>
                <a:p>
                  <a:endParaRPr lang="en-GB" sz="200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194" name="Rectangle 42"/>
                <p:cNvSpPr>
                  <a:spLocks noChangeArrowheads="1"/>
                </p:cNvSpPr>
                <p:nvPr/>
              </p:nvSpPr>
              <p:spPr bwMode="auto">
                <a:xfrm flipH="1">
                  <a:off x="2958" y="2097"/>
                  <a:ext cx="569" cy="271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 lIns="18448" tIns="26135" rIns="18448" bIns="26135"/>
                <a:lstStyle/>
                <a:p>
                  <a:pPr defTabSz="885825" eaLnBrk="0" hangingPunct="0">
                    <a:lnSpc>
                      <a:spcPts val="2038"/>
                    </a:lnSpc>
                    <a:tabLst>
                      <a:tab pos="344488" algn="l"/>
                      <a:tab pos="688975" algn="l"/>
                      <a:tab pos="1046163" algn="l"/>
                    </a:tabLst>
                  </a:pPr>
                  <a:r>
                    <a:rPr lang="en-GB" sz="1800" dirty="0">
                      <a:solidFill>
                        <a:srgbClr val="5F5F5F"/>
                      </a:solidFill>
                      <a:latin typeface="Arial" panose="020B0604020202020204" pitchFamily="34" charset="0"/>
                      <a:ea typeface="ＭＳ Ｐゴシック" pitchFamily="-96" charset="-128"/>
                      <a:cs typeface="Arial" panose="020B0604020202020204" pitchFamily="34" charset="0"/>
                    </a:rPr>
                    <a:t>Skin</a:t>
                  </a:r>
                </a:p>
              </p:txBody>
            </p:sp>
            <p:sp>
              <p:nvSpPr>
                <p:cNvPr id="177195" name="Rectangle 43"/>
                <p:cNvSpPr>
                  <a:spLocks noChangeArrowheads="1"/>
                </p:cNvSpPr>
                <p:nvPr/>
              </p:nvSpPr>
              <p:spPr bwMode="auto">
                <a:xfrm flipH="1">
                  <a:off x="3224" y="2520"/>
                  <a:ext cx="349" cy="257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 lIns="18448" tIns="26135" rIns="18448" bIns="26135"/>
                <a:lstStyle/>
                <a:p>
                  <a:pPr defTabSz="885825" eaLnBrk="0" hangingPunct="0">
                    <a:lnSpc>
                      <a:spcPts val="2038"/>
                    </a:lnSpc>
                    <a:tabLst>
                      <a:tab pos="344488" algn="l"/>
                      <a:tab pos="688975" algn="l"/>
                      <a:tab pos="1046163" algn="l"/>
                    </a:tabLst>
                  </a:pPr>
                  <a:r>
                    <a:rPr lang="en-GB" sz="1800" b="1" dirty="0">
                      <a:solidFill>
                        <a:srgbClr val="5F5F5F"/>
                      </a:solidFill>
                      <a:latin typeface="Symbol" panose="05050102010706020507" pitchFamily="18" charset="2"/>
                      <a:ea typeface="ＭＳ Ｐゴシック" pitchFamily="-96" charset="-128"/>
                      <a:cs typeface="Arial" panose="020B0604020202020204" pitchFamily="34" charset="0"/>
                    </a:rPr>
                    <a:t>b</a:t>
                  </a:r>
                  <a:r>
                    <a:rPr lang="en-GB" sz="1800" dirty="0">
                      <a:solidFill>
                        <a:srgbClr val="5F5F5F"/>
                      </a:solidFill>
                      <a:latin typeface="Arial" panose="020B0604020202020204" pitchFamily="34" charset="0"/>
                      <a:ea typeface="ＭＳ Ｐゴシック" pitchFamily="-96" charset="-128"/>
                      <a:cs typeface="Arial" panose="020B0604020202020204" pitchFamily="34" charset="0"/>
                    </a:rPr>
                    <a:t> cells</a:t>
                  </a:r>
                </a:p>
              </p:txBody>
            </p:sp>
          </p:grpSp>
          <p:grpSp>
            <p:nvGrpSpPr>
              <p:cNvPr id="177400" name="Group 48"/>
              <p:cNvGrpSpPr>
                <a:grpSpLocks/>
              </p:cNvGrpSpPr>
              <p:nvPr/>
            </p:nvGrpSpPr>
            <p:grpSpPr bwMode="auto">
              <a:xfrm>
                <a:off x="4581593" y="3311525"/>
                <a:ext cx="873125" cy="730250"/>
                <a:chOff x="3203" y="2046"/>
                <a:chExt cx="550" cy="460"/>
              </a:xfrm>
            </p:grpSpPr>
            <p:sp>
              <p:nvSpPr>
                <p:cNvPr id="177401" name="Oval 49"/>
                <p:cNvSpPr>
                  <a:spLocks noChangeArrowheads="1"/>
                </p:cNvSpPr>
                <p:nvPr/>
              </p:nvSpPr>
              <p:spPr bwMode="auto">
                <a:xfrm>
                  <a:off x="3332" y="2046"/>
                  <a:ext cx="115" cy="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2" name="Oval 50"/>
                <p:cNvSpPr>
                  <a:spLocks noChangeArrowheads="1"/>
                </p:cNvSpPr>
                <p:nvPr/>
              </p:nvSpPr>
              <p:spPr bwMode="auto">
                <a:xfrm>
                  <a:off x="3326" y="2302"/>
                  <a:ext cx="118" cy="8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3" name="Oval 51"/>
                <p:cNvSpPr>
                  <a:spLocks noChangeArrowheads="1"/>
                </p:cNvSpPr>
                <p:nvPr/>
              </p:nvSpPr>
              <p:spPr bwMode="auto">
                <a:xfrm>
                  <a:off x="3454" y="2140"/>
                  <a:ext cx="117" cy="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4" name="Oval 52"/>
                <p:cNvSpPr>
                  <a:spLocks noChangeArrowheads="1"/>
                </p:cNvSpPr>
                <p:nvPr/>
              </p:nvSpPr>
              <p:spPr bwMode="auto">
                <a:xfrm>
                  <a:off x="3409" y="2420"/>
                  <a:ext cx="118" cy="8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5" name="Oval 53"/>
                <p:cNvSpPr>
                  <a:spLocks noChangeArrowheads="1"/>
                </p:cNvSpPr>
                <p:nvPr/>
              </p:nvSpPr>
              <p:spPr bwMode="auto">
                <a:xfrm>
                  <a:off x="3293" y="2160"/>
                  <a:ext cx="115" cy="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6" name="Oval 54"/>
                <p:cNvSpPr>
                  <a:spLocks noChangeArrowheads="1"/>
                </p:cNvSpPr>
                <p:nvPr/>
              </p:nvSpPr>
              <p:spPr bwMode="auto">
                <a:xfrm>
                  <a:off x="3486" y="2260"/>
                  <a:ext cx="115" cy="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sp>
              <p:nvSpPr>
                <p:cNvPr id="177407" name="Oval 55"/>
                <p:cNvSpPr>
                  <a:spLocks noChangeArrowheads="1"/>
                </p:cNvSpPr>
                <p:nvPr/>
              </p:nvSpPr>
              <p:spPr bwMode="auto">
                <a:xfrm>
                  <a:off x="3542" y="2372"/>
                  <a:ext cx="115" cy="8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CC33"/>
                    </a:gs>
                    <a:gs pos="100000">
                      <a:srgbClr val="279B27"/>
                    </a:gs>
                  </a:gsLst>
                  <a:path path="shape">
                    <a:fillToRect l="50000" t="50000" r="50000" b="50000"/>
                  </a:path>
                </a:gradFill>
                <a:ln w="190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spcBef>
                      <a:spcPct val="50000"/>
                    </a:spcBef>
                  </a:pPr>
                  <a:endParaRPr lang="en-GB" sz="2400" b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pitchFamily="-96" charset="-128"/>
                  </a:endParaRPr>
                </a:p>
              </p:txBody>
            </p:sp>
            <p:grpSp>
              <p:nvGrpSpPr>
                <p:cNvPr id="177408" name="Group 56"/>
                <p:cNvGrpSpPr>
                  <a:grpSpLocks/>
                </p:cNvGrpSpPr>
                <p:nvPr/>
              </p:nvGrpSpPr>
              <p:grpSpPr bwMode="auto">
                <a:xfrm>
                  <a:off x="3659" y="2412"/>
                  <a:ext cx="94" cy="22"/>
                  <a:chOff x="4106" y="2450"/>
                  <a:chExt cx="88" cy="22"/>
                </a:xfrm>
              </p:grpSpPr>
              <p:sp>
                <p:nvSpPr>
                  <p:cNvPr id="177409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0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1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12" name="Group 60"/>
                <p:cNvGrpSpPr>
                  <a:grpSpLocks/>
                </p:cNvGrpSpPr>
                <p:nvPr/>
              </p:nvGrpSpPr>
              <p:grpSpPr bwMode="auto">
                <a:xfrm rot="1403113">
                  <a:off x="3397" y="2232"/>
                  <a:ext cx="95" cy="22"/>
                  <a:chOff x="4106" y="2450"/>
                  <a:chExt cx="88" cy="22"/>
                </a:xfrm>
              </p:grpSpPr>
              <p:sp>
                <p:nvSpPr>
                  <p:cNvPr id="177413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4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5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16" name="Group 64"/>
                <p:cNvGrpSpPr>
                  <a:grpSpLocks/>
                </p:cNvGrpSpPr>
                <p:nvPr/>
              </p:nvGrpSpPr>
              <p:grpSpPr bwMode="auto">
                <a:xfrm rot="204127">
                  <a:off x="3443" y="2352"/>
                  <a:ext cx="95" cy="22"/>
                  <a:chOff x="4106" y="2450"/>
                  <a:chExt cx="88" cy="22"/>
                </a:xfrm>
              </p:grpSpPr>
              <p:sp>
                <p:nvSpPr>
                  <p:cNvPr id="177417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8" name="Line 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19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20" name="Group 68"/>
                <p:cNvGrpSpPr>
                  <a:grpSpLocks/>
                </p:cNvGrpSpPr>
                <p:nvPr/>
              </p:nvGrpSpPr>
              <p:grpSpPr bwMode="auto">
                <a:xfrm rot="822417">
                  <a:off x="3523" y="2484"/>
                  <a:ext cx="94" cy="22"/>
                  <a:chOff x="4106" y="2450"/>
                  <a:chExt cx="88" cy="22"/>
                </a:xfrm>
              </p:grpSpPr>
              <p:sp>
                <p:nvSpPr>
                  <p:cNvPr id="177421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22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23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24" name="Group 72"/>
                <p:cNvGrpSpPr>
                  <a:grpSpLocks/>
                </p:cNvGrpSpPr>
                <p:nvPr/>
              </p:nvGrpSpPr>
              <p:grpSpPr bwMode="auto">
                <a:xfrm rot="-915307">
                  <a:off x="3603" y="2280"/>
                  <a:ext cx="94" cy="22"/>
                  <a:chOff x="4106" y="2450"/>
                  <a:chExt cx="88" cy="22"/>
                </a:xfrm>
              </p:grpSpPr>
              <p:sp>
                <p:nvSpPr>
                  <p:cNvPr id="177425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26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27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28" name="Group 76"/>
                <p:cNvGrpSpPr>
                  <a:grpSpLocks/>
                </p:cNvGrpSpPr>
                <p:nvPr/>
              </p:nvGrpSpPr>
              <p:grpSpPr bwMode="auto">
                <a:xfrm>
                  <a:off x="3571" y="2178"/>
                  <a:ext cx="94" cy="22"/>
                  <a:chOff x="4106" y="2450"/>
                  <a:chExt cx="88" cy="22"/>
                </a:xfrm>
              </p:grpSpPr>
              <p:sp>
                <p:nvSpPr>
                  <p:cNvPr id="177429" name="Line 77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0" name="Line 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1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32" name="Group 80"/>
                <p:cNvGrpSpPr>
                  <a:grpSpLocks/>
                </p:cNvGrpSpPr>
                <p:nvPr/>
              </p:nvGrpSpPr>
              <p:grpSpPr bwMode="auto">
                <a:xfrm rot="-618290">
                  <a:off x="3449" y="2072"/>
                  <a:ext cx="94" cy="22"/>
                  <a:chOff x="4106" y="2450"/>
                  <a:chExt cx="88" cy="22"/>
                </a:xfrm>
              </p:grpSpPr>
              <p:sp>
                <p:nvSpPr>
                  <p:cNvPr id="177433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4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5" name="Line 83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36" name="Group 84"/>
                <p:cNvGrpSpPr>
                  <a:grpSpLocks/>
                </p:cNvGrpSpPr>
                <p:nvPr/>
              </p:nvGrpSpPr>
              <p:grpSpPr bwMode="auto">
                <a:xfrm rot="-9737739">
                  <a:off x="3365" y="2146"/>
                  <a:ext cx="94" cy="22"/>
                  <a:chOff x="4106" y="2450"/>
                  <a:chExt cx="88" cy="22"/>
                </a:xfrm>
              </p:grpSpPr>
              <p:sp>
                <p:nvSpPr>
                  <p:cNvPr id="177437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8" name="Line 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39" name="Line 87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40" name="Group 88"/>
                <p:cNvGrpSpPr>
                  <a:grpSpLocks/>
                </p:cNvGrpSpPr>
                <p:nvPr/>
              </p:nvGrpSpPr>
              <p:grpSpPr bwMode="auto">
                <a:xfrm rot="-9677433">
                  <a:off x="3203" y="2166"/>
                  <a:ext cx="95" cy="22"/>
                  <a:chOff x="4106" y="2450"/>
                  <a:chExt cx="88" cy="22"/>
                </a:xfrm>
              </p:grpSpPr>
              <p:sp>
                <p:nvSpPr>
                  <p:cNvPr id="177441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42" name="Line 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43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44" name="Group 92"/>
                <p:cNvGrpSpPr>
                  <a:grpSpLocks/>
                </p:cNvGrpSpPr>
                <p:nvPr/>
              </p:nvGrpSpPr>
              <p:grpSpPr bwMode="auto">
                <a:xfrm rot="-10416335">
                  <a:off x="3316" y="2438"/>
                  <a:ext cx="94" cy="22"/>
                  <a:chOff x="4106" y="2450"/>
                  <a:chExt cx="88" cy="22"/>
                </a:xfrm>
              </p:grpSpPr>
              <p:sp>
                <p:nvSpPr>
                  <p:cNvPr id="177445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46" name="Line 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47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48" name="Group 96"/>
                <p:cNvGrpSpPr>
                  <a:grpSpLocks/>
                </p:cNvGrpSpPr>
                <p:nvPr/>
              </p:nvGrpSpPr>
              <p:grpSpPr bwMode="auto">
                <a:xfrm rot="10505068">
                  <a:off x="3233" y="2334"/>
                  <a:ext cx="95" cy="22"/>
                  <a:chOff x="4106" y="2450"/>
                  <a:chExt cx="88" cy="22"/>
                </a:xfrm>
              </p:grpSpPr>
              <p:sp>
                <p:nvSpPr>
                  <p:cNvPr id="177449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0" name="Line 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1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52" name="Group 100"/>
                <p:cNvGrpSpPr>
                  <a:grpSpLocks/>
                </p:cNvGrpSpPr>
                <p:nvPr/>
              </p:nvGrpSpPr>
              <p:grpSpPr bwMode="auto">
                <a:xfrm rot="-10416335">
                  <a:off x="3241" y="2074"/>
                  <a:ext cx="94" cy="22"/>
                  <a:chOff x="4106" y="2450"/>
                  <a:chExt cx="88" cy="22"/>
                </a:xfrm>
              </p:grpSpPr>
              <p:sp>
                <p:nvSpPr>
                  <p:cNvPr id="177453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4" name="Line 1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5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56" name="Group 104"/>
                <p:cNvGrpSpPr>
                  <a:grpSpLocks/>
                </p:cNvGrpSpPr>
                <p:nvPr/>
              </p:nvGrpSpPr>
              <p:grpSpPr bwMode="auto">
                <a:xfrm rot="-10092977">
                  <a:off x="3395" y="2276"/>
                  <a:ext cx="94" cy="22"/>
                  <a:chOff x="4106" y="2450"/>
                  <a:chExt cx="88" cy="22"/>
                </a:xfrm>
              </p:grpSpPr>
              <p:sp>
                <p:nvSpPr>
                  <p:cNvPr id="177457" name="Line 105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8" name="Line 10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59" name="Line 107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  <p:grpSp>
              <p:nvGrpSpPr>
                <p:cNvPr id="177460" name="Group 108"/>
                <p:cNvGrpSpPr>
                  <a:grpSpLocks/>
                </p:cNvGrpSpPr>
                <p:nvPr/>
              </p:nvGrpSpPr>
              <p:grpSpPr bwMode="auto">
                <a:xfrm rot="-10092977">
                  <a:off x="3451" y="2390"/>
                  <a:ext cx="94" cy="22"/>
                  <a:chOff x="4106" y="2450"/>
                  <a:chExt cx="88" cy="22"/>
                </a:xfrm>
              </p:grpSpPr>
              <p:sp>
                <p:nvSpPr>
                  <p:cNvPr id="177461" name="Line 109"/>
                  <p:cNvSpPr>
                    <a:spLocks noChangeShapeType="1"/>
                  </p:cNvSpPr>
                  <p:nvPr/>
                </p:nvSpPr>
                <p:spPr bwMode="auto">
                  <a:xfrm>
                    <a:off x="4106" y="2457"/>
                    <a:ext cx="82" cy="3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62" name="Line 1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7" y="2450"/>
                    <a:ext cx="7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  <p:sp>
                <p:nvSpPr>
                  <p:cNvPr id="177463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4188" y="2463"/>
                    <a:ext cx="5" cy="9"/>
                  </a:xfrm>
                  <a:prstGeom prst="line">
                    <a:avLst/>
                  </a:prstGeom>
                  <a:noFill/>
                  <a:ln w="6350">
                    <a:solidFill>
                      <a:srgbClr val="CC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GB" sz="2000">
                      <a:solidFill>
                        <a:prstClr val="black"/>
                      </a:solidFill>
                      <a:cs typeface="Arial"/>
                    </a:endParaRPr>
                  </a:p>
                </p:txBody>
              </p:sp>
            </p:grpSp>
          </p:grpSp>
        </p:grpSp>
      </p:grpSp>
      <p:grpSp>
        <p:nvGrpSpPr>
          <p:cNvPr id="324" name="Group 61"/>
          <p:cNvGrpSpPr/>
          <p:nvPr/>
        </p:nvGrpSpPr>
        <p:grpSpPr>
          <a:xfrm rot="441946">
            <a:off x="1269341" y="4988859"/>
            <a:ext cx="5593976" cy="1355076"/>
            <a:chOff x="1909481" y="4988859"/>
            <a:chExt cx="5593976" cy="1355076"/>
          </a:xfrm>
        </p:grpSpPr>
        <p:sp>
          <p:nvSpPr>
            <p:cNvPr id="325" name="Text Box 300"/>
            <p:cNvSpPr txBox="1">
              <a:spLocks noChangeArrowheads="1"/>
            </p:cNvSpPr>
            <p:nvPr/>
          </p:nvSpPr>
          <p:spPr bwMode="auto">
            <a:xfrm rot="21158054">
              <a:off x="3023066" y="5974603"/>
              <a:ext cx="38358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457200" eaLnBrk="0" fontAlgn="auto" hangingPunct="0">
                <a:spcBef>
                  <a:spcPct val="5000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ea typeface="ＭＳ Ｐゴシック" pitchFamily="34" charset="-128"/>
                  <a:cs typeface="Arial"/>
                </a:rPr>
                <a:t>Molecular reprogramming</a:t>
              </a:r>
            </a:p>
          </p:txBody>
        </p:sp>
        <p:sp>
          <p:nvSpPr>
            <p:cNvPr id="326" name="Curved Up Arrow 325"/>
            <p:cNvSpPr/>
            <p:nvPr/>
          </p:nvSpPr>
          <p:spPr>
            <a:xfrm flipH="1">
              <a:off x="1909481" y="4988859"/>
              <a:ext cx="5593976" cy="874059"/>
            </a:xfrm>
            <a:prstGeom prst="curvedUpArrow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</a:endParaRPr>
            </a:p>
          </p:txBody>
        </p:sp>
      </p:grpSp>
      <p:sp>
        <p:nvSpPr>
          <p:cNvPr id="295" name="TextBox 294"/>
          <p:cNvSpPr txBox="1"/>
          <p:nvPr/>
        </p:nvSpPr>
        <p:spPr>
          <a:xfrm>
            <a:off x="1023583" y="182629"/>
            <a:ext cx="7115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cs typeface="Arial"/>
              </a:rPr>
              <a:t>Human pluripotent stem cells</a:t>
            </a:r>
            <a:endParaRPr lang="en-US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296" name="Line 300"/>
          <p:cNvSpPr>
            <a:spLocks noChangeShapeType="1"/>
          </p:cNvSpPr>
          <p:nvPr/>
        </p:nvSpPr>
        <p:spPr bwMode="auto">
          <a:xfrm>
            <a:off x="5670354" y="4125132"/>
            <a:ext cx="762000" cy="813582"/>
          </a:xfrm>
          <a:prstGeom prst="line">
            <a:avLst/>
          </a:prstGeom>
          <a:noFill/>
          <a:ln w="57150">
            <a:solidFill>
              <a:srgbClr val="000000"/>
            </a:solidFill>
            <a:prstDash val="sysDash"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GB" sz="2000">
              <a:solidFill>
                <a:prstClr val="black"/>
              </a:solidFill>
              <a:cs typeface="Arial"/>
            </a:endParaRPr>
          </a:p>
        </p:txBody>
      </p:sp>
      <p:sp>
        <p:nvSpPr>
          <p:cNvPr id="297" name="Text Box 301"/>
          <p:cNvSpPr txBox="1">
            <a:spLocks noChangeArrowheads="1"/>
          </p:cNvSpPr>
          <p:nvPr/>
        </p:nvSpPr>
        <p:spPr bwMode="auto">
          <a:xfrm>
            <a:off x="6488019" y="6369935"/>
            <a:ext cx="1990725" cy="336550"/>
          </a:xfrm>
          <a:prstGeom prst="rect">
            <a:avLst/>
          </a:prstGeom>
          <a:gradFill rotWithShape="0">
            <a:gsLst>
              <a:gs pos="0">
                <a:srgbClr val="5AE0E0"/>
              </a:gs>
              <a:gs pos="50000">
                <a:srgbClr val="66FFFF"/>
              </a:gs>
              <a:gs pos="100000">
                <a:srgbClr val="5AE0E0"/>
              </a:gs>
            </a:gsLst>
            <a:lin ang="5400000" scaled="1"/>
          </a:gra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600" dirty="0">
                <a:solidFill>
                  <a:srgbClr val="660033"/>
                </a:solidFill>
                <a:ea typeface="宋体" pitchFamily="2" charset="-122"/>
              </a:rPr>
              <a:t>Patients</a:t>
            </a:r>
          </a:p>
        </p:txBody>
      </p:sp>
      <p:sp>
        <p:nvSpPr>
          <p:cNvPr id="298" name="Line 33"/>
          <p:cNvSpPr>
            <a:spLocks noChangeShapeType="1"/>
          </p:cNvSpPr>
          <p:nvPr/>
        </p:nvSpPr>
        <p:spPr bwMode="auto">
          <a:xfrm>
            <a:off x="1523487" y="3055807"/>
            <a:ext cx="2241" cy="87602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99" name="Text Box 34"/>
          <p:cNvSpPr txBox="1">
            <a:spLocks noChangeArrowheads="1"/>
          </p:cNvSpPr>
          <p:nvPr/>
        </p:nvSpPr>
        <p:spPr bwMode="auto">
          <a:xfrm>
            <a:off x="760741" y="1467897"/>
            <a:ext cx="154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57200" eaLnBrk="0" fontAlgn="auto" hangingPunct="0">
              <a:spcBef>
                <a:spcPct val="5000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Calibri"/>
                <a:ea typeface="ＭＳ Ｐゴシック" pitchFamily="34" charset="-128"/>
                <a:cs typeface="Arial"/>
              </a:rPr>
              <a:t>Donated embryos</a:t>
            </a:r>
          </a:p>
        </p:txBody>
      </p:sp>
      <p:grpSp>
        <p:nvGrpSpPr>
          <p:cNvPr id="300" name="Group 44"/>
          <p:cNvGrpSpPr>
            <a:grpSpLocks/>
          </p:cNvGrpSpPr>
          <p:nvPr/>
        </p:nvGrpSpPr>
        <p:grpSpPr bwMode="auto">
          <a:xfrm>
            <a:off x="1303666" y="2219828"/>
            <a:ext cx="450664" cy="719668"/>
            <a:chOff x="4707" y="1525"/>
            <a:chExt cx="372" cy="404"/>
          </a:xfrm>
        </p:grpSpPr>
        <p:sp>
          <p:nvSpPr>
            <p:cNvPr id="301" name="AutoShape 45"/>
            <p:cNvSpPr>
              <a:spLocks noChangeArrowheads="1"/>
            </p:cNvSpPr>
            <p:nvPr/>
          </p:nvSpPr>
          <p:spPr bwMode="auto">
            <a:xfrm rot="-5400000">
              <a:off x="4793" y="1632"/>
              <a:ext cx="197" cy="370"/>
            </a:xfrm>
            <a:prstGeom prst="moon">
              <a:avLst>
                <a:gd name="adj" fmla="val 79968"/>
              </a:avLst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 defTabSz="457200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302" name="AutoShape 46" descr="Shingle"/>
            <p:cNvSpPr>
              <a:spLocks noChangeArrowheads="1"/>
            </p:cNvSpPr>
            <p:nvPr/>
          </p:nvSpPr>
          <p:spPr bwMode="auto">
            <a:xfrm rot="10800000">
              <a:off x="4707" y="1525"/>
              <a:ext cx="372" cy="404"/>
            </a:xfrm>
            <a:custGeom>
              <a:avLst/>
              <a:gdLst>
                <a:gd name="T0" fmla="*/ 186 w 21600"/>
                <a:gd name="T1" fmla="*/ 0 h 21600"/>
                <a:gd name="T2" fmla="*/ 54 w 21600"/>
                <a:gd name="T3" fmla="*/ 59 h 21600"/>
                <a:gd name="T4" fmla="*/ 0 w 21600"/>
                <a:gd name="T5" fmla="*/ 202 h 21600"/>
                <a:gd name="T6" fmla="*/ 54 w 21600"/>
                <a:gd name="T7" fmla="*/ 345 h 21600"/>
                <a:gd name="T8" fmla="*/ 186 w 21600"/>
                <a:gd name="T9" fmla="*/ 404 h 21600"/>
                <a:gd name="T10" fmla="*/ 318 w 21600"/>
                <a:gd name="T11" fmla="*/ 345 h 21600"/>
                <a:gd name="T12" fmla="*/ 372 w 21600"/>
                <a:gd name="T13" fmla="*/ 202 h 21600"/>
                <a:gd name="T14" fmla="*/ 318 w 21600"/>
                <a:gd name="T15" fmla="*/ 59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35 w 21600"/>
                <a:gd name="T25" fmla="*/ 3154 h 21600"/>
                <a:gd name="T26" fmla="*/ 18465 w 21600"/>
                <a:gd name="T27" fmla="*/ 1844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254" y="10800"/>
                  </a:moveTo>
                  <a:cubicBezTo>
                    <a:pt x="1254" y="16072"/>
                    <a:pt x="5528" y="20346"/>
                    <a:pt x="10800" y="20346"/>
                  </a:cubicBezTo>
                  <a:cubicBezTo>
                    <a:pt x="16072" y="20346"/>
                    <a:pt x="20346" y="16072"/>
                    <a:pt x="20346" y="10800"/>
                  </a:cubicBezTo>
                  <a:cubicBezTo>
                    <a:pt x="20346" y="5528"/>
                    <a:pt x="16072" y="1254"/>
                    <a:pt x="10800" y="1254"/>
                  </a:cubicBezTo>
                  <a:cubicBezTo>
                    <a:pt x="5528" y="1254"/>
                    <a:pt x="1254" y="5528"/>
                    <a:pt x="1254" y="10800"/>
                  </a:cubicBezTo>
                  <a:close/>
                </a:path>
              </a:pathLst>
            </a:custGeom>
            <a:pattFill prst="shingle">
              <a:fgClr>
                <a:srgbClr val="66990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defTabSz="457200"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GB" sz="2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613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384" grpId="0" animBg="1"/>
      <p:bldP spid="177385" grpId="0" animBg="1"/>
      <p:bldP spid="296" grpId="0" animBg="1"/>
      <p:bldP spid="29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6DD8F6-45C6-482C-ACE2-C80749FE7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78" t="37647" r="35328" b="45526"/>
          <a:stretch/>
        </p:blipFill>
        <p:spPr>
          <a:xfrm>
            <a:off x="4843385" y="2036582"/>
            <a:ext cx="3730948" cy="25085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6BAE41-0B05-4D69-8643-9962112C8C0D}"/>
              </a:ext>
            </a:extLst>
          </p:cNvPr>
          <p:cNvSpPr txBox="1"/>
          <p:nvPr/>
        </p:nvSpPr>
        <p:spPr>
          <a:xfrm>
            <a:off x="63567" y="322730"/>
            <a:ext cx="9016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Brain organoids from human pluripotent stem cells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8EC06-4A50-457A-94B2-A785792ADAD1}"/>
              </a:ext>
            </a:extLst>
          </p:cNvPr>
          <p:cNvSpPr txBox="1"/>
          <p:nvPr/>
        </p:nvSpPr>
        <p:spPr>
          <a:xfrm>
            <a:off x="6361682" y="4495468"/>
            <a:ext cx="425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Lancaster et al., 2017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2FF5C784-E80E-9B75-A566-64BBA585A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667" y="2123078"/>
            <a:ext cx="2337638" cy="233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E15F282E-0073-BC86-35BC-5CF80B79E0B8}"/>
              </a:ext>
            </a:extLst>
          </p:cNvPr>
          <p:cNvSpPr/>
          <p:nvPr/>
        </p:nvSpPr>
        <p:spPr>
          <a:xfrm>
            <a:off x="3079630" y="3256358"/>
            <a:ext cx="1673525" cy="228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605FA8-16F8-BDF4-03AF-D271CD60F092}"/>
              </a:ext>
            </a:extLst>
          </p:cNvPr>
          <p:cNvSpPr txBox="1"/>
          <p:nvPr/>
        </p:nvSpPr>
        <p:spPr>
          <a:xfrm>
            <a:off x="3112356" y="2955216"/>
            <a:ext cx="1535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Guided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differentiation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DA9D56-B3C5-9003-466F-DFCBB6B6E423}"/>
              </a:ext>
            </a:extLst>
          </p:cNvPr>
          <p:cNvSpPr txBox="1"/>
          <p:nvPr/>
        </p:nvSpPr>
        <p:spPr>
          <a:xfrm>
            <a:off x="966158" y="5279366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Huge potential for modelling disease and testing drugs</a:t>
            </a:r>
          </a:p>
        </p:txBody>
      </p:sp>
    </p:spTree>
    <p:extLst>
      <p:ext uri="{BB962C8B-B14F-4D97-AF65-F5344CB8AC3E}">
        <p14:creationId xmlns:p14="http://schemas.microsoft.com/office/powerpoint/2010/main" val="4200637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theme/theme1.xml><?xml version="1.0" encoding="utf-8"?>
<a:theme xmlns:a="http://schemas.openxmlformats.org/drawingml/2006/main" name="Edg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dge">
      <a:majorFont>
        <a:latin typeface="Century Gothic"/>
        <a:ea typeface=""/>
        <a:cs typeface="Arial"/>
      </a:majorFont>
      <a:minorFont>
        <a:latin typeface="Century Gothic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5_Default Design">
  <a:themeElements>
    <a:clrScheme name="6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8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2_Default Design">
  <a:themeElements>
    <a:clrScheme name="7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7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0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352224CBA9154BBF7224A1E97508D6" ma:contentTypeVersion="16" ma:contentTypeDescription="Create a new document." ma:contentTypeScope="" ma:versionID="bdca3e76ffa0d16d2c42a2297a475efd">
  <xsd:schema xmlns:xsd="http://www.w3.org/2001/XMLSchema" xmlns:xs="http://www.w3.org/2001/XMLSchema" xmlns:p="http://schemas.microsoft.com/office/2006/metadata/properties" xmlns:ns1="http://schemas.microsoft.com/sharepoint/v3" xmlns:ns2="847ef9d7-58d2-4014-941b-156d67745dbc" xmlns:ns3="1c52a520-cea0-4cce-b152-173525de7ad5" targetNamespace="http://schemas.microsoft.com/office/2006/metadata/properties" ma:root="true" ma:fieldsID="f41d36abc4dff62276892a61e6597a0a" ns1:_="" ns2:_="" ns3:_="">
    <xsd:import namespace="http://schemas.microsoft.com/sharepoint/v3"/>
    <xsd:import namespace="847ef9d7-58d2-4014-941b-156d67745dbc"/>
    <xsd:import namespace="1c52a520-cea0-4cce-b152-173525de7a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_x004d_AY2020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ef9d7-58d2-4014-941b-156d67745d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x004d_AY2020" ma:index="22" nillable="true" ma:displayName="MAY 2020" ma:format="Dropdown" ma:internalName="_x004d_AY2020">
      <xsd:simpleType>
        <xsd:restriction base="dms:Text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52a520-cea0-4cce-b152-173525de7ad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x004d_AY2020 xmlns="847ef9d7-58d2-4014-941b-156d67745dbc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8A93F0-7D89-457F-82B5-4A3418FAAC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47ef9d7-58d2-4014-941b-156d67745dbc"/>
    <ds:schemaRef ds:uri="1c52a520-cea0-4cce-b152-173525de7a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C02E4A-C77D-47BD-A017-CC2D2502E256}">
  <ds:schemaRefs>
    <ds:schemaRef ds:uri="http://purl.org/dc/elements/1.1/"/>
    <ds:schemaRef ds:uri="http://schemas.microsoft.com/office/2006/metadata/properties"/>
    <ds:schemaRef ds:uri="d8c85454-78ca-46e3-a36e-deddd10eb969"/>
    <ds:schemaRef ds:uri="http://purl.org/dc/terms/"/>
    <ds:schemaRef ds:uri="4570760e-1a1e-41bc-a6ab-f91b9dc5c5b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sharepoint/v3"/>
    <ds:schemaRef ds:uri="847ef9d7-58d2-4014-941b-156d67745dbc"/>
  </ds:schemaRefs>
</ds:datastoreItem>
</file>

<file path=customXml/itemProps3.xml><?xml version="1.0" encoding="utf-8"?>
<ds:datastoreItem xmlns:ds="http://schemas.openxmlformats.org/officeDocument/2006/customXml" ds:itemID="{13DF114E-199A-470A-BEF4-C8AF5B380B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8613</TotalTime>
  <Words>421</Words>
  <Application>Microsoft Macintosh PowerPoint</Application>
  <PresentationFormat>On-screen Show (4:3)</PresentationFormat>
  <Paragraphs>121</Paragraphs>
  <Slides>21</Slides>
  <Notes>6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44" baseType="lpstr">
      <vt:lpstr>Arial</vt:lpstr>
      <vt:lpstr>Garamond</vt:lpstr>
      <vt:lpstr>Wingdings</vt:lpstr>
      <vt:lpstr>Symbol</vt:lpstr>
      <vt:lpstr>Century Gothic</vt:lpstr>
      <vt:lpstr>Arial Rounded MT Bold</vt:lpstr>
      <vt:lpstr>Gill Sans</vt:lpstr>
      <vt:lpstr>Calibri</vt:lpstr>
      <vt:lpstr>Edge</vt:lpstr>
      <vt:lpstr>3_Default Design</vt:lpstr>
      <vt:lpstr>5_Default Design</vt:lpstr>
      <vt:lpstr>15_Default Design</vt:lpstr>
      <vt:lpstr>5_Office Theme</vt:lpstr>
      <vt:lpstr>8_Default Design</vt:lpstr>
      <vt:lpstr>11_Default Design</vt:lpstr>
      <vt:lpstr>Standard</vt:lpstr>
      <vt:lpstr>12_Default Design</vt:lpstr>
      <vt:lpstr>11_Office Theme</vt:lpstr>
      <vt:lpstr>20_Default Design</vt:lpstr>
      <vt:lpstr>16_Default Design</vt:lpstr>
      <vt:lpstr>6_Default Design</vt:lpstr>
      <vt:lpstr>Photo Editor Photo</vt:lpstr>
      <vt:lpstr>Image</vt:lpstr>
      <vt:lpstr>PowerPoint Presentation</vt:lpstr>
      <vt:lpstr>PowerPoint Presentation</vt:lpstr>
      <vt:lpstr>An adult requires 100,000,000,000 new blood cells every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Human Pluripotent Stem Cells</vt:lpstr>
      <vt:lpstr>PowerPoint Presentation</vt:lpstr>
      <vt:lpstr>PowerPoint Presentation</vt:lpstr>
      <vt:lpstr>PowerPoint Presentation</vt:lpstr>
    </vt:vector>
  </TitlesOfParts>
  <Company>University of Cambridge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ags39</dc:creator>
  <cp:lastModifiedBy>Dobbs, Becky</cp:lastModifiedBy>
  <cp:revision>285</cp:revision>
  <dcterms:created xsi:type="dcterms:W3CDTF">2008-11-20T22:50:19Z</dcterms:created>
  <dcterms:modified xsi:type="dcterms:W3CDTF">2022-05-20T12:58:29Z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0x01010059352224CBA9154BBF7224A1E97508D6</vt:lpwstr>
  </property>
</Properties>
</file>