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3" r:id="rId5"/>
  </p:sldMasterIdLst>
  <p:notesMasterIdLst>
    <p:notesMasterId r:id="rId48"/>
  </p:notesMasterIdLst>
  <p:handoutMasterIdLst>
    <p:handoutMasterId r:id="rId49"/>
  </p:handoutMasterIdLst>
  <p:sldIdLst>
    <p:sldId id="727" r:id="rId6"/>
    <p:sldId id="691" r:id="rId7"/>
    <p:sldId id="1588" r:id="rId8"/>
    <p:sldId id="1582" r:id="rId9"/>
    <p:sldId id="1589" r:id="rId10"/>
    <p:sldId id="1586" r:id="rId11"/>
    <p:sldId id="1590" r:id="rId12"/>
    <p:sldId id="1593" r:id="rId13"/>
    <p:sldId id="1594" r:id="rId14"/>
    <p:sldId id="1609" r:id="rId15"/>
    <p:sldId id="1610" r:id="rId16"/>
    <p:sldId id="1611" r:id="rId17"/>
    <p:sldId id="1612" r:id="rId18"/>
    <p:sldId id="2141411975" r:id="rId19"/>
    <p:sldId id="1623" r:id="rId20"/>
    <p:sldId id="1624" r:id="rId21"/>
    <p:sldId id="1625" r:id="rId22"/>
    <p:sldId id="1626" r:id="rId23"/>
    <p:sldId id="2141411976" r:id="rId24"/>
    <p:sldId id="2141411979" r:id="rId25"/>
    <p:sldId id="2141411977" r:id="rId26"/>
    <p:sldId id="2141411980" r:id="rId27"/>
    <p:sldId id="2141411981" r:id="rId28"/>
    <p:sldId id="1628" r:id="rId29"/>
    <p:sldId id="1629" r:id="rId30"/>
    <p:sldId id="2141412000" r:id="rId31"/>
    <p:sldId id="2141412001" r:id="rId32"/>
    <p:sldId id="2141412002" r:id="rId33"/>
    <p:sldId id="2141412004" r:id="rId34"/>
    <p:sldId id="2141411982" r:id="rId35"/>
    <p:sldId id="1620" r:id="rId36"/>
    <p:sldId id="1627" r:id="rId37"/>
    <p:sldId id="2141411983" r:id="rId38"/>
    <p:sldId id="2141411984" r:id="rId39"/>
    <p:sldId id="1584" r:id="rId40"/>
    <p:sldId id="1585" r:id="rId41"/>
    <p:sldId id="1583" r:id="rId42"/>
    <p:sldId id="1614" r:id="rId43"/>
    <p:sldId id="1615" r:id="rId44"/>
    <p:sldId id="1617" r:id="rId45"/>
    <p:sldId id="1618" r:id="rId46"/>
    <p:sldId id="1619" r:id="rId47"/>
  </p:sldIdLst>
  <p:sldSz cx="9144000" cy="5143500" type="screen16x9"/>
  <p:notesSz cx="6794500" cy="9906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
          <p15:clr>
            <a:srgbClr val="A4A3A4"/>
          </p15:clr>
        </p15:guide>
        <p15:guide id="2" orient="horz" pos="2835" userDrawn="1">
          <p15:clr>
            <a:srgbClr val="A4A3A4"/>
          </p15:clr>
        </p15:guide>
        <p15:guide id="3" orient="horz" pos="864">
          <p15:clr>
            <a:srgbClr val="A4A3A4"/>
          </p15:clr>
        </p15:guide>
        <p15:guide id="4" pos="5472">
          <p15:clr>
            <a:srgbClr val="A4A3A4"/>
          </p15:clr>
        </p15:guide>
        <p15:guide id="5" pos="2937">
          <p15:clr>
            <a:srgbClr val="A4A3A4"/>
          </p15:clr>
        </p15:guide>
        <p15:guide id="6" pos="288">
          <p15:clr>
            <a:srgbClr val="A4A3A4"/>
          </p15:clr>
        </p15:guide>
        <p15:guide id="7" pos="2824" userDrawn="1">
          <p15:clr>
            <a:srgbClr val="A4A3A4"/>
          </p15:clr>
        </p15:guide>
      </p15:sldGuideLst>
    </p:ext>
    <p:ext uri="{2D200454-40CA-4A62-9FC3-DE9A4176ACB9}">
      <p15:notesGuideLst xmlns:p15="http://schemas.microsoft.com/office/powerpoint/2012/main">
        <p15:guide id="1" orient="horz" pos="3120" userDrawn="1">
          <p15:clr>
            <a:srgbClr val="A4A3A4"/>
          </p15:clr>
        </p15:guide>
        <p15:guide id="2" pos="214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 Tanushree" initials="PT" lastIdx="9" clrIdx="0">
    <p:extLst>
      <p:ext uri="{19B8F6BF-5375-455C-9EA6-DF929625EA0E}">
        <p15:presenceInfo xmlns:p15="http://schemas.microsoft.com/office/powerpoint/2012/main" userId="S-1-5-21-220523388-1563985344-839522115-494675" providerId="AD"/>
      </p:ext>
    </p:extLst>
  </p:cmAuthor>
  <p:cmAuthor id="2" name="Choudhary, Swati" initials="CS" lastIdx="22" clrIdx="1">
    <p:extLst>
      <p:ext uri="{19B8F6BF-5375-455C-9EA6-DF929625EA0E}">
        <p15:presenceInfo xmlns:p15="http://schemas.microsoft.com/office/powerpoint/2012/main" userId="S-1-5-21-220523388-1563985344-839522115-5813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13760"/>
    <a:srgbClr val="B0C1CE"/>
    <a:srgbClr val="FFFFFF"/>
    <a:srgbClr val="FF0000"/>
    <a:srgbClr val="9ABFDC"/>
    <a:srgbClr val="5291DD"/>
    <a:srgbClr val="0237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C5780E6-A8F4-46B0-B82D-9E7F56C639EF}">
  <a:tblStyle styleId="{1C5780E6-A8F4-46B0-B82D-9E7F56C639EF}" styleName="Novartis Table">
    <a:wholeTbl>
      <a:tcTxStyle>
        <a:fontRef idx="minor"/>
        <a:srgbClr val="000000"/>
      </a:tcTxStyle>
      <a:tcStyle>
        <a:tcBdr>
          <a:left>
            <a:ln>
              <a:noFill/>
            </a:ln>
          </a:left>
          <a:right>
            <a:ln>
              <a:noFill/>
            </a:ln>
          </a:right>
          <a:top>
            <a:ln w="6350">
              <a:solidFill>
                <a:srgbClr val="646464"/>
              </a:solidFill>
            </a:ln>
          </a:top>
          <a:bottom>
            <a:ln w="6350">
              <a:solidFill>
                <a:srgbClr val="646464"/>
              </a:solidFill>
            </a:ln>
          </a:bottom>
          <a:insideH>
            <a:ln w="6350">
              <a:solidFill>
                <a:srgbClr val="646464"/>
              </a:solidFill>
            </a:ln>
          </a:insideH>
          <a:insideV>
            <a:ln>
              <a:noFill/>
            </a:ln>
          </a:insideV>
        </a:tcBdr>
        <a:fill>
          <a:noFill/>
        </a:fill>
      </a:tcStyle>
    </a:wholeTbl>
    <a:band1H>
      <a:tcStyle>
        <a:tcBdr/>
        <a:fill>
          <a:noFill/>
        </a:fill>
      </a:tcStyle>
    </a:band1H>
    <a:band2H>
      <a:tcStyle>
        <a:tcBdr/>
        <a:fill>
          <a:noFill/>
        </a:fill>
      </a:tcStyle>
    </a:band2H>
    <a:band1V>
      <a:tcStyle>
        <a:tcBdr/>
        <a:fill>
          <a:noFill/>
        </a:fill>
      </a:tcStyle>
    </a:band1V>
    <a:band2V>
      <a:tcStyle>
        <a:tcBdr/>
        <a:fill>
          <a:noFill/>
        </a:fill>
      </a:tcStyle>
    </a:band2V>
    <a:lastCol>
      <a:tcTxStyle b="on">
        <a:fontRef idx="minor"/>
        <a:srgbClr val="000000"/>
      </a:tcTxStyle>
      <a:tcStyle>
        <a:tcBdr/>
      </a:tcStyle>
    </a:lastCol>
    <a:firstCol>
      <a:tcTxStyle b="on">
        <a:fontRef idx="minor"/>
        <a:srgbClr val="000000"/>
      </a:tcTxStyle>
      <a:tcStyle>
        <a:tcBdr/>
      </a:tcStyle>
    </a:firstCol>
    <a:lastRow>
      <a:tcTxStyle b="on">
        <a:fontRef idx="minor"/>
        <a:srgbClr val="000000"/>
      </a:tcTxStyle>
      <a:tcStyle>
        <a:tcBdr>
          <a:top>
            <a:ln w="19050">
              <a:solidFill>
                <a:srgbClr val="000000"/>
              </a:solidFill>
            </a:ln>
          </a:top>
          <a:bottom>
            <a:ln>
              <a:noFill/>
            </a:ln>
          </a:bottom>
        </a:tcBdr>
        <a:fill>
          <a:noFill/>
        </a:fill>
      </a:tcStyle>
    </a:lastRow>
    <a:firstRow>
      <a:tcTxStyle b="on">
        <a:fontRef idx="minor"/>
        <a:srgbClr val="0460A9"/>
      </a:tcTxStyle>
      <a:tcStyle>
        <a:tcBdr>
          <a:top>
            <a:ln>
              <a:noFill/>
            </a:ln>
          </a:top>
          <a:bottom>
            <a:ln w="19050">
              <a:solidFill>
                <a:srgbClr val="0460A9"/>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88" autoAdjust="0"/>
    <p:restoredTop sz="93609" autoAdjust="0"/>
  </p:normalViewPr>
  <p:slideViewPr>
    <p:cSldViewPr showGuides="1">
      <p:cViewPr varScale="1">
        <p:scale>
          <a:sx n="157" d="100"/>
          <a:sy n="157" d="100"/>
        </p:scale>
        <p:origin x="176" y="440"/>
      </p:cViewPr>
      <p:guideLst>
        <p:guide orient="horz" pos="214"/>
        <p:guide orient="horz" pos="2835"/>
        <p:guide orient="horz" pos="864"/>
        <p:guide pos="5472"/>
        <p:guide pos="2937"/>
        <p:guide pos="288"/>
        <p:guide pos="2824"/>
      </p:guideLst>
    </p:cSldViewPr>
  </p:slideViewPr>
  <p:outlineViewPr>
    <p:cViewPr>
      <p:scale>
        <a:sx n="33" d="100"/>
        <a:sy n="33" d="100"/>
      </p:scale>
      <p:origin x="0" y="-20400"/>
    </p:cViewPr>
  </p:outlineViewPr>
  <p:notesTextViewPr>
    <p:cViewPr>
      <p:scale>
        <a:sx n="1" d="1"/>
        <a:sy n="1" d="1"/>
      </p:scale>
      <p:origin x="0" y="0"/>
    </p:cViewPr>
  </p:notesTextViewPr>
  <p:sorterViewPr>
    <p:cViewPr>
      <p:scale>
        <a:sx n="151" d="100"/>
        <a:sy n="151" d="100"/>
      </p:scale>
      <p:origin x="0" y="-3888"/>
    </p:cViewPr>
  </p:sorterViewPr>
  <p:notesViewPr>
    <p:cSldViewPr snapToGrid="0" snapToObjects="1" showGuides="1">
      <p:cViewPr varScale="1">
        <p:scale>
          <a:sx n="165" d="100"/>
          <a:sy n="165" d="100"/>
        </p:scale>
        <p:origin x="4104" y="192"/>
      </p:cViewPr>
      <p:guideLst>
        <p:guide orient="horz" pos="3120"/>
        <p:guide pos="214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5964452185751052"/>
          <c:y val="2.3987482471772396E-2"/>
          <c:w val="0.83239937216614568"/>
          <c:h val="0.79266227391823274"/>
        </c:manualLayout>
      </c:layout>
      <c:bar3DChart>
        <c:barDir val="col"/>
        <c:grouping val="stacked"/>
        <c:varyColors val="0"/>
        <c:ser>
          <c:idx val="0"/>
          <c:order val="0"/>
          <c:tx>
            <c:strRef>
              <c:f>Sheet1!$B$1</c:f>
              <c:strCache>
                <c:ptCount val="1"/>
                <c:pt idx="0">
                  <c:v>No symptoms</c:v>
                </c:pt>
              </c:strCache>
            </c:strRef>
          </c:tx>
          <c:spPr>
            <a:solidFill>
              <a:schemeClr val="accent2"/>
            </a:solidFill>
            <a:ln>
              <a:noFill/>
            </a:ln>
            <a:effectLst/>
            <a:sp3d/>
          </c:spPr>
          <c:invertIfNegative val="0"/>
          <c:cat>
            <c:strRef>
              <c:f>Sheet1!$A$2:$A$42</c:f>
              <c:strCache>
                <c:ptCount val="40"/>
                <c:pt idx="0">
                  <c:v>Fatigue</c:v>
                </c:pt>
                <c:pt idx="3">
                  <c:v>Brain Fog </c:v>
                </c:pt>
                <c:pt idx="6">
                  <c:v>Myalgia </c:v>
                </c:pt>
                <c:pt idx="9">
                  <c:v>Shortness </c:v>
                </c:pt>
                <c:pt idx="10">
                  <c:v>of Breath</c:v>
                </c:pt>
                <c:pt idx="12">
                  <c:v>Insomnia</c:v>
                </c:pt>
                <c:pt idx="15">
                  <c:v>Chest Pain</c:v>
                </c:pt>
                <c:pt idx="18">
                  <c:v>Gastro-intestinal</c:v>
                </c:pt>
                <c:pt idx="19">
                  <c:v>symptoms</c:v>
                </c:pt>
                <c:pt idx="21">
                  <c:v>Anosmia</c:v>
                </c:pt>
                <c:pt idx="24">
                  <c:v>Autonomic </c:v>
                </c:pt>
                <c:pt idx="25">
                  <c:v>dysfunction</c:v>
                </c:pt>
                <c:pt idx="27">
                  <c:v>POTS </c:v>
                </c:pt>
                <c:pt idx="30">
                  <c:v>Cough</c:v>
                </c:pt>
                <c:pt idx="33">
                  <c:v>Fever</c:v>
                </c:pt>
                <c:pt idx="36">
                  <c:v>Rash</c:v>
                </c:pt>
                <c:pt idx="39">
                  <c:v>Vascular</c:v>
                </c:pt>
              </c:strCache>
            </c:strRef>
          </c:cat>
          <c:val>
            <c:numRef>
              <c:f>Sheet1!$B$2:$B$42</c:f>
              <c:numCache>
                <c:formatCode>General</c:formatCode>
                <c:ptCount val="41"/>
                <c:pt idx="0">
                  <c:v>32</c:v>
                </c:pt>
                <c:pt idx="3">
                  <c:v>102</c:v>
                </c:pt>
                <c:pt idx="6">
                  <c:v>161</c:v>
                </c:pt>
                <c:pt idx="9">
                  <c:v>124</c:v>
                </c:pt>
                <c:pt idx="12">
                  <c:v>235</c:v>
                </c:pt>
                <c:pt idx="15">
                  <c:v>162</c:v>
                </c:pt>
                <c:pt idx="18">
                  <c:v>237</c:v>
                </c:pt>
                <c:pt idx="21">
                  <c:v>287</c:v>
                </c:pt>
                <c:pt idx="24">
                  <c:v>385</c:v>
                </c:pt>
                <c:pt idx="27">
                  <c:v>376</c:v>
                </c:pt>
                <c:pt idx="30">
                  <c:v>274</c:v>
                </c:pt>
                <c:pt idx="33">
                  <c:v>349</c:v>
                </c:pt>
                <c:pt idx="36">
                  <c:v>326</c:v>
                </c:pt>
                <c:pt idx="39">
                  <c:v>390</c:v>
                </c:pt>
              </c:numCache>
            </c:numRef>
          </c:val>
          <c:extLst>
            <c:ext xmlns:c16="http://schemas.microsoft.com/office/drawing/2014/chart" uri="{C3380CC4-5D6E-409C-BE32-E72D297353CC}">
              <c16:uniqueId val="{00000000-0A6A-5E4F-A2FF-E8D516023DD5}"/>
            </c:ext>
          </c:extLst>
        </c:ser>
        <c:ser>
          <c:idx val="1"/>
          <c:order val="1"/>
          <c:tx>
            <c:strRef>
              <c:f>Sheet1!$C$1</c:f>
              <c:strCache>
                <c:ptCount val="1"/>
                <c:pt idx="0">
                  <c:v>Mild symptoms</c:v>
                </c:pt>
              </c:strCache>
            </c:strRef>
          </c:tx>
          <c:spPr>
            <a:solidFill>
              <a:srgbClr val="00B050"/>
            </a:solidFill>
            <a:ln>
              <a:noFill/>
            </a:ln>
            <a:effectLst/>
            <a:sp3d/>
          </c:spPr>
          <c:invertIfNegative val="0"/>
          <c:cat>
            <c:strRef>
              <c:f>Sheet1!$A$2:$A$42</c:f>
              <c:strCache>
                <c:ptCount val="40"/>
                <c:pt idx="0">
                  <c:v>Fatigue</c:v>
                </c:pt>
                <c:pt idx="3">
                  <c:v>Brain Fog </c:v>
                </c:pt>
                <c:pt idx="6">
                  <c:v>Myalgia </c:v>
                </c:pt>
                <c:pt idx="9">
                  <c:v>Shortness </c:v>
                </c:pt>
                <c:pt idx="10">
                  <c:v>of Breath</c:v>
                </c:pt>
                <c:pt idx="12">
                  <c:v>Insomnia</c:v>
                </c:pt>
                <c:pt idx="15">
                  <c:v>Chest Pain</c:v>
                </c:pt>
                <c:pt idx="18">
                  <c:v>Gastro-intestinal</c:v>
                </c:pt>
                <c:pt idx="19">
                  <c:v>symptoms</c:v>
                </c:pt>
                <c:pt idx="21">
                  <c:v>Anosmia</c:v>
                </c:pt>
                <c:pt idx="24">
                  <c:v>Autonomic </c:v>
                </c:pt>
                <c:pt idx="25">
                  <c:v>dysfunction</c:v>
                </c:pt>
                <c:pt idx="27">
                  <c:v>POTS </c:v>
                </c:pt>
                <c:pt idx="30">
                  <c:v>Cough</c:v>
                </c:pt>
                <c:pt idx="33">
                  <c:v>Fever</c:v>
                </c:pt>
                <c:pt idx="36">
                  <c:v>Rash</c:v>
                </c:pt>
                <c:pt idx="39">
                  <c:v>Vascular</c:v>
                </c:pt>
              </c:strCache>
            </c:strRef>
          </c:cat>
          <c:val>
            <c:numRef>
              <c:f>Sheet1!$C$2:$C$42</c:f>
              <c:numCache>
                <c:formatCode>General</c:formatCode>
                <c:ptCount val="41"/>
                <c:pt idx="0">
                  <c:v>132</c:v>
                </c:pt>
                <c:pt idx="3">
                  <c:v>186</c:v>
                </c:pt>
                <c:pt idx="6">
                  <c:v>219</c:v>
                </c:pt>
                <c:pt idx="9">
                  <c:v>225</c:v>
                </c:pt>
                <c:pt idx="12">
                  <c:v>227</c:v>
                </c:pt>
                <c:pt idx="15">
                  <c:v>256</c:v>
                </c:pt>
                <c:pt idx="18">
                  <c:v>262</c:v>
                </c:pt>
                <c:pt idx="21">
                  <c:v>296</c:v>
                </c:pt>
                <c:pt idx="24">
                  <c:v>224</c:v>
                </c:pt>
                <c:pt idx="27">
                  <c:v>237</c:v>
                </c:pt>
                <c:pt idx="30">
                  <c:v>355</c:v>
                </c:pt>
                <c:pt idx="33">
                  <c:v>330</c:v>
                </c:pt>
                <c:pt idx="36">
                  <c:v>335</c:v>
                </c:pt>
                <c:pt idx="39">
                  <c:v>311</c:v>
                </c:pt>
              </c:numCache>
            </c:numRef>
          </c:val>
          <c:extLst>
            <c:ext xmlns:c16="http://schemas.microsoft.com/office/drawing/2014/chart" uri="{C3380CC4-5D6E-409C-BE32-E72D297353CC}">
              <c16:uniqueId val="{00000001-0A6A-5E4F-A2FF-E8D516023DD5}"/>
            </c:ext>
          </c:extLst>
        </c:ser>
        <c:ser>
          <c:idx val="2"/>
          <c:order val="2"/>
          <c:tx>
            <c:strRef>
              <c:f>Sheet1!$D$1</c:f>
              <c:strCache>
                <c:ptCount val="1"/>
                <c:pt idx="0">
                  <c:v>Moderate symptoms</c:v>
                </c:pt>
              </c:strCache>
            </c:strRef>
          </c:tx>
          <c:spPr>
            <a:solidFill>
              <a:srgbClr val="FFC000"/>
            </a:solidFill>
            <a:ln>
              <a:noFill/>
            </a:ln>
            <a:effectLst/>
            <a:sp3d/>
          </c:spPr>
          <c:invertIfNegative val="0"/>
          <c:cat>
            <c:strRef>
              <c:f>Sheet1!$A$2:$A$42</c:f>
              <c:strCache>
                <c:ptCount val="40"/>
                <c:pt idx="0">
                  <c:v>Fatigue</c:v>
                </c:pt>
                <c:pt idx="3">
                  <c:v>Brain Fog </c:v>
                </c:pt>
                <c:pt idx="6">
                  <c:v>Myalgia </c:v>
                </c:pt>
                <c:pt idx="9">
                  <c:v>Shortness </c:v>
                </c:pt>
                <c:pt idx="10">
                  <c:v>of Breath</c:v>
                </c:pt>
                <c:pt idx="12">
                  <c:v>Insomnia</c:v>
                </c:pt>
                <c:pt idx="15">
                  <c:v>Chest Pain</c:v>
                </c:pt>
                <c:pt idx="18">
                  <c:v>Gastro-intestinal</c:v>
                </c:pt>
                <c:pt idx="19">
                  <c:v>symptoms</c:v>
                </c:pt>
                <c:pt idx="21">
                  <c:v>Anosmia</c:v>
                </c:pt>
                <c:pt idx="24">
                  <c:v>Autonomic </c:v>
                </c:pt>
                <c:pt idx="25">
                  <c:v>dysfunction</c:v>
                </c:pt>
                <c:pt idx="27">
                  <c:v>POTS </c:v>
                </c:pt>
                <c:pt idx="30">
                  <c:v>Cough</c:v>
                </c:pt>
                <c:pt idx="33">
                  <c:v>Fever</c:v>
                </c:pt>
                <c:pt idx="36">
                  <c:v>Rash</c:v>
                </c:pt>
                <c:pt idx="39">
                  <c:v>Vascular</c:v>
                </c:pt>
              </c:strCache>
            </c:strRef>
          </c:cat>
          <c:val>
            <c:numRef>
              <c:f>Sheet1!$D$2:$D$42</c:f>
              <c:numCache>
                <c:formatCode>General</c:formatCode>
                <c:ptCount val="41"/>
                <c:pt idx="0">
                  <c:v>200</c:v>
                </c:pt>
                <c:pt idx="3">
                  <c:v>275</c:v>
                </c:pt>
                <c:pt idx="6">
                  <c:v>241</c:v>
                </c:pt>
                <c:pt idx="9">
                  <c:v>277</c:v>
                </c:pt>
                <c:pt idx="12">
                  <c:v>179</c:v>
                </c:pt>
                <c:pt idx="15">
                  <c:v>247</c:v>
                </c:pt>
                <c:pt idx="18">
                  <c:v>181</c:v>
                </c:pt>
                <c:pt idx="21">
                  <c:v>93</c:v>
                </c:pt>
                <c:pt idx="24">
                  <c:v>97</c:v>
                </c:pt>
                <c:pt idx="27">
                  <c:v>108</c:v>
                </c:pt>
                <c:pt idx="30">
                  <c:v>112</c:v>
                </c:pt>
                <c:pt idx="33">
                  <c:v>71</c:v>
                </c:pt>
                <c:pt idx="36">
                  <c:v>97</c:v>
                </c:pt>
                <c:pt idx="39">
                  <c:v>79</c:v>
                </c:pt>
              </c:numCache>
            </c:numRef>
          </c:val>
          <c:extLst>
            <c:ext xmlns:c16="http://schemas.microsoft.com/office/drawing/2014/chart" uri="{C3380CC4-5D6E-409C-BE32-E72D297353CC}">
              <c16:uniqueId val="{00000002-0A6A-5E4F-A2FF-E8D516023DD5}"/>
            </c:ext>
          </c:extLst>
        </c:ser>
        <c:ser>
          <c:idx val="3"/>
          <c:order val="3"/>
          <c:tx>
            <c:strRef>
              <c:f>Sheet1!$E$1</c:f>
              <c:strCache>
                <c:ptCount val="1"/>
                <c:pt idx="0">
                  <c:v>S2</c:v>
                </c:pt>
              </c:strCache>
            </c:strRef>
          </c:tx>
          <c:spPr>
            <a:solidFill>
              <a:srgbClr val="C00000"/>
            </a:solidFill>
            <a:ln>
              <a:noFill/>
            </a:ln>
            <a:effectLst/>
            <a:sp3d/>
          </c:spPr>
          <c:invertIfNegative val="0"/>
          <c:cat>
            <c:strRef>
              <c:f>Sheet1!$A$2:$A$42</c:f>
              <c:strCache>
                <c:ptCount val="40"/>
                <c:pt idx="0">
                  <c:v>Fatigue</c:v>
                </c:pt>
                <c:pt idx="3">
                  <c:v>Brain Fog </c:v>
                </c:pt>
                <c:pt idx="6">
                  <c:v>Myalgia </c:v>
                </c:pt>
                <c:pt idx="9">
                  <c:v>Shortness </c:v>
                </c:pt>
                <c:pt idx="10">
                  <c:v>of Breath</c:v>
                </c:pt>
                <c:pt idx="12">
                  <c:v>Insomnia</c:v>
                </c:pt>
                <c:pt idx="15">
                  <c:v>Chest Pain</c:v>
                </c:pt>
                <c:pt idx="18">
                  <c:v>Gastro-intestinal</c:v>
                </c:pt>
                <c:pt idx="19">
                  <c:v>symptoms</c:v>
                </c:pt>
                <c:pt idx="21">
                  <c:v>Anosmia</c:v>
                </c:pt>
                <c:pt idx="24">
                  <c:v>Autonomic </c:v>
                </c:pt>
                <c:pt idx="25">
                  <c:v>dysfunction</c:v>
                </c:pt>
                <c:pt idx="27">
                  <c:v>POTS </c:v>
                </c:pt>
                <c:pt idx="30">
                  <c:v>Cough</c:v>
                </c:pt>
                <c:pt idx="33">
                  <c:v>Fever</c:v>
                </c:pt>
                <c:pt idx="36">
                  <c:v>Rash</c:v>
                </c:pt>
                <c:pt idx="39">
                  <c:v>Vascular</c:v>
                </c:pt>
              </c:strCache>
            </c:strRef>
          </c:cat>
          <c:val>
            <c:numRef>
              <c:f>Sheet1!$E$2:$E$42</c:f>
              <c:numCache>
                <c:formatCode>General</c:formatCode>
                <c:ptCount val="41"/>
                <c:pt idx="0">
                  <c:v>448</c:v>
                </c:pt>
                <c:pt idx="3">
                  <c:v>249</c:v>
                </c:pt>
                <c:pt idx="6">
                  <c:v>191</c:v>
                </c:pt>
                <c:pt idx="9">
                  <c:v>186</c:v>
                </c:pt>
                <c:pt idx="12">
                  <c:v>171</c:v>
                </c:pt>
                <c:pt idx="15">
                  <c:v>147</c:v>
                </c:pt>
                <c:pt idx="18">
                  <c:v>132</c:v>
                </c:pt>
                <c:pt idx="21">
                  <c:v>136</c:v>
                </c:pt>
                <c:pt idx="24">
                  <c:v>106</c:v>
                </c:pt>
                <c:pt idx="27">
                  <c:v>91</c:v>
                </c:pt>
                <c:pt idx="30">
                  <c:v>71</c:v>
                </c:pt>
                <c:pt idx="33">
                  <c:v>62</c:v>
                </c:pt>
                <c:pt idx="36">
                  <c:v>54</c:v>
                </c:pt>
                <c:pt idx="39">
                  <c:v>32</c:v>
                </c:pt>
              </c:numCache>
            </c:numRef>
          </c:val>
          <c:extLst>
            <c:ext xmlns:c16="http://schemas.microsoft.com/office/drawing/2014/chart" uri="{C3380CC4-5D6E-409C-BE32-E72D297353CC}">
              <c16:uniqueId val="{00000003-0A6A-5E4F-A2FF-E8D516023DD5}"/>
            </c:ext>
          </c:extLst>
        </c:ser>
        <c:ser>
          <c:idx val="4"/>
          <c:order val="4"/>
          <c:tx>
            <c:strRef>
              <c:f>Sheet1!$F$1</c:f>
              <c:strCache>
                <c:ptCount val="1"/>
                <c:pt idx="0">
                  <c:v>No symptoms2</c:v>
                </c:pt>
              </c:strCache>
            </c:strRef>
          </c:tx>
          <c:spPr>
            <a:solidFill>
              <a:srgbClr val="0070C0"/>
            </a:solidFill>
            <a:ln>
              <a:noFill/>
            </a:ln>
            <a:effectLst/>
            <a:sp3d/>
          </c:spPr>
          <c:invertIfNegative val="0"/>
          <c:cat>
            <c:strRef>
              <c:f>Sheet1!$A$2:$A$42</c:f>
              <c:strCache>
                <c:ptCount val="40"/>
                <c:pt idx="0">
                  <c:v>Fatigue</c:v>
                </c:pt>
                <c:pt idx="3">
                  <c:v>Brain Fog </c:v>
                </c:pt>
                <c:pt idx="6">
                  <c:v>Myalgia </c:v>
                </c:pt>
                <c:pt idx="9">
                  <c:v>Shortness </c:v>
                </c:pt>
                <c:pt idx="10">
                  <c:v>of Breath</c:v>
                </c:pt>
                <c:pt idx="12">
                  <c:v>Insomnia</c:v>
                </c:pt>
                <c:pt idx="15">
                  <c:v>Chest Pain</c:v>
                </c:pt>
                <c:pt idx="18">
                  <c:v>Gastro-intestinal</c:v>
                </c:pt>
                <c:pt idx="19">
                  <c:v>symptoms</c:v>
                </c:pt>
                <c:pt idx="21">
                  <c:v>Anosmia</c:v>
                </c:pt>
                <c:pt idx="24">
                  <c:v>Autonomic </c:v>
                </c:pt>
                <c:pt idx="25">
                  <c:v>dysfunction</c:v>
                </c:pt>
                <c:pt idx="27">
                  <c:v>POTS </c:v>
                </c:pt>
                <c:pt idx="30">
                  <c:v>Cough</c:v>
                </c:pt>
                <c:pt idx="33">
                  <c:v>Fever</c:v>
                </c:pt>
                <c:pt idx="36">
                  <c:v>Rash</c:v>
                </c:pt>
                <c:pt idx="39">
                  <c:v>Vascular</c:v>
                </c:pt>
              </c:strCache>
            </c:strRef>
          </c:cat>
          <c:val>
            <c:numRef>
              <c:f>Sheet1!$F$2:$F$42</c:f>
              <c:numCache>
                <c:formatCode>General</c:formatCode>
                <c:ptCount val="41"/>
                <c:pt idx="1">
                  <c:v>79</c:v>
                </c:pt>
                <c:pt idx="4">
                  <c:v>189</c:v>
                </c:pt>
                <c:pt idx="7">
                  <c:v>217</c:v>
                </c:pt>
                <c:pt idx="10">
                  <c:v>205</c:v>
                </c:pt>
                <c:pt idx="13">
                  <c:v>336</c:v>
                </c:pt>
                <c:pt idx="16">
                  <c:v>259</c:v>
                </c:pt>
                <c:pt idx="19">
                  <c:v>323</c:v>
                </c:pt>
                <c:pt idx="22">
                  <c:v>391</c:v>
                </c:pt>
                <c:pt idx="25">
                  <c:v>445</c:v>
                </c:pt>
                <c:pt idx="28">
                  <c:v>441</c:v>
                </c:pt>
                <c:pt idx="31">
                  <c:v>366</c:v>
                </c:pt>
                <c:pt idx="34">
                  <c:v>403</c:v>
                </c:pt>
                <c:pt idx="37">
                  <c:v>411</c:v>
                </c:pt>
                <c:pt idx="40">
                  <c:v>462</c:v>
                </c:pt>
              </c:numCache>
            </c:numRef>
          </c:val>
          <c:extLst>
            <c:ext xmlns:c16="http://schemas.microsoft.com/office/drawing/2014/chart" uri="{C3380CC4-5D6E-409C-BE32-E72D297353CC}">
              <c16:uniqueId val="{00000004-0A6A-5E4F-A2FF-E8D516023DD5}"/>
            </c:ext>
          </c:extLst>
        </c:ser>
        <c:ser>
          <c:idx val="5"/>
          <c:order val="5"/>
          <c:tx>
            <c:strRef>
              <c:f>Sheet1!$G$1</c:f>
              <c:strCache>
                <c:ptCount val="1"/>
                <c:pt idx="0">
                  <c:v>Mild3</c:v>
                </c:pt>
              </c:strCache>
            </c:strRef>
          </c:tx>
          <c:spPr>
            <a:solidFill>
              <a:srgbClr val="00B050"/>
            </a:solidFill>
            <a:ln>
              <a:noFill/>
            </a:ln>
            <a:effectLst/>
            <a:sp3d/>
          </c:spPr>
          <c:invertIfNegative val="0"/>
          <c:cat>
            <c:strRef>
              <c:f>Sheet1!$A$2:$A$42</c:f>
              <c:strCache>
                <c:ptCount val="40"/>
                <c:pt idx="0">
                  <c:v>Fatigue</c:v>
                </c:pt>
                <c:pt idx="3">
                  <c:v>Brain Fog </c:v>
                </c:pt>
                <c:pt idx="6">
                  <c:v>Myalgia </c:v>
                </c:pt>
                <c:pt idx="9">
                  <c:v>Shortness </c:v>
                </c:pt>
                <c:pt idx="10">
                  <c:v>of Breath</c:v>
                </c:pt>
                <c:pt idx="12">
                  <c:v>Insomnia</c:v>
                </c:pt>
                <c:pt idx="15">
                  <c:v>Chest Pain</c:v>
                </c:pt>
                <c:pt idx="18">
                  <c:v>Gastro-intestinal</c:v>
                </c:pt>
                <c:pt idx="19">
                  <c:v>symptoms</c:v>
                </c:pt>
                <c:pt idx="21">
                  <c:v>Anosmia</c:v>
                </c:pt>
                <c:pt idx="24">
                  <c:v>Autonomic </c:v>
                </c:pt>
                <c:pt idx="25">
                  <c:v>dysfunction</c:v>
                </c:pt>
                <c:pt idx="27">
                  <c:v>POTS </c:v>
                </c:pt>
                <c:pt idx="30">
                  <c:v>Cough</c:v>
                </c:pt>
                <c:pt idx="33">
                  <c:v>Fever</c:v>
                </c:pt>
                <c:pt idx="36">
                  <c:v>Rash</c:v>
                </c:pt>
                <c:pt idx="39">
                  <c:v>Vascular</c:v>
                </c:pt>
              </c:strCache>
            </c:strRef>
          </c:cat>
          <c:val>
            <c:numRef>
              <c:f>Sheet1!$G$2:$G$42</c:f>
              <c:numCache>
                <c:formatCode>General</c:formatCode>
                <c:ptCount val="41"/>
                <c:pt idx="1">
                  <c:v>194</c:v>
                </c:pt>
                <c:pt idx="4">
                  <c:v>246</c:v>
                </c:pt>
                <c:pt idx="7">
                  <c:v>240</c:v>
                </c:pt>
                <c:pt idx="10">
                  <c:v>272</c:v>
                </c:pt>
                <c:pt idx="13">
                  <c:v>220</c:v>
                </c:pt>
                <c:pt idx="16">
                  <c:v>265</c:v>
                </c:pt>
                <c:pt idx="19">
                  <c:v>265</c:v>
                </c:pt>
                <c:pt idx="22">
                  <c:v>285</c:v>
                </c:pt>
                <c:pt idx="25">
                  <c:v>226</c:v>
                </c:pt>
                <c:pt idx="28">
                  <c:v>230</c:v>
                </c:pt>
                <c:pt idx="31">
                  <c:v>310</c:v>
                </c:pt>
                <c:pt idx="34">
                  <c:v>299</c:v>
                </c:pt>
                <c:pt idx="37">
                  <c:v>305</c:v>
                </c:pt>
                <c:pt idx="40">
                  <c:v>275</c:v>
                </c:pt>
              </c:numCache>
            </c:numRef>
          </c:val>
          <c:extLst>
            <c:ext xmlns:c16="http://schemas.microsoft.com/office/drawing/2014/chart" uri="{C3380CC4-5D6E-409C-BE32-E72D297353CC}">
              <c16:uniqueId val="{00000005-0A6A-5E4F-A2FF-E8D516023DD5}"/>
            </c:ext>
          </c:extLst>
        </c:ser>
        <c:ser>
          <c:idx val="6"/>
          <c:order val="6"/>
          <c:tx>
            <c:strRef>
              <c:f>Sheet1!$H$1</c:f>
              <c:strCache>
                <c:ptCount val="1"/>
                <c:pt idx="0">
                  <c:v>Moderate4</c:v>
                </c:pt>
              </c:strCache>
            </c:strRef>
          </c:tx>
          <c:spPr>
            <a:solidFill>
              <a:srgbClr val="FFC000"/>
            </a:solidFill>
            <a:ln>
              <a:noFill/>
            </a:ln>
            <a:effectLst/>
            <a:sp3d/>
          </c:spPr>
          <c:invertIfNegative val="0"/>
          <c:cat>
            <c:strRef>
              <c:f>Sheet1!$A$2:$A$42</c:f>
              <c:strCache>
                <c:ptCount val="40"/>
                <c:pt idx="0">
                  <c:v>Fatigue</c:v>
                </c:pt>
                <c:pt idx="3">
                  <c:v>Brain Fog </c:v>
                </c:pt>
                <c:pt idx="6">
                  <c:v>Myalgia </c:v>
                </c:pt>
                <c:pt idx="9">
                  <c:v>Shortness </c:v>
                </c:pt>
                <c:pt idx="10">
                  <c:v>of Breath</c:v>
                </c:pt>
                <c:pt idx="12">
                  <c:v>Insomnia</c:v>
                </c:pt>
                <c:pt idx="15">
                  <c:v>Chest Pain</c:v>
                </c:pt>
                <c:pt idx="18">
                  <c:v>Gastro-intestinal</c:v>
                </c:pt>
                <c:pt idx="19">
                  <c:v>symptoms</c:v>
                </c:pt>
                <c:pt idx="21">
                  <c:v>Anosmia</c:v>
                </c:pt>
                <c:pt idx="24">
                  <c:v>Autonomic </c:v>
                </c:pt>
                <c:pt idx="25">
                  <c:v>dysfunction</c:v>
                </c:pt>
                <c:pt idx="27">
                  <c:v>POTS </c:v>
                </c:pt>
                <c:pt idx="30">
                  <c:v>Cough</c:v>
                </c:pt>
                <c:pt idx="33">
                  <c:v>Fever</c:v>
                </c:pt>
                <c:pt idx="36">
                  <c:v>Rash</c:v>
                </c:pt>
                <c:pt idx="39">
                  <c:v>Vascular</c:v>
                </c:pt>
              </c:strCache>
            </c:strRef>
          </c:cat>
          <c:val>
            <c:numRef>
              <c:f>Sheet1!$H$2:$H$42</c:f>
              <c:numCache>
                <c:formatCode>General</c:formatCode>
                <c:ptCount val="41"/>
                <c:pt idx="1">
                  <c:v>190</c:v>
                </c:pt>
                <c:pt idx="4">
                  <c:v>190</c:v>
                </c:pt>
                <c:pt idx="7">
                  <c:v>171</c:v>
                </c:pt>
                <c:pt idx="10">
                  <c:v>200</c:v>
                </c:pt>
                <c:pt idx="13">
                  <c:v>121</c:v>
                </c:pt>
                <c:pt idx="16">
                  <c:v>180</c:v>
                </c:pt>
                <c:pt idx="19">
                  <c:v>128</c:v>
                </c:pt>
                <c:pt idx="22">
                  <c:v>57</c:v>
                </c:pt>
                <c:pt idx="25">
                  <c:v>72</c:v>
                </c:pt>
                <c:pt idx="28">
                  <c:v>69</c:v>
                </c:pt>
                <c:pt idx="31">
                  <c:v>84</c:v>
                </c:pt>
                <c:pt idx="34">
                  <c:v>49</c:v>
                </c:pt>
                <c:pt idx="37">
                  <c:v>58</c:v>
                </c:pt>
                <c:pt idx="40">
                  <c:v>46</c:v>
                </c:pt>
              </c:numCache>
            </c:numRef>
          </c:val>
          <c:extLst>
            <c:ext xmlns:c16="http://schemas.microsoft.com/office/drawing/2014/chart" uri="{C3380CC4-5D6E-409C-BE32-E72D297353CC}">
              <c16:uniqueId val="{00000006-0A6A-5E4F-A2FF-E8D516023DD5}"/>
            </c:ext>
          </c:extLst>
        </c:ser>
        <c:ser>
          <c:idx val="7"/>
          <c:order val="7"/>
          <c:tx>
            <c:strRef>
              <c:f>Sheet1!$I$1</c:f>
              <c:strCache>
                <c:ptCount val="1"/>
                <c:pt idx="0">
                  <c:v>Severe symptoms</c:v>
                </c:pt>
              </c:strCache>
            </c:strRef>
          </c:tx>
          <c:spPr>
            <a:solidFill>
              <a:srgbClr val="FF0000"/>
            </a:solidFill>
            <a:ln>
              <a:noFill/>
            </a:ln>
            <a:effectLst/>
            <a:sp3d/>
          </c:spPr>
          <c:invertIfNegative val="0"/>
          <c:cat>
            <c:strRef>
              <c:f>Sheet1!$A$2:$A$42</c:f>
              <c:strCache>
                <c:ptCount val="40"/>
                <c:pt idx="0">
                  <c:v>Fatigue</c:v>
                </c:pt>
                <c:pt idx="3">
                  <c:v>Brain Fog </c:v>
                </c:pt>
                <c:pt idx="6">
                  <c:v>Myalgia </c:v>
                </c:pt>
                <c:pt idx="9">
                  <c:v>Shortness </c:v>
                </c:pt>
                <c:pt idx="10">
                  <c:v>of Breath</c:v>
                </c:pt>
                <c:pt idx="12">
                  <c:v>Insomnia</c:v>
                </c:pt>
                <c:pt idx="15">
                  <c:v>Chest Pain</c:v>
                </c:pt>
                <c:pt idx="18">
                  <c:v>Gastro-intestinal</c:v>
                </c:pt>
                <c:pt idx="19">
                  <c:v>symptoms</c:v>
                </c:pt>
                <c:pt idx="21">
                  <c:v>Anosmia</c:v>
                </c:pt>
                <c:pt idx="24">
                  <c:v>Autonomic </c:v>
                </c:pt>
                <c:pt idx="25">
                  <c:v>dysfunction</c:v>
                </c:pt>
                <c:pt idx="27">
                  <c:v>POTS </c:v>
                </c:pt>
                <c:pt idx="30">
                  <c:v>Cough</c:v>
                </c:pt>
                <c:pt idx="33">
                  <c:v>Fever</c:v>
                </c:pt>
                <c:pt idx="36">
                  <c:v>Rash</c:v>
                </c:pt>
                <c:pt idx="39">
                  <c:v>Vascular</c:v>
                </c:pt>
              </c:strCache>
            </c:strRef>
          </c:cat>
          <c:val>
            <c:numRef>
              <c:f>Sheet1!$I$2:$I$42</c:f>
              <c:numCache>
                <c:formatCode>General</c:formatCode>
                <c:ptCount val="41"/>
                <c:pt idx="1">
                  <c:v>348</c:v>
                </c:pt>
                <c:pt idx="4">
                  <c:v>186</c:v>
                </c:pt>
                <c:pt idx="7">
                  <c:v>183</c:v>
                </c:pt>
                <c:pt idx="10">
                  <c:v>134</c:v>
                </c:pt>
                <c:pt idx="13">
                  <c:v>134</c:v>
                </c:pt>
                <c:pt idx="16">
                  <c:v>107</c:v>
                </c:pt>
                <c:pt idx="19">
                  <c:v>95</c:v>
                </c:pt>
                <c:pt idx="22">
                  <c:v>78</c:v>
                </c:pt>
                <c:pt idx="25">
                  <c:v>68</c:v>
                </c:pt>
                <c:pt idx="28">
                  <c:v>71</c:v>
                </c:pt>
                <c:pt idx="31">
                  <c:v>51</c:v>
                </c:pt>
                <c:pt idx="34">
                  <c:v>60</c:v>
                </c:pt>
                <c:pt idx="37">
                  <c:v>37</c:v>
                </c:pt>
                <c:pt idx="40">
                  <c:v>28</c:v>
                </c:pt>
              </c:numCache>
            </c:numRef>
          </c:val>
          <c:extLst>
            <c:ext xmlns:c16="http://schemas.microsoft.com/office/drawing/2014/chart" uri="{C3380CC4-5D6E-409C-BE32-E72D297353CC}">
              <c16:uniqueId val="{00000007-0A6A-5E4F-A2FF-E8D516023DD5}"/>
            </c:ext>
          </c:extLst>
        </c:ser>
        <c:dLbls>
          <c:showLegendKey val="0"/>
          <c:showVal val="0"/>
          <c:showCatName val="0"/>
          <c:showSerName val="0"/>
          <c:showPercent val="0"/>
          <c:showBubbleSize val="0"/>
        </c:dLbls>
        <c:gapWidth val="16"/>
        <c:shape val="cylinder"/>
        <c:axId val="1035210272"/>
        <c:axId val="1035211920"/>
        <c:axId val="0"/>
      </c:bar3DChart>
      <c:catAx>
        <c:axId val="103521027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035211920"/>
        <c:crosses val="autoZero"/>
        <c:auto val="1"/>
        <c:lblAlgn val="ctr"/>
        <c:lblOffset val="100"/>
        <c:noMultiLvlLbl val="0"/>
      </c:catAx>
      <c:valAx>
        <c:axId val="103521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5210272"/>
        <c:crosses val="autoZero"/>
        <c:crossBetween val="between"/>
      </c:valAx>
      <c:spPr>
        <a:noFill/>
        <a:ln>
          <a:noFill/>
        </a:ln>
        <a:effectLst/>
      </c:spPr>
    </c:plotArea>
    <c:legend>
      <c:legendPos val="b"/>
      <c:legendEntry>
        <c:idx val="2"/>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Entry>
      <c:legendEntry>
        <c:idx val="3"/>
        <c:delete val="1"/>
      </c:legendEntry>
      <c:legendEntry>
        <c:idx val="4"/>
        <c:delete val="1"/>
      </c:legendEntry>
      <c:legendEntry>
        <c:idx val="5"/>
        <c:delete val="1"/>
      </c:legendEntry>
      <c:legendEntry>
        <c:idx val="6"/>
        <c:delete val="1"/>
      </c:legendEntry>
      <c:layout>
        <c:manualLayout>
          <c:xMode val="edge"/>
          <c:yMode val="edge"/>
          <c:x val="0.35042382204613598"/>
          <c:y val="4.0888130833088409E-3"/>
          <c:w val="0.64927420074923503"/>
          <c:h val="9.3060626728090012E-2"/>
        </c:manualLayout>
      </c:layout>
      <c:overlay val="0"/>
      <c:spPr>
        <a:solidFill>
          <a:schemeClr val="bg1"/>
        </a:solidFill>
        <a:ln>
          <a:solidFill>
            <a:schemeClr val="accent1"/>
          </a:solid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US" dirty="0">
              <a:latin typeface="Arial" charset="0"/>
            </a:endParaRPr>
          </a:p>
        </p:txBody>
      </p:sp>
      <p:sp>
        <p:nvSpPr>
          <p:cNvPr id="3" name="Date Placeholder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61BB60FF-ACF0-5A4A-9C79-4881E6B16567}" type="datetimeFigureOut">
              <a:rPr lang="en-US" smtClean="0">
                <a:latin typeface="Arial" charset="0"/>
              </a:rPr>
              <a:pPr/>
              <a:t>8/30/22</a:t>
            </a:fld>
            <a:endParaRPr lang="en-US" dirty="0">
              <a:latin typeface="Arial" charset="0"/>
            </a:endParaRPr>
          </a:p>
        </p:txBody>
      </p:sp>
      <p:sp>
        <p:nvSpPr>
          <p:cNvPr id="4" name="Footer Placeholder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lang="en-US" dirty="0">
              <a:latin typeface="Arial" charset="0"/>
            </a:endParaRPr>
          </a:p>
        </p:txBody>
      </p:sp>
      <p:sp>
        <p:nvSpPr>
          <p:cNvPr id="5" name="Slide Number Placeholder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56ABA786-EB35-BA4C-A7F7-24740D3067F1}" type="slidenum">
              <a:rPr lang="en-US" smtClean="0">
                <a:latin typeface="Arial" charset="0"/>
              </a:rPr>
              <a:pPr/>
              <a:t>‹#›</a:t>
            </a:fld>
            <a:endParaRPr lang="en-US" dirty="0">
              <a:latin typeface="Arial" charset="0"/>
            </a:endParaRPr>
          </a:p>
        </p:txBody>
      </p:sp>
    </p:spTree>
    <p:extLst>
      <p:ext uri="{BB962C8B-B14F-4D97-AF65-F5344CB8AC3E}">
        <p14:creationId xmlns:p14="http://schemas.microsoft.com/office/powerpoint/2010/main" val="23799472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b="0" i="0">
                <a:latin typeface="Arial" charset="0"/>
              </a:defRPr>
            </a:lvl1pPr>
          </a:lstStyle>
          <a:p>
            <a:fld id="{0C4595FF-6E7F-4C41-B8DF-4AE76FC1F075}" type="datetimeFigureOut">
              <a:rPr lang="en-US" smtClean="0"/>
              <a:pPr/>
              <a:t>8/30/22</a:t>
            </a:fld>
            <a:endParaRPr lang="en-US" dirty="0"/>
          </a:p>
        </p:txBody>
      </p:sp>
      <p:sp>
        <p:nvSpPr>
          <p:cNvPr id="4" name="Slide Image Placeholder 3"/>
          <p:cNvSpPr>
            <a:spLocks noGrp="1" noRot="1" noChangeAspect="1"/>
          </p:cNvSpPr>
          <p:nvPr>
            <p:ph type="sldImg" idx="2"/>
          </p:nvPr>
        </p:nvSpPr>
        <p:spPr>
          <a:xfrm>
            <a:off x="95250" y="742950"/>
            <a:ext cx="6604000" cy="3714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b="0" i="0">
                <a:latin typeface="Arial" charset="0"/>
              </a:defRPr>
            </a:lvl1pPr>
          </a:lstStyle>
          <a:p>
            <a:fld id="{5A6330BE-D91A-D240-B266-E5D5F99B4CCE}" type="slidenum">
              <a:rPr lang="en-US" smtClean="0"/>
              <a:pPr/>
              <a:t>‹#›</a:t>
            </a:fld>
            <a:endParaRPr lang="en-US" dirty="0"/>
          </a:p>
        </p:txBody>
      </p:sp>
    </p:spTree>
    <p:extLst>
      <p:ext uri="{BB962C8B-B14F-4D97-AF65-F5344CB8AC3E}">
        <p14:creationId xmlns:p14="http://schemas.microsoft.com/office/powerpoint/2010/main" val="312631671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b="0" i="0" kern="1200">
        <a:solidFill>
          <a:schemeClr val="tx1"/>
        </a:solidFill>
        <a:latin typeface="Arial" charset="0"/>
        <a:ea typeface="+mn-ea"/>
        <a:cs typeface="+mn-cs"/>
      </a:defRPr>
    </a:lvl1pPr>
    <a:lvl2pPr marL="457200" algn="l" defTabSz="457200" rtl="0" eaLnBrk="1" latinLnBrk="0" hangingPunct="1">
      <a:defRPr sz="1200" b="0" i="0" kern="1200">
        <a:solidFill>
          <a:schemeClr val="tx1"/>
        </a:solidFill>
        <a:latin typeface="Arial" charset="0"/>
        <a:ea typeface="+mn-ea"/>
        <a:cs typeface="+mn-cs"/>
      </a:defRPr>
    </a:lvl2pPr>
    <a:lvl3pPr marL="914400" algn="l" defTabSz="457200" rtl="0" eaLnBrk="1" latinLnBrk="0" hangingPunct="1">
      <a:defRPr sz="1200" b="0" i="0" kern="1200">
        <a:solidFill>
          <a:schemeClr val="tx1"/>
        </a:solidFill>
        <a:latin typeface="Arial" charset="0"/>
        <a:ea typeface="+mn-ea"/>
        <a:cs typeface="+mn-cs"/>
      </a:defRPr>
    </a:lvl3pPr>
    <a:lvl4pPr marL="1371600" algn="l" defTabSz="457200" rtl="0" eaLnBrk="1" latinLnBrk="0" hangingPunct="1">
      <a:defRPr sz="1200" b="0" i="0" kern="1200">
        <a:solidFill>
          <a:schemeClr val="tx1"/>
        </a:solidFill>
        <a:latin typeface="Arial" charset="0"/>
        <a:ea typeface="+mn-ea"/>
        <a:cs typeface="+mn-cs"/>
      </a:defRPr>
    </a:lvl4pPr>
    <a:lvl5pPr marL="1828800" algn="l" defTabSz="457200" rtl="0" eaLnBrk="1" latinLnBrk="0" hangingPunct="1">
      <a:defRPr sz="1200" b="0" i="0" kern="1200">
        <a:solidFill>
          <a:schemeClr val="tx1"/>
        </a:solidFill>
        <a:latin typeface="Arial"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Hashtag"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en.wikipedia.org/wiki/University_College_London" TargetMode="External"/><Relationship Id="rId4" Type="http://schemas.openxmlformats.org/officeDocument/2006/relationships/hyperlink" Target="https://en.wikipedia.org/wiki/Twitter"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Long_COVID#cite_note-:5-2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psychologytoday.com/us/basics/cbd"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health.ucdavis.edu/health-news/newsroom/what-is-an-antibody-cocktail-and-what-trials-are-being-done-at-uc-davis-health/2020/10"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theconversation.com/new-coronavirus-variant-what-is-the-spike-protein-and-why-are-mutations-on-it-important-152463"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1</a:t>
            </a:fld>
            <a:endParaRPr lang="en-US" dirty="0"/>
          </a:p>
        </p:txBody>
      </p:sp>
    </p:spTree>
    <p:extLst>
      <p:ext uri="{BB962C8B-B14F-4D97-AF65-F5344CB8AC3E}">
        <p14:creationId xmlns:p14="http://schemas.microsoft.com/office/powerpoint/2010/main" val="16065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Oliver Sachs</a:t>
            </a:r>
          </a:p>
          <a:p>
            <a:r>
              <a:rPr lang="en-US" dirty="0"/>
              <a:t>1973</a:t>
            </a:r>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3</a:t>
            </a:fld>
            <a:endParaRPr lang="en-US" dirty="0"/>
          </a:p>
        </p:txBody>
      </p:sp>
    </p:spTree>
    <p:extLst>
      <p:ext uri="{BB962C8B-B14F-4D97-AF65-F5344CB8AC3E}">
        <p14:creationId xmlns:p14="http://schemas.microsoft.com/office/powerpoint/2010/main" val="1949691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Arial" charset="0"/>
                <a:ea typeface="+mn-ea"/>
                <a:cs typeface="+mn-cs"/>
              </a:rPr>
              <a:t>May 2020 as a </a:t>
            </a:r>
            <a:r>
              <a:rPr lang="en-GB" sz="1200" b="0" i="0" u="none" strike="noStrike" kern="1200" dirty="0">
                <a:solidFill>
                  <a:schemeClr val="tx1"/>
                </a:solidFill>
                <a:effectLst/>
                <a:latin typeface="Arial" charset="0"/>
                <a:ea typeface="+mn-ea"/>
                <a:cs typeface="+mn-cs"/>
                <a:hlinkClick r:id="rId3" tooltip="Hashtag"/>
              </a:rPr>
              <a:t>hashtag</a:t>
            </a:r>
            <a:r>
              <a:rPr lang="en-GB" sz="1200" b="0" i="0" u="none" strike="noStrike" kern="1200" dirty="0">
                <a:solidFill>
                  <a:schemeClr val="tx1"/>
                </a:solidFill>
                <a:effectLst/>
                <a:latin typeface="Arial" charset="0"/>
                <a:ea typeface="+mn-ea"/>
                <a:cs typeface="+mn-cs"/>
              </a:rPr>
              <a:t> on </a:t>
            </a:r>
            <a:r>
              <a:rPr lang="en-GB" sz="1200" b="0" i="0" u="none" strike="noStrike" kern="1200" dirty="0">
                <a:solidFill>
                  <a:schemeClr val="tx1"/>
                </a:solidFill>
                <a:effectLst/>
                <a:latin typeface="Arial" charset="0"/>
                <a:ea typeface="+mn-ea"/>
                <a:cs typeface="+mn-cs"/>
                <a:hlinkClick r:id="rId4"/>
              </a:rPr>
              <a:t>Twitter</a:t>
            </a:r>
            <a:r>
              <a:rPr lang="en-GB" sz="1200" b="0" i="0" u="none" strike="noStrike" kern="1200" dirty="0">
                <a:solidFill>
                  <a:schemeClr val="tx1"/>
                </a:solidFill>
                <a:effectLst/>
                <a:latin typeface="Arial" charset="0"/>
                <a:ea typeface="+mn-ea"/>
                <a:cs typeface="+mn-cs"/>
              </a:rPr>
              <a:t> by /, an archaeologist at </a:t>
            </a:r>
            <a:r>
              <a:rPr lang="en-GB" sz="1200" b="0" i="0" u="none" strike="noStrike" kern="1200" dirty="0">
                <a:solidFill>
                  <a:schemeClr val="tx1"/>
                </a:solidFill>
                <a:effectLst/>
                <a:latin typeface="Arial" charset="0"/>
                <a:ea typeface="+mn-ea"/>
                <a:cs typeface="+mn-cs"/>
                <a:hlinkClick r:id="rId5"/>
              </a:rPr>
              <a:t>University College London</a:t>
            </a:r>
            <a:r>
              <a:rPr lang="en-GB" sz="1200" b="0" i="0" u="none" strike="noStrike" kern="1200" dirty="0">
                <a:solidFill>
                  <a:schemeClr val="tx1"/>
                </a:solidFill>
                <a:effectLst/>
                <a:latin typeface="Arial" charset="0"/>
                <a:ea typeface="+mn-ea"/>
                <a:cs typeface="+mn-cs"/>
              </a:rPr>
              <a:t>.</a:t>
            </a:r>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4</a:t>
            </a:fld>
            <a:endParaRPr lang="en-US" dirty="0"/>
          </a:p>
        </p:txBody>
      </p:sp>
    </p:spTree>
    <p:extLst>
      <p:ext uri="{BB962C8B-B14F-4D97-AF65-F5344CB8AC3E}">
        <p14:creationId xmlns:p14="http://schemas.microsoft.com/office/powerpoint/2010/main" val="1151754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which it uses "in addition to the clinical case definitions", NICE defines post-COVID-19 syndrome as "Signs and symptoms that develop during or after an infection consistent with COVID‑19, continue for more than 12 weeks and are not explained by an alternative diagnosis. It usually presents with clusters of symptoms, often overlapping, which can fluctuate and change over time and can affect any system in the body. Post‑COVID‑19 syndrome may be considered before 12 weeks while the possibility of an alternative underlying disease is also being assessed".</a:t>
            </a:r>
            <a:r>
              <a:rPr lang="en-GB" baseline="30000" dirty="0">
                <a:hlinkClick r:id="rId3"/>
              </a:rPr>
              <a:t>[20]</a:t>
            </a:r>
            <a:endParaRPr lang="en-GB" dirty="0"/>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5</a:t>
            </a:fld>
            <a:endParaRPr lang="en-US" dirty="0"/>
          </a:p>
        </p:txBody>
      </p:sp>
    </p:spTree>
    <p:extLst>
      <p:ext uri="{BB962C8B-B14F-4D97-AF65-F5344CB8AC3E}">
        <p14:creationId xmlns:p14="http://schemas.microsoft.com/office/powerpoint/2010/main" val="3820574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Arial" charset="0"/>
                <a:ea typeface="+mn-ea"/>
                <a:cs typeface="+mn-cs"/>
              </a:rPr>
              <a:t>(A) SARS-CoV-2 induces the release of PF4 by activated platelets and of polyanionic PG by endothelial cells (e.g., </a:t>
            </a:r>
            <a:r>
              <a:rPr lang="en-GB" sz="1200" b="0" i="0" u="none" strike="noStrike" kern="1200" dirty="0" err="1">
                <a:solidFill>
                  <a:schemeClr val="tx1"/>
                </a:solidFill>
                <a:effectLst/>
                <a:latin typeface="Arial" charset="0"/>
                <a:ea typeface="+mn-ea"/>
                <a:cs typeface="+mn-cs"/>
              </a:rPr>
              <a:t>syndecan</a:t>
            </a:r>
            <a:r>
              <a:rPr lang="en-GB" sz="1200" b="0" i="0" u="none" strike="noStrike" kern="1200" dirty="0">
                <a:solidFill>
                  <a:schemeClr val="tx1"/>
                </a:solidFill>
                <a:effectLst/>
                <a:latin typeface="Arial" charset="0"/>
                <a:ea typeface="+mn-ea"/>
                <a:cs typeface="+mn-cs"/>
              </a:rPr>
              <a:t> and endocan). (B) Complexes of PF4 and PG expose PF4 immunogenic epitopes, which activate extrafollicular B lymphocytes secreting PF4 autoantibodies. (C) PF4 autoantibodies bind complexes of PF4 and PG on platelets and endothelial cells and stimulate their procoagulant activities. Cross-linking of Fc</a:t>
            </a:r>
            <a:r>
              <a:rPr lang="el-GR" sz="1200" b="0" i="0" u="none" strike="noStrike" kern="1200" dirty="0">
                <a:solidFill>
                  <a:schemeClr val="tx1"/>
                </a:solidFill>
                <a:effectLst/>
                <a:latin typeface="Arial" charset="0"/>
                <a:ea typeface="+mn-ea"/>
                <a:cs typeface="+mn-cs"/>
              </a:rPr>
              <a:t>γ</a:t>
            </a:r>
            <a:r>
              <a:rPr lang="en-GB" sz="1200" b="0" i="0" u="none" strike="noStrike" kern="1200" dirty="0">
                <a:solidFill>
                  <a:schemeClr val="tx1"/>
                </a:solidFill>
                <a:effectLst/>
                <a:latin typeface="Arial" charset="0"/>
                <a:ea typeface="+mn-ea"/>
                <a:cs typeface="+mn-cs"/>
              </a:rPr>
              <a:t>RIIA receptors also promote apoptosis and clearance of antibody-decorated platelets. COVID-19, Coronavirus Disease 2019; PF4, platelet factor 4; PG, proteoglycan; SARS-CoV-2, Severe Acute Respiratory Syndrome Coronavirus 2.</a:t>
            </a:r>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14</a:t>
            </a:fld>
            <a:endParaRPr lang="en-US" dirty="0"/>
          </a:p>
        </p:txBody>
      </p:sp>
    </p:spTree>
    <p:extLst>
      <p:ext uri="{BB962C8B-B14F-4D97-AF65-F5344CB8AC3E}">
        <p14:creationId xmlns:p14="http://schemas.microsoft.com/office/powerpoint/2010/main" val="4134568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Arial" charset="0"/>
                <a:ea typeface="+mn-ea"/>
                <a:cs typeface="+mn-cs"/>
              </a:rPr>
              <a:t>(1) In the alveoli of the lungs: (A) Chronic inflammation results in the sustained production of pro-inflammatory cytokines and reactive oxygen species (ROS) which are released into the surrounding tissue and bloodstream. (B) Endothelial damage triggers the activation of fibroblasts, which deposit collagen and fibronectin resulting in fibrotic changes. (C) Endothelial injury, complement activation, platelet activation, and platelet-leukocyte interactions, release of pro-inflammatory cytokines, disruption of normal coagulant pathways, and hypoxia may result </a:t>
            </a:r>
            <a:endParaRPr lang="en-GB" dirty="0"/>
          </a:p>
          <a:p>
            <a:r>
              <a:rPr lang="en-GB" sz="1200" b="0" i="0" kern="1200" dirty="0">
                <a:solidFill>
                  <a:schemeClr val="tx1"/>
                </a:solidFill>
                <a:effectLst/>
                <a:latin typeface="Arial" charset="0"/>
                <a:ea typeface="+mn-ea"/>
                <a:cs typeface="+mn-cs"/>
              </a:rPr>
              <a:t>in the development of a prolonged hyperinflammatory and hypercoagulable state, increasing the risk of thrombosis.</a:t>
            </a:r>
            <a:br>
              <a:rPr lang="en-GB" sz="1200" b="0" i="0" kern="1200" dirty="0">
                <a:solidFill>
                  <a:schemeClr val="tx1"/>
                </a:solidFill>
                <a:effectLst/>
                <a:latin typeface="Arial" charset="0"/>
                <a:ea typeface="+mn-ea"/>
                <a:cs typeface="+mn-cs"/>
              </a:rPr>
            </a:br>
            <a:endParaRPr lang="en-GB" dirty="0"/>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15</a:t>
            </a:fld>
            <a:endParaRPr lang="en-US" dirty="0"/>
          </a:p>
        </p:txBody>
      </p:sp>
    </p:spTree>
    <p:extLst>
      <p:ext uri="{BB962C8B-B14F-4D97-AF65-F5344CB8AC3E}">
        <p14:creationId xmlns:p14="http://schemas.microsoft.com/office/powerpoint/2010/main" val="3940841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Arial" charset="0"/>
                <a:ea typeface="+mn-ea"/>
                <a:cs typeface="+mn-cs"/>
              </a:rPr>
              <a:t>(2) In the heart: (A) chronic inflammation</a:t>
            </a:r>
            <a:br>
              <a:rPr lang="en-GB" sz="1200" b="0" i="0" kern="1200" dirty="0">
                <a:solidFill>
                  <a:schemeClr val="tx1"/>
                </a:solidFill>
                <a:effectLst/>
                <a:latin typeface="Arial" charset="0"/>
                <a:ea typeface="+mn-ea"/>
                <a:cs typeface="+mn-cs"/>
              </a:rPr>
            </a:br>
            <a:r>
              <a:rPr lang="en-GB" sz="1200" b="0" i="0" kern="1200" dirty="0">
                <a:solidFill>
                  <a:schemeClr val="tx1"/>
                </a:solidFill>
                <a:effectLst/>
                <a:latin typeface="Arial" charset="0"/>
                <a:ea typeface="+mn-ea"/>
                <a:cs typeface="+mn-cs"/>
              </a:rPr>
              <a:t>of cardiomyocytes can result in myositis and cause cardiomyocytes death. (B) Dysfunction of the afferent autonomic nervous system can cause complications</a:t>
            </a:r>
            <a:br>
              <a:rPr lang="en-GB" sz="1200" b="0" i="0" kern="1200" dirty="0">
                <a:solidFill>
                  <a:schemeClr val="tx1"/>
                </a:solidFill>
                <a:effectLst/>
                <a:latin typeface="Arial" charset="0"/>
                <a:ea typeface="+mn-ea"/>
                <a:cs typeface="+mn-cs"/>
              </a:rPr>
            </a:br>
            <a:r>
              <a:rPr lang="en-GB" sz="1200" b="0" i="0" kern="1200" dirty="0">
                <a:solidFill>
                  <a:schemeClr val="tx1"/>
                </a:solidFill>
                <a:effectLst/>
                <a:latin typeface="Arial" charset="0"/>
                <a:ea typeface="+mn-ea"/>
                <a:cs typeface="+mn-cs"/>
              </a:rPr>
              <a:t>such as postural orthostatic tachycardia syndrome. (C) Prolonged inflammation and cellular damage prompts fibroblasts to secrete extracellular matrix molecules and collagen, resulting in fibrosis. (D) Fibrotic changes are accompanied by an increase in cardiac </a:t>
            </a:r>
            <a:r>
              <a:rPr lang="en-GB" sz="1200" b="0" i="0" kern="1200" dirty="0" err="1">
                <a:solidFill>
                  <a:schemeClr val="tx1"/>
                </a:solidFill>
                <a:effectLst/>
                <a:latin typeface="Arial" charset="0"/>
                <a:ea typeface="+mn-ea"/>
                <a:cs typeface="+mn-cs"/>
              </a:rPr>
              <a:t>fibromyoblasts</a:t>
            </a:r>
            <a:r>
              <a:rPr lang="en-GB" sz="1200" b="0" i="0" kern="1200" dirty="0">
                <a:solidFill>
                  <a:schemeClr val="tx1"/>
                </a:solidFill>
                <a:effectLst/>
                <a:latin typeface="Arial" charset="0"/>
                <a:ea typeface="+mn-ea"/>
                <a:cs typeface="+mn-cs"/>
              </a:rPr>
              <a:t>, while damage to </a:t>
            </a:r>
            <a:r>
              <a:rPr lang="en-GB" sz="1200" b="0" i="0" kern="1200" dirty="0" err="1">
                <a:solidFill>
                  <a:schemeClr val="tx1"/>
                </a:solidFill>
                <a:effectLst/>
                <a:latin typeface="Arial" charset="0"/>
                <a:ea typeface="+mn-ea"/>
                <a:cs typeface="+mn-cs"/>
              </a:rPr>
              <a:t>desmosomal</a:t>
            </a:r>
            <a:r>
              <a:rPr lang="en-GB" sz="1200" b="0" i="0" kern="1200" dirty="0">
                <a:solidFill>
                  <a:schemeClr val="tx1"/>
                </a:solidFill>
                <a:effectLst/>
                <a:latin typeface="Arial" charset="0"/>
                <a:ea typeface="+mn-ea"/>
                <a:cs typeface="+mn-cs"/>
              </a:rPr>
              <a:t> proteins results in</a:t>
            </a:r>
            <a:br>
              <a:rPr lang="en-GB" sz="1200" b="0" i="0" kern="1200" dirty="0">
                <a:solidFill>
                  <a:schemeClr val="tx1"/>
                </a:solidFill>
                <a:effectLst/>
                <a:latin typeface="Arial" charset="0"/>
                <a:ea typeface="+mn-ea"/>
                <a:cs typeface="+mn-cs"/>
              </a:rPr>
            </a:br>
            <a:r>
              <a:rPr lang="en-GB" sz="1200" b="0" i="0" kern="1200" dirty="0">
                <a:solidFill>
                  <a:schemeClr val="tx1"/>
                </a:solidFill>
                <a:effectLst/>
                <a:latin typeface="Arial" charset="0"/>
                <a:ea typeface="+mn-ea"/>
                <a:cs typeface="+mn-cs"/>
              </a:rPr>
              <a:t>reduced cell-to-cell adhesion. </a:t>
            </a:r>
            <a:endParaRPr lang="en-GB" dirty="0"/>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16</a:t>
            </a:fld>
            <a:endParaRPr lang="en-US" dirty="0"/>
          </a:p>
        </p:txBody>
      </p:sp>
    </p:spTree>
    <p:extLst>
      <p:ext uri="{BB962C8B-B14F-4D97-AF65-F5344CB8AC3E}">
        <p14:creationId xmlns:p14="http://schemas.microsoft.com/office/powerpoint/2010/main" val="812075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Arial" charset="0"/>
                <a:ea typeface="+mn-ea"/>
                <a:cs typeface="+mn-cs"/>
              </a:rPr>
              <a:t>(3) In the central nervous system: (A) The long term immune response activates glial cells which chronically damage neurons. (B) Hyperinflammatory and hypercoagulable states lead to an increased risk of thrombotic events. (C) Blood-brain barrier damage and dysregulation results in pathological permeability, allowing blood derived substances and leukocytes to infiltrate the brain parenchyma. (D) Chronic inflammation in the brainstem may cause autonomic dysfunction. (E) The effects of long covid in the brain can lead to cognitive impairment. </a:t>
            </a:r>
            <a:endParaRPr lang="en-GB" dirty="0"/>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17</a:t>
            </a:fld>
            <a:endParaRPr lang="en-US" dirty="0"/>
          </a:p>
        </p:txBody>
      </p:sp>
    </p:spTree>
    <p:extLst>
      <p:ext uri="{BB962C8B-B14F-4D97-AF65-F5344CB8AC3E}">
        <p14:creationId xmlns:p14="http://schemas.microsoft.com/office/powerpoint/2010/main" val="3028827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Arial" charset="0"/>
                <a:ea typeface="+mn-ea"/>
                <a:cs typeface="+mn-cs"/>
              </a:rPr>
              <a:t>(4) Possible mechanisms causing post-covid-19 fatigue. A range of central, peripheral, and psychological factors may cause chronic fatigue in long covid. Chronic inflammation in the brain, as well as at the neuromuscular junctions, may result </a:t>
            </a:r>
            <a:endParaRPr lang="en-GB" dirty="0"/>
          </a:p>
          <a:p>
            <a:r>
              <a:rPr lang="en-GB" sz="1200" b="0" i="0" kern="1200" dirty="0">
                <a:solidFill>
                  <a:schemeClr val="tx1"/>
                </a:solidFill>
                <a:effectLst/>
                <a:latin typeface="Arial" charset="0"/>
                <a:ea typeface="+mn-ea"/>
                <a:cs typeface="+mn-cs"/>
              </a:rPr>
              <a:t>in long term fatigue. In skeletal muscle, sarcolemma damage and </a:t>
            </a:r>
            <a:r>
              <a:rPr lang="en-GB" sz="1200" b="0" i="0" kern="1200" dirty="0" err="1">
                <a:solidFill>
                  <a:schemeClr val="tx1"/>
                </a:solidFill>
                <a:effectLst/>
                <a:latin typeface="Arial" charset="0"/>
                <a:ea typeface="+mn-ea"/>
                <a:cs typeface="+mn-cs"/>
              </a:rPr>
              <a:t>fiber</a:t>
            </a:r>
            <a:r>
              <a:rPr lang="en-GB" sz="1200" b="0" i="0" kern="1200" dirty="0">
                <a:solidFill>
                  <a:schemeClr val="tx1"/>
                </a:solidFill>
                <a:effectLst/>
                <a:latin typeface="Arial" charset="0"/>
                <a:ea typeface="+mn-ea"/>
                <a:cs typeface="+mn-cs"/>
              </a:rPr>
              <a:t> atrophy and damage may play a role in fatigue, as might a number of psychological and social factors </a:t>
            </a:r>
            <a:endParaRPr lang="en-GB" dirty="0"/>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18</a:t>
            </a:fld>
            <a:endParaRPr lang="en-US" dirty="0"/>
          </a:p>
        </p:txBody>
      </p:sp>
    </p:spTree>
    <p:extLst>
      <p:ext uri="{BB962C8B-B14F-4D97-AF65-F5344CB8AC3E}">
        <p14:creationId xmlns:p14="http://schemas.microsoft.com/office/powerpoint/2010/main" val="3871568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a:solidFill>
                  <a:schemeClr val="tx1"/>
                </a:solidFill>
                <a:effectLst/>
                <a:latin typeface="Arial" charset="0"/>
                <a:ea typeface="+mn-ea"/>
                <a:cs typeface="+mn-cs"/>
              </a:rPr>
              <a:t>Compositional differences in gut microbiota of baseline and follow-up samples at different time points after virus clearance. (A) Principal coordinates analysis (</a:t>
            </a:r>
            <a:r>
              <a:rPr lang="en-GB" sz="1200" b="1" i="0" u="none" strike="noStrike" kern="1200" dirty="0" err="1">
                <a:solidFill>
                  <a:schemeClr val="tx1"/>
                </a:solidFill>
                <a:effectLst/>
                <a:latin typeface="Arial" charset="0"/>
                <a:ea typeface="+mn-ea"/>
                <a:cs typeface="+mn-cs"/>
              </a:rPr>
              <a:t>PCoA</a:t>
            </a:r>
            <a:r>
              <a:rPr lang="en-GB" sz="1200" b="1" i="0" u="none" strike="noStrike" kern="1200" dirty="0">
                <a:solidFill>
                  <a:schemeClr val="tx1"/>
                </a:solidFill>
                <a:effectLst/>
                <a:latin typeface="Arial" charset="0"/>
                <a:ea typeface="+mn-ea"/>
                <a:cs typeface="+mn-cs"/>
              </a:rPr>
              <a:t>) of gut microbiota composition of patients with COVID-19 with or without post-acute COVID-19 syndrome (PACS) before and after negative reverse transcriptase-quantitative polymerase chain reaction for SARS-CoV-2 compared with non-COVID-19 subjects. (B) Diversity and richness analysis (as measured in Simpson diversity and Chao1 richness index, respectively) of gut microbiota in patients with COVID-19 at baseline compared with non-COVID-19 subjects. (C) Diversity and richness analysis of gut microbiota in patients with COVID-19 at 6 months' follow-up compared with non-COVID-19 subjects. (D) Change of gut microbial composition from baseline to 6 months' follow-up after virus clearance in patients with COVID-19 with or without PACS. (E) Linear discriminant analysis effect size in gut microbiome of recovered patients with PACS at baseline.</a:t>
            </a:r>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21</a:t>
            </a:fld>
            <a:endParaRPr lang="en-US" dirty="0"/>
          </a:p>
        </p:txBody>
      </p:sp>
    </p:spTree>
    <p:extLst>
      <p:ext uri="{BB962C8B-B14F-4D97-AF65-F5344CB8AC3E}">
        <p14:creationId xmlns:p14="http://schemas.microsoft.com/office/powerpoint/2010/main" val="1902989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8B34D4-77A2-9C45-884C-EDA755593C8A}" type="slidenum">
              <a:rPr lang="en-US" smtClean="0"/>
              <a:t>22</a:t>
            </a:fld>
            <a:endParaRPr lang="en-US"/>
          </a:p>
        </p:txBody>
      </p:sp>
    </p:spTree>
    <p:extLst>
      <p:ext uri="{BB962C8B-B14F-4D97-AF65-F5344CB8AC3E}">
        <p14:creationId xmlns:p14="http://schemas.microsoft.com/office/powerpoint/2010/main" val="2055176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Arial" charset="0"/>
                <a:ea typeface="+mn-ea"/>
                <a:cs typeface="+mn-cs"/>
              </a:rPr>
              <a:t>Four proteins are known to be altered by COVID. The first protein is called ACE2. ACE2 is actually the principal target of the COVID virus. The virus finds the ACE2 protein floating on the surface of a cell and binds to it in order to gain entry into the cell. Once inside, the virus starts replicating itself using the cell’s own genetic machinery. </a:t>
            </a:r>
          </a:p>
          <a:p>
            <a:r>
              <a:rPr lang="en-GB" sz="1200" b="0" i="0" u="none" strike="noStrike" kern="1200" dirty="0">
                <a:solidFill>
                  <a:schemeClr val="tx1"/>
                </a:solidFill>
                <a:effectLst/>
                <a:latin typeface="Arial" charset="0"/>
                <a:ea typeface="+mn-ea"/>
                <a:cs typeface="+mn-cs"/>
              </a:rPr>
              <a:t>The second protein affected by COVID is the cytokine Interleukin-6 (IL-6). IL-6 is a powerful pro-inflammatory cytokine that is essential during the initial inflammatory response by the body following invasion by the virus. A third protein, called transmembrane serine protease (TSP), can actually activate COVID; its level is elevated in long-haulers. The fourth protein affected in COVID long-haulers is called NRP1. NRP1 plays an important role in COVID infection in humans by assisting the virus’ actions. Blocking the NRP1 interaction with the virus reduces its infectivity.</a:t>
            </a:r>
          </a:p>
          <a:p>
            <a:r>
              <a:rPr lang="en-GB" sz="1200" b="0" i="0" u="none" strike="noStrike" kern="1200" dirty="0">
                <a:solidFill>
                  <a:schemeClr val="tx1"/>
                </a:solidFill>
                <a:effectLst/>
                <a:latin typeface="Arial" charset="0"/>
                <a:ea typeface="+mn-ea"/>
                <a:cs typeface="+mn-cs"/>
              </a:rPr>
              <a:t>A recent investigation targeted the proteins ACE2, IL-6, TSP, and NRP1 that are known to be damaged or upregulated by COVID. Two different molecules found in the cannabis plant, </a:t>
            </a:r>
            <a:r>
              <a:rPr lang="en-GB" sz="1200" b="0" i="0" u="none" strike="noStrike" kern="1200" dirty="0">
                <a:solidFill>
                  <a:schemeClr val="tx1"/>
                </a:solidFill>
                <a:effectLst/>
                <a:latin typeface="Arial" charset="0"/>
                <a:ea typeface="+mn-ea"/>
                <a:cs typeface="+mn-cs"/>
                <a:hlinkClick r:id="rId3" tooltip="Psychology Today looks at cannabidiol"/>
              </a:rPr>
              <a:t>cannabidiol</a:t>
            </a:r>
            <a:r>
              <a:rPr lang="en-GB" sz="1200" b="0" i="0" u="none" strike="noStrike" kern="1200" dirty="0">
                <a:solidFill>
                  <a:schemeClr val="tx1"/>
                </a:solidFill>
                <a:effectLst/>
                <a:latin typeface="Arial" charset="0"/>
                <a:ea typeface="+mn-ea"/>
                <a:cs typeface="+mn-cs"/>
              </a:rPr>
              <a:t> (CBD) and </a:t>
            </a:r>
            <a:r>
              <a:rPr lang="en-GB" sz="1200" b="0" i="0" u="none" strike="noStrike" kern="1200" dirty="0" err="1">
                <a:solidFill>
                  <a:schemeClr val="tx1"/>
                </a:solidFill>
                <a:effectLst/>
                <a:latin typeface="Arial" charset="0"/>
                <a:ea typeface="+mn-ea"/>
                <a:cs typeface="+mn-cs"/>
              </a:rPr>
              <a:t>cannabivarin</a:t>
            </a:r>
            <a:r>
              <a:rPr lang="en-GB" sz="1200" b="0" i="0" u="none" strike="noStrike" kern="1200" dirty="0">
                <a:solidFill>
                  <a:schemeClr val="tx1"/>
                </a:solidFill>
                <a:effectLst/>
                <a:latin typeface="Arial" charset="0"/>
                <a:ea typeface="+mn-ea"/>
                <a:cs typeface="+mn-cs"/>
              </a:rPr>
              <a:t> (CVN), were investigated for potential use in long-hauler COVID patients.</a:t>
            </a:r>
          </a:p>
          <a:p>
            <a:r>
              <a:rPr lang="en-GB" sz="1200" b="0" i="0" u="none" strike="noStrike" kern="1200" dirty="0">
                <a:solidFill>
                  <a:schemeClr val="tx1"/>
                </a:solidFill>
                <a:effectLst/>
                <a:latin typeface="Arial" charset="0"/>
                <a:ea typeface="+mn-ea"/>
                <a:cs typeface="+mn-cs"/>
              </a:rPr>
              <a:t>Using a series of sophisticated molecular docking and simulation studies, scientists discovered that CBD and CVN can effectively bind to these proteins and downregulate them. Taken together, these studies suggest that some components of the cannabis plant might be beneficial as a post-covid treatment strategy. Obviously, much more research is required in order to prove the effectiveness of these cannabinoids.</a:t>
            </a:r>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29</a:t>
            </a:fld>
            <a:endParaRPr lang="en-US" dirty="0"/>
          </a:p>
        </p:txBody>
      </p:sp>
    </p:spTree>
    <p:extLst>
      <p:ext uri="{BB962C8B-B14F-4D97-AF65-F5344CB8AC3E}">
        <p14:creationId xmlns:p14="http://schemas.microsoft.com/office/powerpoint/2010/main" val="199694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Arial" charset="0"/>
                <a:ea typeface="+mn-ea"/>
                <a:cs typeface="+mn-cs"/>
              </a:rPr>
              <a:t>One of the </a:t>
            </a:r>
            <a:r>
              <a:rPr lang="en-GB" sz="1200" b="0" i="0" u="none" strike="noStrike" kern="1200" dirty="0" err="1">
                <a:solidFill>
                  <a:schemeClr val="tx1"/>
                </a:solidFill>
                <a:effectLst/>
                <a:latin typeface="Arial" charset="0"/>
                <a:ea typeface="+mn-ea"/>
                <a:cs typeface="+mn-cs"/>
              </a:rPr>
              <a:t>mAbs</a:t>
            </a:r>
            <a:r>
              <a:rPr lang="en-GB" sz="1200" b="0" i="0" u="none" strike="noStrike" kern="1200" dirty="0">
                <a:solidFill>
                  <a:schemeClr val="tx1"/>
                </a:solidFill>
                <a:effectLst/>
                <a:latin typeface="Arial" charset="0"/>
                <a:ea typeface="+mn-ea"/>
                <a:cs typeface="+mn-cs"/>
              </a:rPr>
              <a:t> is </a:t>
            </a:r>
            <a:r>
              <a:rPr lang="en-GB" sz="1200" b="0" i="0" u="sng" kern="1200" dirty="0">
                <a:solidFill>
                  <a:schemeClr val="tx1"/>
                </a:solidFill>
                <a:effectLst/>
                <a:latin typeface="Arial" charset="0"/>
                <a:ea typeface="+mn-ea"/>
                <a:cs typeface="+mn-cs"/>
                <a:hlinkClick r:id="rId3"/>
              </a:rPr>
              <a:t>derived</a:t>
            </a:r>
            <a:r>
              <a:rPr lang="en-GB" sz="1200" b="0" i="0" u="none" strike="noStrike" kern="1200" dirty="0">
                <a:solidFill>
                  <a:schemeClr val="tx1"/>
                </a:solidFill>
                <a:effectLst/>
                <a:latin typeface="Arial" charset="0"/>
                <a:ea typeface="+mn-ea"/>
                <a:cs typeface="+mn-cs"/>
              </a:rPr>
              <a:t> from a COVID-fighting immune cell taken from a human survivor of the disease. The other was produced in a mouse genetically modified to have a human immune system. The advantage of combining the two is that they target two different parts of the </a:t>
            </a:r>
            <a:r>
              <a:rPr lang="en-GB" sz="1200" b="0" i="0" u="sng" kern="1200" dirty="0">
                <a:solidFill>
                  <a:schemeClr val="tx1"/>
                </a:solidFill>
                <a:effectLst/>
                <a:latin typeface="Arial" charset="0"/>
                <a:ea typeface="+mn-ea"/>
                <a:cs typeface="+mn-cs"/>
                <a:hlinkClick r:id="rId4"/>
              </a:rPr>
              <a:t>spike protein</a:t>
            </a:r>
            <a:r>
              <a:rPr lang="en-GB" sz="1200" b="0" i="0" u="none" strike="noStrike" kern="1200" dirty="0">
                <a:solidFill>
                  <a:schemeClr val="tx1"/>
                </a:solidFill>
                <a:effectLst/>
                <a:latin typeface="Arial" charset="0"/>
                <a:ea typeface="+mn-ea"/>
                <a:cs typeface="+mn-cs"/>
              </a:rPr>
              <a:t>, many of which protrude from the coronavirus – these are what it uses to bind with ACE2. Using both reduces the chance of the virus escaping from the immune system.</a:t>
            </a:r>
          </a:p>
          <a:p>
            <a:r>
              <a:rPr lang="en-GB" sz="1200" b="0" i="0" u="none" strike="noStrike" kern="1200" dirty="0">
                <a:solidFill>
                  <a:schemeClr val="tx1"/>
                </a:solidFill>
                <a:effectLst/>
                <a:latin typeface="Arial" charset="0"/>
                <a:ea typeface="+mn-ea"/>
                <a:cs typeface="+mn-cs"/>
              </a:rPr>
              <a:t>A main study (COV-2067) involving patients with COVID-19 who did not require oxygen and were at increased risk of their illness becoming severe showed that </a:t>
            </a:r>
            <a:r>
              <a:rPr lang="en-GB" sz="1200" b="0" i="0" u="none" strike="noStrike" kern="1200" dirty="0" err="1">
                <a:solidFill>
                  <a:schemeClr val="tx1"/>
                </a:solidFill>
                <a:effectLst/>
                <a:latin typeface="Arial" charset="0"/>
                <a:ea typeface="+mn-ea"/>
                <a:cs typeface="+mn-cs"/>
              </a:rPr>
              <a:t>Ronapreve</a:t>
            </a:r>
            <a:r>
              <a:rPr lang="en-GB" sz="1200" b="0" i="0" u="none" strike="noStrike" kern="1200" dirty="0">
                <a:solidFill>
                  <a:schemeClr val="tx1"/>
                </a:solidFill>
                <a:effectLst/>
                <a:latin typeface="Arial" charset="0"/>
                <a:ea typeface="+mn-ea"/>
                <a:cs typeface="+mn-cs"/>
              </a:rPr>
              <a:t> at the authorised dose led to fewer hospitalisations or deaths when compared with placebo (dummy treatment). Overall, 0.9% of patients treated with </a:t>
            </a:r>
            <a:r>
              <a:rPr lang="en-GB" sz="1200" b="0" i="0" u="none" strike="noStrike" kern="1200" dirty="0" err="1">
                <a:solidFill>
                  <a:schemeClr val="tx1"/>
                </a:solidFill>
                <a:effectLst/>
                <a:latin typeface="Arial" charset="0"/>
                <a:ea typeface="+mn-ea"/>
                <a:cs typeface="+mn-cs"/>
              </a:rPr>
              <a:t>Ronapreve</a:t>
            </a:r>
            <a:r>
              <a:rPr lang="en-GB" sz="1200" b="0" i="0" u="none" strike="noStrike" kern="1200" dirty="0">
                <a:solidFill>
                  <a:schemeClr val="tx1"/>
                </a:solidFill>
                <a:effectLst/>
                <a:latin typeface="Arial" charset="0"/>
                <a:ea typeface="+mn-ea"/>
                <a:cs typeface="+mn-cs"/>
              </a:rPr>
              <a:t> (11 out of 1,192 patients) were hospitalised or died within 29 days of treatment compared with 3.4% of patients on placebo (40 out of 1,193 patients).</a:t>
            </a:r>
          </a:p>
          <a:p>
            <a:r>
              <a:rPr lang="en-GB" sz="1200" b="1" i="0" u="none" strike="noStrike" kern="1200" dirty="0">
                <a:solidFill>
                  <a:schemeClr val="tx1"/>
                </a:solidFill>
                <a:effectLst/>
                <a:latin typeface="Arial" charset="0"/>
                <a:ea typeface="+mn-ea"/>
                <a:cs typeface="+mn-cs"/>
              </a:rPr>
              <a:t>Prevention of COVID-19</a:t>
            </a:r>
            <a:endParaRPr lang="en-GB" sz="1200" b="0" i="0" u="none" strike="noStrike" kern="1200" dirty="0">
              <a:solidFill>
                <a:schemeClr val="tx1"/>
              </a:solidFill>
              <a:effectLst/>
              <a:latin typeface="Arial" charset="0"/>
              <a:ea typeface="+mn-ea"/>
              <a:cs typeface="+mn-cs"/>
            </a:endParaRPr>
          </a:p>
          <a:p>
            <a:r>
              <a:rPr lang="en-GB" sz="1200" b="0" i="0" u="none" strike="noStrike" kern="1200" dirty="0">
                <a:solidFill>
                  <a:schemeClr val="tx1"/>
                </a:solidFill>
                <a:effectLst/>
                <a:latin typeface="Arial" charset="0"/>
                <a:ea typeface="+mn-ea"/>
                <a:cs typeface="+mn-cs"/>
              </a:rPr>
              <a:t>A main study (COV-2069) looked at the benefits of </a:t>
            </a:r>
            <a:r>
              <a:rPr lang="en-GB" sz="1200" b="0" i="0" u="none" strike="noStrike" kern="1200" dirty="0" err="1">
                <a:solidFill>
                  <a:schemeClr val="tx1"/>
                </a:solidFill>
                <a:effectLst/>
                <a:latin typeface="Arial" charset="0"/>
                <a:ea typeface="+mn-ea"/>
                <a:cs typeface="+mn-cs"/>
              </a:rPr>
              <a:t>Ronapreve</a:t>
            </a:r>
            <a:r>
              <a:rPr lang="en-GB" sz="1200" b="0" i="0" u="none" strike="noStrike" kern="1200" dirty="0">
                <a:solidFill>
                  <a:schemeClr val="tx1"/>
                </a:solidFill>
                <a:effectLst/>
                <a:latin typeface="Arial" charset="0"/>
                <a:ea typeface="+mn-ea"/>
                <a:cs typeface="+mn-cs"/>
              </a:rPr>
              <a:t> for prevention of COVID-19 in people who had close contact with an infected household member.</a:t>
            </a:r>
          </a:p>
          <a:p>
            <a:r>
              <a:rPr lang="en-GB" sz="1200" b="0" i="0" u="none" strike="noStrike" kern="1200" dirty="0" err="1">
                <a:solidFill>
                  <a:schemeClr val="tx1"/>
                </a:solidFill>
                <a:effectLst/>
                <a:latin typeface="Arial" charset="0"/>
                <a:ea typeface="+mn-ea"/>
                <a:cs typeface="+mn-cs"/>
              </a:rPr>
              <a:t>Ronapreve</a:t>
            </a:r>
            <a:r>
              <a:rPr lang="en-GB" sz="1200" b="0" i="0" u="none" strike="noStrike" kern="1200" dirty="0">
                <a:solidFill>
                  <a:schemeClr val="tx1"/>
                </a:solidFill>
                <a:effectLst/>
                <a:latin typeface="Arial" charset="0"/>
                <a:ea typeface="+mn-ea"/>
                <a:cs typeface="+mn-cs"/>
              </a:rPr>
              <a:t> was found to be effective at preventing people from getting infected and developing symptoms after contact: amongst people who tested negative for SARS-CoV-2 following contact, fewer people given </a:t>
            </a:r>
            <a:r>
              <a:rPr lang="en-GB" sz="1200" b="0" i="0" u="none" strike="noStrike" kern="1200" dirty="0" err="1">
                <a:solidFill>
                  <a:schemeClr val="tx1"/>
                </a:solidFill>
                <a:effectLst/>
                <a:latin typeface="Arial" charset="0"/>
                <a:ea typeface="+mn-ea"/>
                <a:cs typeface="+mn-cs"/>
              </a:rPr>
              <a:t>Ronapreve</a:t>
            </a:r>
            <a:r>
              <a:rPr lang="en-GB" sz="1200" b="0" i="0" u="none" strike="noStrike" kern="1200" dirty="0">
                <a:solidFill>
                  <a:schemeClr val="tx1"/>
                </a:solidFill>
                <a:effectLst/>
                <a:latin typeface="Arial" charset="0"/>
                <a:ea typeface="+mn-ea"/>
                <a:cs typeface="+mn-cs"/>
              </a:rPr>
              <a:t> developed symptoms within 29 days of their test results compared with people given placebo (1.5% (11 out of 753) for </a:t>
            </a:r>
            <a:r>
              <a:rPr lang="en-GB" sz="1200" b="0" i="0" u="none" strike="noStrike" kern="1200" dirty="0" err="1">
                <a:solidFill>
                  <a:schemeClr val="tx1"/>
                </a:solidFill>
                <a:effectLst/>
                <a:latin typeface="Arial" charset="0"/>
                <a:ea typeface="+mn-ea"/>
                <a:cs typeface="+mn-cs"/>
              </a:rPr>
              <a:t>Ronapreve</a:t>
            </a:r>
            <a:r>
              <a:rPr lang="en-GB" sz="1200" b="0" i="0" u="none" strike="noStrike" kern="1200" dirty="0">
                <a:solidFill>
                  <a:schemeClr val="tx1"/>
                </a:solidFill>
                <a:effectLst/>
                <a:latin typeface="Arial" charset="0"/>
                <a:ea typeface="+mn-ea"/>
                <a:cs typeface="+mn-cs"/>
              </a:rPr>
              <a:t> compared with 7.8% (59 out of 752 people) for placebo).</a:t>
            </a:r>
          </a:p>
          <a:p>
            <a:r>
              <a:rPr lang="en-GB" sz="1200" b="0" i="0" u="none" strike="noStrike" kern="1200" dirty="0" err="1">
                <a:solidFill>
                  <a:schemeClr val="tx1"/>
                </a:solidFill>
                <a:effectLst/>
                <a:latin typeface="Arial" charset="0"/>
                <a:ea typeface="+mn-ea"/>
                <a:cs typeface="+mn-cs"/>
              </a:rPr>
              <a:t>Ronapreve</a:t>
            </a:r>
            <a:r>
              <a:rPr lang="en-GB" sz="1200" b="0" i="0" u="none" strike="noStrike" kern="1200" dirty="0">
                <a:solidFill>
                  <a:schemeClr val="tx1"/>
                </a:solidFill>
                <a:effectLst/>
                <a:latin typeface="Arial" charset="0"/>
                <a:ea typeface="+mn-ea"/>
                <a:cs typeface="+mn-cs"/>
              </a:rPr>
              <a:t> was also found to be effective at preventing symptoms in infected people. Amongst the people who tested positive for SARS-CoV-2 after contact, 29% (29 out of 100) of people who received </a:t>
            </a:r>
            <a:r>
              <a:rPr lang="en-GB" sz="1200" b="0" i="0" u="none" strike="noStrike" kern="1200" dirty="0" err="1">
                <a:solidFill>
                  <a:schemeClr val="tx1"/>
                </a:solidFill>
                <a:effectLst/>
                <a:latin typeface="Arial" charset="0"/>
                <a:ea typeface="+mn-ea"/>
                <a:cs typeface="+mn-cs"/>
              </a:rPr>
              <a:t>Ronapreve</a:t>
            </a:r>
            <a:r>
              <a:rPr lang="en-GB" sz="1200" b="0" i="0" u="none" strike="noStrike" kern="1200" dirty="0">
                <a:solidFill>
                  <a:schemeClr val="tx1"/>
                </a:solidFill>
                <a:effectLst/>
                <a:latin typeface="Arial" charset="0"/>
                <a:ea typeface="+mn-ea"/>
                <a:cs typeface="+mn-cs"/>
              </a:rPr>
              <a:t> developed symptoms compared with 42.3% (44 out of 104 people) of people who received a placebo.</a:t>
            </a:r>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30</a:t>
            </a:fld>
            <a:endParaRPr lang="en-US" dirty="0"/>
          </a:p>
        </p:txBody>
      </p:sp>
    </p:spTree>
    <p:extLst>
      <p:ext uri="{BB962C8B-B14F-4D97-AF65-F5344CB8AC3E}">
        <p14:creationId xmlns:p14="http://schemas.microsoft.com/office/powerpoint/2010/main" val="19379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nicotinamide riboside, a dietary supplement, (NCT04809974, NCT04604704) with the expectation that the molecule reduces cognitive symptoms and fatigue by modulating the pro-inflammatory response.</a:t>
            </a:r>
            <a:r>
              <a:rPr lang="en-GB" sz="600" dirty="0"/>
              <a:t>212 </a:t>
            </a:r>
            <a:endParaRPr lang="en-GB" dirty="0"/>
          </a:p>
          <a:p>
            <a:r>
              <a:rPr lang="en-GB" dirty="0"/>
              <a:t>probiotic supplement to normalize the composition of the gut microbiome and reduce inflammation in long covid (NCT04813718). </a:t>
            </a:r>
          </a:p>
          <a:p>
            <a:r>
              <a:rPr lang="en-GB" dirty="0"/>
              <a:t>The anti-oxidative and anti-inflammatory function of melatonin may also be useful in treating long covid</a:t>
            </a:r>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32</a:t>
            </a:fld>
            <a:endParaRPr lang="en-US" dirty="0"/>
          </a:p>
        </p:txBody>
      </p:sp>
    </p:spTree>
    <p:extLst>
      <p:ext uri="{BB962C8B-B14F-4D97-AF65-F5344CB8AC3E}">
        <p14:creationId xmlns:p14="http://schemas.microsoft.com/office/powerpoint/2010/main" val="36659497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nicotinamide riboside, a dietary supplement, (NCT04809974, NCT04604704) with the expectation that the molecule reduces cognitive symptoms and fatigue by modulating the pro-inflammatory response.</a:t>
            </a:r>
            <a:r>
              <a:rPr lang="en-GB" sz="600" dirty="0"/>
              <a:t>212 </a:t>
            </a:r>
            <a:endParaRPr lang="en-GB" dirty="0"/>
          </a:p>
          <a:p>
            <a:r>
              <a:rPr lang="en-GB" dirty="0"/>
              <a:t>probiotic supplement to normalize the composition of the gut microbiome and reduce inflammation in long covid (NCT04813718). </a:t>
            </a:r>
          </a:p>
          <a:p>
            <a:r>
              <a:rPr lang="en-GB" dirty="0"/>
              <a:t>The anti-oxidative and anti-inflammatory function of melatonin may also be useful in treating long covid</a:t>
            </a:r>
          </a:p>
          <a:p>
            <a:endParaRPr lang="en-GB" dirty="0"/>
          </a:p>
          <a:p>
            <a:r>
              <a:rPr lang="en-GB" sz="1200" b="0" i="0" u="none" strike="noStrike" kern="1200" dirty="0" err="1">
                <a:solidFill>
                  <a:schemeClr val="tx1"/>
                </a:solidFill>
                <a:effectLst/>
                <a:latin typeface="Arial" charset="0"/>
                <a:ea typeface="+mn-ea"/>
                <a:cs typeface="+mn-cs"/>
              </a:rPr>
              <a:t>Leronlimab</a:t>
            </a:r>
            <a:r>
              <a:rPr lang="en-GB" sz="1200" b="0" i="0" u="none" strike="noStrike" kern="1200" dirty="0">
                <a:solidFill>
                  <a:schemeClr val="tx1"/>
                </a:solidFill>
                <a:effectLst/>
                <a:latin typeface="Arial" charset="0"/>
                <a:ea typeface="+mn-ea"/>
                <a:cs typeface="+mn-cs"/>
              </a:rPr>
              <a:t> (PRO) 140 is a humanized IgG4, monoclonal antibody (</a:t>
            </a:r>
            <a:r>
              <a:rPr lang="en-GB" sz="1200" b="0" i="0" u="none" strike="noStrike" kern="1200" dirty="0" err="1">
                <a:solidFill>
                  <a:schemeClr val="tx1"/>
                </a:solidFill>
                <a:effectLst/>
                <a:latin typeface="Arial" charset="0"/>
                <a:ea typeface="+mn-ea"/>
                <a:cs typeface="+mn-cs"/>
              </a:rPr>
              <a:t>mAb</a:t>
            </a:r>
            <a:r>
              <a:rPr lang="en-GB" sz="1200" b="0" i="0" u="none" strike="noStrike" kern="1200" dirty="0">
                <a:solidFill>
                  <a:schemeClr val="tx1"/>
                </a:solidFill>
                <a:effectLst/>
                <a:latin typeface="Arial" charset="0"/>
                <a:ea typeface="+mn-ea"/>
                <a:cs typeface="+mn-cs"/>
              </a:rPr>
              <a:t>) to the C-C chemokine receptor type 5 (CCR5)</a:t>
            </a:r>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33</a:t>
            </a:fld>
            <a:endParaRPr lang="en-US" dirty="0"/>
          </a:p>
        </p:txBody>
      </p:sp>
    </p:spTree>
    <p:extLst>
      <p:ext uri="{BB962C8B-B14F-4D97-AF65-F5344CB8AC3E}">
        <p14:creationId xmlns:p14="http://schemas.microsoft.com/office/powerpoint/2010/main" val="3665949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About 80% of the work of breathing is done by the diaphragm. After illness or general deconditioning, the breathing pattern may be altered, with reduced diaphragmatic movement and greater use of neck and shoulder accessory muscles. This results in shallow breathing, increasing fatigue and breathlessness, and higher energy expenditure. The “breathing control” technique is aimed at normalising breathing patterns and increasing the efficiency of the respiratory muscles (including the diaphragm) resulting in less energy expenditure, less airway irritation, reduced fatigue, and improvement in breathlessness.</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Other breathing techniques—such as diaphragmatic breathing, slow deep breathing, pursed lip breathing, yoga techniques, Buteyko—are used in strategies to manage patients’ breathing patterns and breathlessness but require specialist advice to identify which technique best suits each patient.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5"/>
          </p:nvPr>
        </p:nvSpPr>
        <p:spPr/>
        <p:txBody>
          <a:bodyPr/>
          <a:lstStyle/>
          <a:p>
            <a:fld id="{5A6330BE-D91A-D240-B266-E5D5F99B4CCE}" type="slidenum">
              <a:rPr lang="en-US" smtClean="0"/>
              <a:pPr/>
              <a:t>39</a:t>
            </a:fld>
            <a:endParaRPr lang="en-US" dirty="0"/>
          </a:p>
        </p:txBody>
      </p:sp>
    </p:spTree>
    <p:extLst>
      <p:ext uri="{BB962C8B-B14F-4D97-AF65-F5344CB8AC3E}">
        <p14:creationId xmlns:p14="http://schemas.microsoft.com/office/powerpoint/2010/main" val="158765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341313" indent="-341313">
              <a:buSzPct val="100000"/>
              <a:buFont typeface="+mj-lt"/>
              <a:buAutoNum type="arabicPeriod"/>
              <a:tabLst>
                <a:tab pos="3998913" algn="r"/>
                <a:tab pos="8229600" algn="r"/>
              </a:tabLst>
              <a:defRPr baseline="0"/>
            </a:lvl1pPr>
            <a:lvl2pPr marL="574675" indent="-233363">
              <a:defRPr baseline="0"/>
            </a:lvl2pPr>
            <a:lvl3pPr marL="801688" indent="-227013">
              <a:defRPr baseline="0"/>
            </a:lvl3pPr>
            <a:lvl4pPr marL="1028700" indent="-227013">
              <a:defRPr baseline="0"/>
            </a:lvl4pPr>
            <a:lvl5pPr marL="1257300" indent="-228600">
              <a:defRPr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47547CF9-5B10-D24F-A8D7-45A9778164F7}" type="slidenum">
              <a:rPr lang="uk-UA" smtClean="0"/>
              <a:pPr/>
              <a:t>‹#›</a:t>
            </a:fld>
            <a:endParaRPr lang="uk-UA" dirty="0"/>
          </a:p>
        </p:txBody>
      </p:sp>
    </p:spTree>
    <p:extLst>
      <p:ext uri="{BB962C8B-B14F-4D97-AF65-F5344CB8AC3E}">
        <p14:creationId xmlns:p14="http://schemas.microsoft.com/office/powerpoint/2010/main" val="4063075943"/>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228600" indent="-228600">
              <a:buSzPct val="100000"/>
              <a:buFont typeface="Wingdings" charset="2"/>
              <a:buChar char="§"/>
              <a:defRPr spc="0" baseline="0"/>
            </a:lvl1pPr>
            <a:lvl2pPr>
              <a:defRPr spc="0" baseline="0"/>
            </a:lvl2pPr>
            <a:lvl3pPr>
              <a:defRPr spc="0" baseline="0"/>
            </a:lvl3pPr>
            <a:lvl4pPr>
              <a:defRPr spc="0" baseline="0"/>
            </a:lvl4pPr>
            <a:lvl5pPr>
              <a:defRPr spc="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47547CF9-5B10-D24F-A8D7-45A9778164F7}" type="slidenum">
              <a:rPr lang="uk-UA" smtClean="0"/>
              <a:pPr/>
              <a:t>‹#›</a:t>
            </a:fld>
            <a:endParaRPr lang="uk-UA" dirty="0"/>
          </a:p>
        </p:txBody>
      </p:sp>
    </p:spTree>
    <p:extLst>
      <p:ext uri="{BB962C8B-B14F-4D97-AF65-F5344CB8AC3E}">
        <p14:creationId xmlns:p14="http://schemas.microsoft.com/office/powerpoint/2010/main" val="4278367205"/>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47547CF9-5B10-D24F-A8D7-45A9778164F7}" type="slidenum">
              <a:rPr lang="uk-UA" smtClean="0"/>
              <a:pPr/>
              <a:t>‹#›</a:t>
            </a:fld>
            <a:endParaRPr lang="uk-UA" dirty="0"/>
          </a:p>
        </p:txBody>
      </p:sp>
    </p:spTree>
    <p:extLst>
      <p:ext uri="{BB962C8B-B14F-4D97-AF65-F5344CB8AC3E}">
        <p14:creationId xmlns:p14="http://schemas.microsoft.com/office/powerpoint/2010/main" val="212425467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556717" y="1256633"/>
            <a:ext cx="8030565" cy="498598"/>
          </a:xfrm>
          <a:prstGeom prst="rect">
            <a:avLst/>
          </a:prstGeom>
        </p:spPr>
        <p:txBody>
          <a:bodyPr wrap="square" lIns="0" tIns="0" rIns="0" bIns="0">
            <a:spAutoFit/>
          </a:bodyPr>
          <a:lstStyle>
            <a:lvl1pPr>
              <a:defRPr sz="3600" b="1" i="0">
                <a:solidFill>
                  <a:srgbClr val="013760"/>
                </a:solidFill>
                <a:latin typeface="Arial"/>
                <a:cs typeface="Arial"/>
              </a:defRPr>
            </a:lvl1pPr>
          </a:lstStyle>
          <a:p>
            <a:endParaRPr/>
          </a:p>
        </p:txBody>
      </p:sp>
      <p:sp>
        <p:nvSpPr>
          <p:cNvPr id="3" name="Holder 3"/>
          <p:cNvSpPr>
            <a:spLocks noGrp="1"/>
          </p:cNvSpPr>
          <p:nvPr>
            <p:ph type="subTitle" idx="4"/>
          </p:nvPr>
        </p:nvSpPr>
        <p:spPr>
          <a:xfrm>
            <a:off x="1371600" y="288036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39260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2B3AD7-8571-5E4E-871F-924906DA9E1A}"/>
              </a:ext>
            </a:extLst>
          </p:cNvPr>
          <p:cNvSpPr>
            <a:spLocks noGrp="1"/>
          </p:cNvSpPr>
          <p:nvPr>
            <p:ph type="dt" sz="half" idx="10"/>
          </p:nvPr>
        </p:nvSpPr>
        <p:spPr/>
        <p:txBody>
          <a:bodyPr/>
          <a:lstStyle/>
          <a:p>
            <a:fld id="{536489B6-84DD-FF4F-B54F-23EBF34B2630}" type="datetimeFigureOut">
              <a:rPr lang="en-US" smtClean="0"/>
              <a:t>8/30/22</a:t>
            </a:fld>
            <a:endParaRPr lang="en-US"/>
          </a:p>
        </p:txBody>
      </p:sp>
      <p:sp>
        <p:nvSpPr>
          <p:cNvPr id="3" name="Footer Placeholder 2">
            <a:extLst>
              <a:ext uri="{FF2B5EF4-FFF2-40B4-BE49-F238E27FC236}">
                <a16:creationId xmlns:a16="http://schemas.microsoft.com/office/drawing/2014/main" id="{9FAD7797-DC79-2D49-AD6B-385E7B8BDD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F4B3C4-5EFF-1E42-9556-7B1BC86BC749}"/>
              </a:ext>
            </a:extLst>
          </p:cNvPr>
          <p:cNvSpPr>
            <a:spLocks noGrp="1"/>
          </p:cNvSpPr>
          <p:nvPr>
            <p:ph type="sldNum" sz="quarter" idx="12"/>
          </p:nvPr>
        </p:nvSpPr>
        <p:spPr/>
        <p:txBody>
          <a:bodyPr/>
          <a:lstStyle/>
          <a:p>
            <a:fld id="{DAEF4749-CA5B-4E43-B961-7D36F5E146C7}" type="slidenum">
              <a:rPr lang="en-US" smtClean="0"/>
              <a:t>‹#›</a:t>
            </a:fld>
            <a:endParaRPr lang="en-US"/>
          </a:p>
        </p:txBody>
      </p:sp>
    </p:spTree>
    <p:extLst>
      <p:ext uri="{BB962C8B-B14F-4D97-AF65-F5344CB8AC3E}">
        <p14:creationId xmlns:p14="http://schemas.microsoft.com/office/powerpoint/2010/main" val="3291299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A33C57-2955-4059-BBCD-82A8AEE18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83681" y="2749379"/>
            <a:ext cx="4557713" cy="2400300"/>
          </a:xfrm>
          <a:prstGeom prst="rect">
            <a:avLst/>
          </a:prstGeom>
        </p:spPr>
      </p:pic>
      <p:sp>
        <p:nvSpPr>
          <p:cNvPr id="10" name="Rectangle 54"/>
          <p:cNvSpPr>
            <a:spLocks noGrp="1" noChangeArrowheads="1"/>
          </p:cNvSpPr>
          <p:nvPr>
            <p:ph type="subTitle" idx="1"/>
          </p:nvPr>
        </p:nvSpPr>
        <p:spPr>
          <a:xfrm>
            <a:off x="457200" y="3031238"/>
            <a:ext cx="3886200" cy="840581"/>
          </a:xfrm>
        </p:spPr>
        <p:txBody>
          <a:bodyPr/>
          <a:lstStyle>
            <a:lvl1pPr marL="0" indent="0">
              <a:lnSpc>
                <a:spcPct val="100000"/>
              </a:lnSpc>
              <a:buFont typeface="Wingdings" pitchFamily="2" charset="2"/>
              <a:buNone/>
              <a:defRPr sz="15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215628"/>
            <a:ext cx="9144000" cy="154305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b="0" dirty="0">
              <a:solidFill>
                <a:srgbClr val="FFFFFF"/>
              </a:solidFill>
              <a:latin typeface="Arial"/>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0718" y="1215629"/>
            <a:ext cx="9160674"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0718" y="2746772"/>
            <a:ext cx="9160674"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457200" y="1200150"/>
            <a:ext cx="8448676" cy="1543050"/>
          </a:xfrm>
          <a:prstGeom prst="rect">
            <a:avLst/>
          </a:prstGeom>
        </p:spPr>
        <p:txBody>
          <a:bodyPr/>
          <a:lstStyle>
            <a:lvl1pPr>
              <a:defRPr sz="2925">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215628"/>
            <a:ext cx="9144000" cy="154305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b="0" dirty="0">
              <a:solidFill>
                <a:srgbClr val="FFFFFF"/>
              </a:solidFill>
              <a:latin typeface="Arial"/>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0718" y="1215629"/>
            <a:ext cx="9160674"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descr="A close up of a sign&#10;&#10;Description automatically generated">
            <a:extLst>
              <a:ext uri="{FF2B5EF4-FFF2-40B4-BE49-F238E27FC236}">
                <a16:creationId xmlns:a16="http://schemas.microsoft.com/office/drawing/2014/main" id="{DE77B297-BA66-4928-B55A-853A7093596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85863" y="238371"/>
            <a:ext cx="2003762" cy="721750"/>
          </a:xfrm>
          <a:prstGeom prst="rect">
            <a:avLst/>
          </a:prstGeom>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0718" y="2746772"/>
            <a:ext cx="9160674"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850022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319" y="178596"/>
            <a:ext cx="8154333" cy="827485"/>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453507" y="1134785"/>
            <a:ext cx="8158147" cy="3488015"/>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0027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385764" y="247651"/>
            <a:ext cx="8433112" cy="3938094"/>
          </a:xfrm>
          <a:prstGeom prst="rect">
            <a:avLst/>
          </a:prstGeom>
        </p:spPr>
        <p:txBody>
          <a:bodyPr anchorCtr="1"/>
          <a:lstStyle>
            <a:lvl1pPr algn="ctr">
              <a:defRPr sz="3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4942703"/>
            <a:ext cx="9144000" cy="200799"/>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b="0" dirty="0">
              <a:solidFill>
                <a:srgbClr val="FFFFFF"/>
              </a:solidFill>
              <a:latin typeface="Arial"/>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4942285"/>
            <a:ext cx="9144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6309122" y="4018360"/>
            <a:ext cx="2832497"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261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320" y="178596"/>
            <a:ext cx="8154334" cy="827485"/>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451365" y="1133047"/>
            <a:ext cx="3981959" cy="3509054"/>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89475" y="1133047"/>
            <a:ext cx="3922178" cy="3509597"/>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06309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4689475" y="1133047"/>
            <a:ext cx="3922178" cy="3499310"/>
          </a:xfrm>
          <a:prstGeom prst="rect">
            <a:avLst/>
          </a:prstGeom>
        </p:spPr>
        <p:txBody>
          <a:bodyPr/>
          <a:lstStyle>
            <a:lvl1pPr>
              <a:defRPr sz="2100"/>
            </a:lvl1pPr>
            <a:lvl2pPr>
              <a:defRPr sz="1800"/>
            </a:lvl2pPr>
            <a:lvl3pPr>
              <a:defRPr sz="1650"/>
            </a:lvl3pPr>
            <a:lvl4pPr>
              <a:defRPr sz="1500"/>
            </a:lvl4pPr>
            <a:lvl5pPr>
              <a:defRPr sz="1350"/>
            </a:lvl5pPr>
            <a:lvl6pPr>
              <a:defRPr sz="1350"/>
            </a:lvl6pPr>
            <a:lvl7pPr>
              <a:defRPr sz="1350"/>
            </a:lvl7pPr>
            <a:lvl8pPr>
              <a:defRPr sz="1350"/>
            </a:lvl8pPr>
            <a:lvl9pPr>
              <a:defRPr sz="1350"/>
            </a:lvl9pPr>
          </a:lstStyle>
          <a:p>
            <a:pPr lvl="0"/>
            <a:r>
              <a:rPr lang="en-US"/>
              <a:t>Edit Master text styles</a:t>
            </a:r>
          </a:p>
        </p:txBody>
      </p:sp>
      <p:sp>
        <p:nvSpPr>
          <p:cNvPr id="10" name="Title 1"/>
          <p:cNvSpPr>
            <a:spLocks noGrp="1"/>
          </p:cNvSpPr>
          <p:nvPr>
            <p:ph type="title"/>
          </p:nvPr>
        </p:nvSpPr>
        <p:spPr>
          <a:xfrm>
            <a:off x="457319" y="178596"/>
            <a:ext cx="8154333" cy="827485"/>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451365" y="1133047"/>
            <a:ext cx="3981959" cy="3509054"/>
          </a:xfrm>
          <a:prstGeom prst="rect">
            <a:avLst/>
          </a:prstGeom>
        </p:spPr>
        <p:txBody>
          <a:bodyPr/>
          <a:lstStyle>
            <a:lvl1pPr>
              <a:defRPr sz="2100"/>
            </a:lvl1pPr>
            <a:lvl2pPr>
              <a:defRPr sz="1950"/>
            </a:lvl2pPr>
            <a:lvl3pPr>
              <a:defRPr sz="1800"/>
            </a:lvl3pPr>
            <a:lvl4pPr>
              <a:defRPr sz="1650"/>
            </a:lvl4pPr>
            <a:lvl5pPr>
              <a:defRPr sz="150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1015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320" y="178596"/>
            <a:ext cx="8355791" cy="827485"/>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94334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0670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6398419" y="2560682"/>
            <a:ext cx="2743200" cy="895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5863" y="179787"/>
            <a:ext cx="8433012" cy="1256110"/>
          </a:xfrm>
          <a:prstGeom prst="rect">
            <a:avLst/>
          </a:prstGeom>
        </p:spPr>
        <p:txBody>
          <a:bodyPr/>
          <a:lstStyle>
            <a:lvl1pPr algn="ctr">
              <a:defRPr sz="2925">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457319" y="1421608"/>
            <a:ext cx="8154333" cy="1954288"/>
          </a:xfrm>
          <a:prstGeom prst="rect">
            <a:avLst/>
          </a:prstGeom>
        </p:spPr>
        <p:txBody>
          <a:bodyPr/>
          <a:lstStyle>
            <a:lvl1pPr marL="0" indent="0">
              <a:buFontTx/>
              <a:buNone/>
              <a:defRPr sz="15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16673" y="3454214"/>
            <a:ext cx="9160673"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385763" y="3642506"/>
            <a:ext cx="8462963" cy="866954"/>
          </a:xfrm>
          <a:prstGeom prst="rect">
            <a:avLst/>
          </a:prstGeom>
        </p:spPr>
        <p:txBody>
          <a:bodyPr/>
          <a:lstStyle>
            <a:lvl1pPr>
              <a:buFontTx/>
              <a:buNone/>
              <a:defRPr sz="1800" b="1">
                <a:solidFill>
                  <a:srgbClr val="E1471D"/>
                </a:solidFill>
              </a:defRPr>
            </a:lvl1pPr>
            <a:lvl2pPr>
              <a:buFontTx/>
              <a:buNone/>
              <a:defRPr sz="1800"/>
            </a:lvl2pPr>
            <a:lvl3pPr>
              <a:buFontTx/>
              <a:buNone/>
              <a:defRPr sz="1800"/>
            </a:lvl3pPr>
            <a:lvl4pPr>
              <a:buFontTx/>
              <a:buNone/>
              <a:defRPr sz="1800"/>
            </a:lvl4pPr>
            <a:lvl5pPr>
              <a:buFontTx/>
              <a:buNone/>
              <a:defRPr sz="1800"/>
            </a:lvl5pPr>
          </a:lstStyle>
          <a:p>
            <a:pPr lvl="0"/>
            <a:r>
              <a:rPr lang="en-US" dirty="0"/>
              <a:t>Edit Master text styles</a:t>
            </a:r>
          </a:p>
        </p:txBody>
      </p:sp>
      <p:pic>
        <p:nvPicPr>
          <p:cNvPr id="12" name="Picture 8">
            <a:extLst>
              <a:ext uri="{FF2B5EF4-FFF2-40B4-BE49-F238E27FC236}">
                <a16:creationId xmlns:a16="http://schemas.microsoft.com/office/drawing/2014/main" id="{AF4F9F73-BEC1-4E4B-A964-017445771F69}"/>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55531"/>
          <a:stretch/>
        </p:blipFill>
        <p:spPr bwMode="auto">
          <a:xfrm>
            <a:off x="6111479" y="4673449"/>
            <a:ext cx="2764631" cy="2001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685407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137160" y="-137160"/>
            <a:ext cx="9418320" cy="5422392"/>
            <a:chOff x="-137160" y="-137160"/>
            <a:chExt cx="9418320" cy="5422392"/>
          </a:xfrm>
        </p:grpSpPr>
        <p:cxnSp>
          <p:nvCxnSpPr>
            <p:cNvPr id="12" name="Straight Connector 11"/>
            <p:cNvCxnSpPr/>
            <p:nvPr userDrawn="1"/>
          </p:nvCxnSpPr>
          <p:spPr>
            <a:xfrm flipV="1">
              <a:off x="457200" y="-137160"/>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flipV="1">
              <a:off x="8686800" y="-137160"/>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userDrawn="1"/>
          </p:nvCxnSpPr>
          <p:spPr>
            <a:xfrm flipV="1">
              <a:off x="457200" y="5193792"/>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flipV="1">
              <a:off x="8686800" y="5193792"/>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userDrawn="1"/>
          </p:nvCxnSpPr>
          <p:spPr>
            <a:xfrm flipV="1">
              <a:off x="4480560" y="-137160"/>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userDrawn="1"/>
          </p:nvCxnSpPr>
          <p:spPr>
            <a:xfrm flipV="1">
              <a:off x="4480560" y="5193792"/>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userDrawn="1"/>
          </p:nvCxnSpPr>
          <p:spPr>
            <a:xfrm flipV="1">
              <a:off x="4663440" y="-137160"/>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V="1">
              <a:off x="4663440" y="5193792"/>
              <a:ext cx="0" cy="9144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userDrawn="1"/>
          </p:nvCxnSpPr>
          <p:spPr>
            <a:xfrm>
              <a:off x="9189720" y="1371375"/>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userDrawn="1"/>
          </p:nvCxnSpPr>
          <p:spPr>
            <a:xfrm>
              <a:off x="9189720" y="4480560"/>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userDrawn="1"/>
          </p:nvCxnSpPr>
          <p:spPr>
            <a:xfrm>
              <a:off x="-137160" y="1371375"/>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userDrawn="1"/>
          </p:nvCxnSpPr>
          <p:spPr>
            <a:xfrm>
              <a:off x="-137160" y="4480560"/>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9189720" y="342900"/>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userDrawn="1"/>
          </p:nvCxnSpPr>
          <p:spPr>
            <a:xfrm>
              <a:off x="-137160" y="342900"/>
              <a:ext cx="91440" cy="0"/>
            </a:xfrm>
            <a:prstGeom prst="line">
              <a:avLst/>
            </a:prstGeom>
            <a:ln w="6350">
              <a:solidFill>
                <a:srgbClr val="737373"/>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userDrawn="1">
            <p:ph type="title"/>
          </p:nvPr>
        </p:nvSpPr>
        <p:spPr>
          <a:xfrm>
            <a:off x="457200" y="342900"/>
            <a:ext cx="8229600" cy="960919"/>
          </a:xfrm>
          <a:prstGeom prst="rect">
            <a:avLst/>
          </a:prstGeom>
          <a:noFill/>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userDrawn="1">
            <p:ph type="body" idx="1"/>
          </p:nvPr>
        </p:nvSpPr>
        <p:spPr>
          <a:xfrm>
            <a:off x="457200" y="1371375"/>
            <a:ext cx="8229600" cy="3105375"/>
          </a:xfrm>
          <a:prstGeom prst="rect">
            <a:avLst/>
          </a:prstGeom>
        </p:spPr>
        <p:txBody>
          <a:bodyPr vert="horz" lIns="0" tIns="0" rIns="0" bIns="0" spcCol="18288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userDrawn="1">
            <p:ph type="sldNum" sz="quarter" idx="4"/>
          </p:nvPr>
        </p:nvSpPr>
        <p:spPr>
          <a:xfrm>
            <a:off x="459422" y="4781550"/>
            <a:ext cx="228600" cy="228600"/>
          </a:xfrm>
          <a:prstGeom prst="rect">
            <a:avLst/>
          </a:prstGeom>
        </p:spPr>
        <p:txBody>
          <a:bodyPr vert="horz" lIns="0" tIns="0" rIns="0" bIns="0" rtlCol="0" anchor="t" anchorCtr="0"/>
          <a:lstStyle>
            <a:lvl1pPr>
              <a:defRPr lang="en-US" sz="900" b="0" i="0" spc="0" baseline="0" smtClean="0">
                <a:solidFill>
                  <a:srgbClr val="7F7F7F"/>
                </a:solidFill>
                <a:latin typeface="+mn-lt"/>
              </a:defRPr>
            </a:lvl1pPr>
          </a:lstStyle>
          <a:p>
            <a:fld id="{47547CF9-5B10-D24F-A8D7-45A9778164F7}" type="slidenum">
              <a:rPr lang="uk-UA" smtClean="0"/>
              <a:pPr/>
              <a:t>‹#›</a:t>
            </a:fld>
            <a:endParaRPr lang="uk-UA" dirty="0"/>
          </a:p>
        </p:txBody>
      </p:sp>
      <p:sp>
        <p:nvSpPr>
          <p:cNvPr id="5" name="Footer Placeholder 4"/>
          <p:cNvSpPr>
            <a:spLocks noGrp="1"/>
          </p:cNvSpPr>
          <p:nvPr userDrawn="1">
            <p:ph type="ftr" sz="quarter" idx="3"/>
          </p:nvPr>
        </p:nvSpPr>
        <p:spPr>
          <a:xfrm>
            <a:off x="688022" y="4781550"/>
            <a:ext cx="3792538" cy="228600"/>
          </a:xfrm>
          <a:prstGeom prst="rect">
            <a:avLst/>
          </a:prstGeom>
          <a:noFill/>
        </p:spPr>
        <p:txBody>
          <a:bodyPr wrap="square" lIns="0" tIns="0" rIns="0" bIns="0" rtlCol="0" anchor="t" anchorCtr="0">
            <a:noAutofit/>
          </a:bodyPr>
          <a:lstStyle>
            <a:lvl1pPr>
              <a:defRPr lang="en-US" sz="900" b="0" i="0" spc="0" baseline="0" dirty="0">
                <a:solidFill>
                  <a:srgbClr val="7F7F7F"/>
                </a:solidFill>
                <a:latin typeface="+mn-lt"/>
              </a:defRPr>
            </a:lvl1pPr>
          </a:lstStyle>
          <a:p>
            <a:endParaRPr lang="en-US"/>
          </a:p>
        </p:txBody>
      </p:sp>
    </p:spTree>
    <p:extLst>
      <p:ext uri="{BB962C8B-B14F-4D97-AF65-F5344CB8AC3E}">
        <p14:creationId xmlns:p14="http://schemas.microsoft.com/office/powerpoint/2010/main" val="1686022313"/>
      </p:ext>
    </p:extLst>
  </p:cSld>
  <p:clrMap bg1="lt1" tx1="dk1" bg2="lt2" tx2="dk2" accent1="accent1" accent2="accent2" accent3="accent3" accent4="accent4" accent5="accent5" accent6="accent6" hlink="hlink" folHlink="folHlink"/>
  <p:sldLayoutIdLst>
    <p:sldLayoutId id="2147483662" r:id="rId1"/>
    <p:sldLayoutId id="2147483650" r:id="rId2"/>
    <p:sldLayoutId id="2147483670" r:id="rId3"/>
    <p:sldLayoutId id="2147483671" r:id="rId4"/>
    <p:sldLayoutId id="2147483682" r:id="rId5"/>
  </p:sldLayoutIdLst>
  <p:hf hdr="0" dt="0"/>
  <p:txStyles>
    <p:titleStyle>
      <a:lvl1pPr algn="l" defTabSz="914400" rtl="0" eaLnBrk="1" latinLnBrk="0" hangingPunct="1">
        <a:lnSpc>
          <a:spcPct val="90000"/>
        </a:lnSpc>
        <a:spcBef>
          <a:spcPct val="0"/>
        </a:spcBef>
        <a:buNone/>
        <a:defRPr sz="3200" b="1" i="0" kern="1200" spc="-100" baseline="0">
          <a:solidFill>
            <a:schemeClr val="tx1"/>
          </a:solidFill>
          <a:latin typeface="+mj-lt"/>
          <a:ea typeface="Arial Black" charset="0"/>
          <a:cs typeface="Arial Black" charset="0"/>
        </a:defRPr>
      </a:lvl1pPr>
    </p:titleStyle>
    <p:bodyStyle>
      <a:lvl1pPr marL="228600" indent="-228600" algn="l" defTabSz="914400" rtl="0" eaLnBrk="1" latinLnBrk="0" hangingPunct="1">
        <a:spcBef>
          <a:spcPts val="900"/>
        </a:spcBef>
        <a:buClrTx/>
        <a:buSzPct val="100000"/>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Pct val="100000"/>
        <a:buFont typeface="Arial"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457319" y="178594"/>
            <a:ext cx="8154333" cy="8298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450173" y="1138237"/>
            <a:ext cx="8161479" cy="3490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9144000" cy="108347"/>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b="0" dirty="0">
              <a:solidFill>
                <a:srgbClr val="FFFFFF"/>
              </a:solidFill>
              <a:latin typeface="Arial"/>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9144000" cy="108347"/>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b="0" dirty="0">
              <a:solidFill>
                <a:srgbClr val="FFFFFF"/>
              </a:solidFill>
              <a:latin typeface="Arial"/>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5058966"/>
            <a:ext cx="9144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18155"/>
      </p:ext>
    </p:extLst>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txStyles>
    <p:titleStyle>
      <a:lvl1pPr algn="l" rtl="0" eaLnBrk="1" fontAlgn="base" hangingPunct="1">
        <a:spcBef>
          <a:spcPct val="0"/>
        </a:spcBef>
        <a:spcAft>
          <a:spcPct val="0"/>
        </a:spcAft>
        <a:defRPr sz="27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2700" b="1">
          <a:solidFill>
            <a:schemeClr val="tx2"/>
          </a:solidFill>
          <a:latin typeface="Arial" charset="0"/>
        </a:defRPr>
      </a:lvl2pPr>
      <a:lvl3pPr algn="l" rtl="0" eaLnBrk="1" fontAlgn="base" hangingPunct="1">
        <a:spcBef>
          <a:spcPct val="0"/>
        </a:spcBef>
        <a:spcAft>
          <a:spcPct val="0"/>
        </a:spcAft>
        <a:defRPr sz="2700" b="1">
          <a:solidFill>
            <a:schemeClr val="tx2"/>
          </a:solidFill>
          <a:latin typeface="Arial" charset="0"/>
        </a:defRPr>
      </a:lvl3pPr>
      <a:lvl4pPr algn="l" rtl="0" eaLnBrk="1" fontAlgn="base" hangingPunct="1">
        <a:spcBef>
          <a:spcPct val="0"/>
        </a:spcBef>
        <a:spcAft>
          <a:spcPct val="0"/>
        </a:spcAft>
        <a:defRPr sz="2700" b="1">
          <a:solidFill>
            <a:schemeClr val="tx2"/>
          </a:solidFill>
          <a:latin typeface="Arial" charset="0"/>
        </a:defRPr>
      </a:lvl4pPr>
      <a:lvl5pPr algn="l" rtl="0" eaLnBrk="1" fontAlgn="base" hangingPunct="1">
        <a:spcBef>
          <a:spcPct val="0"/>
        </a:spcBef>
        <a:spcAft>
          <a:spcPct val="0"/>
        </a:spcAft>
        <a:defRPr sz="2700" b="1">
          <a:solidFill>
            <a:schemeClr val="tx2"/>
          </a:solidFill>
          <a:latin typeface="Arial" charset="0"/>
        </a:defRPr>
      </a:lvl5pPr>
      <a:lvl6pPr marL="342900" algn="l" rtl="0" eaLnBrk="1" fontAlgn="base" hangingPunct="1">
        <a:spcBef>
          <a:spcPct val="0"/>
        </a:spcBef>
        <a:spcAft>
          <a:spcPct val="0"/>
        </a:spcAft>
        <a:defRPr sz="2625" b="1">
          <a:solidFill>
            <a:schemeClr val="tx2"/>
          </a:solidFill>
          <a:latin typeface="Arial" charset="0"/>
        </a:defRPr>
      </a:lvl6pPr>
      <a:lvl7pPr marL="685800" algn="l" rtl="0" eaLnBrk="1" fontAlgn="base" hangingPunct="1">
        <a:spcBef>
          <a:spcPct val="0"/>
        </a:spcBef>
        <a:spcAft>
          <a:spcPct val="0"/>
        </a:spcAft>
        <a:defRPr sz="2625" b="1">
          <a:solidFill>
            <a:schemeClr val="tx2"/>
          </a:solidFill>
          <a:latin typeface="Arial" charset="0"/>
        </a:defRPr>
      </a:lvl7pPr>
      <a:lvl8pPr marL="1028700" algn="l" rtl="0" eaLnBrk="1" fontAlgn="base" hangingPunct="1">
        <a:spcBef>
          <a:spcPct val="0"/>
        </a:spcBef>
        <a:spcAft>
          <a:spcPct val="0"/>
        </a:spcAft>
        <a:defRPr sz="2625" b="1">
          <a:solidFill>
            <a:schemeClr val="tx2"/>
          </a:solidFill>
          <a:latin typeface="Arial" charset="0"/>
        </a:defRPr>
      </a:lvl8pPr>
      <a:lvl9pPr marL="1371600" algn="l" rtl="0" eaLnBrk="1" fontAlgn="base" hangingPunct="1">
        <a:spcBef>
          <a:spcPct val="0"/>
        </a:spcBef>
        <a:spcAft>
          <a:spcPct val="0"/>
        </a:spcAft>
        <a:defRPr sz="2625" b="1">
          <a:solidFill>
            <a:schemeClr val="tx2"/>
          </a:solidFill>
          <a:latin typeface="Arial" charset="0"/>
        </a:defRPr>
      </a:lvl9pPr>
    </p:titleStyle>
    <p:bodyStyle>
      <a:lvl1pPr marL="257175" indent="-257175" algn="l" rtl="0" eaLnBrk="1" fontAlgn="base" hangingPunct="1">
        <a:lnSpc>
          <a:spcPct val="90000"/>
        </a:lnSpc>
        <a:spcBef>
          <a:spcPts val="750"/>
        </a:spcBef>
        <a:spcAft>
          <a:spcPts val="525"/>
        </a:spcAft>
        <a:buClr>
          <a:schemeClr val="bg1"/>
        </a:buClr>
        <a:buFont typeface="Wingdings" panose="05000000000000000000" pitchFamily="2" charset="2"/>
        <a:buChar char="§"/>
        <a:defRPr sz="2100">
          <a:solidFill>
            <a:schemeClr val="bg1"/>
          </a:solidFill>
          <a:latin typeface="Calibri" panose="020F0502020204030204" pitchFamily="34" charset="0"/>
          <a:ea typeface="+mn-ea"/>
          <a:cs typeface="+mn-cs"/>
        </a:defRPr>
      </a:lvl1pPr>
      <a:lvl2pPr marL="557213" indent="-214313" algn="l" rtl="0" eaLnBrk="1" fontAlgn="base" hangingPunct="1">
        <a:lnSpc>
          <a:spcPct val="90000"/>
        </a:lnSpc>
        <a:spcBef>
          <a:spcPts val="750"/>
        </a:spcBef>
        <a:spcAft>
          <a:spcPts val="525"/>
        </a:spcAft>
        <a:buClr>
          <a:schemeClr val="bg1"/>
        </a:buClr>
        <a:buFont typeface="Arial" panose="020B0604020202020204" pitchFamily="34" charset="0"/>
        <a:buChar char="‒"/>
        <a:defRPr sz="1950">
          <a:solidFill>
            <a:schemeClr val="bg1"/>
          </a:solidFill>
          <a:latin typeface="Calibri" panose="020F0502020204030204" pitchFamily="34" charset="0"/>
        </a:defRPr>
      </a:lvl2pPr>
      <a:lvl3pPr marL="857250" indent="-171450" algn="l" rtl="0" eaLnBrk="1" fontAlgn="base" hangingPunct="1">
        <a:lnSpc>
          <a:spcPct val="90000"/>
        </a:lnSpc>
        <a:spcBef>
          <a:spcPts val="750"/>
        </a:spcBef>
        <a:spcAft>
          <a:spcPts val="525"/>
        </a:spcAft>
        <a:buClr>
          <a:schemeClr val="bg1"/>
        </a:buClr>
        <a:buFont typeface="Arial" panose="020B0604020202020204" pitchFamily="34" charset="0"/>
        <a:buChar char="‒"/>
        <a:defRPr sz="1800">
          <a:solidFill>
            <a:schemeClr val="bg1"/>
          </a:solidFill>
          <a:latin typeface="Calibri" panose="020F0502020204030204" pitchFamily="34" charset="0"/>
        </a:defRPr>
      </a:lvl3pPr>
      <a:lvl4pPr marL="1200150" indent="-171450" algn="l" rtl="0" eaLnBrk="1" fontAlgn="base" hangingPunct="1">
        <a:lnSpc>
          <a:spcPct val="90000"/>
        </a:lnSpc>
        <a:spcBef>
          <a:spcPts val="750"/>
        </a:spcBef>
        <a:spcAft>
          <a:spcPts val="525"/>
        </a:spcAft>
        <a:buClr>
          <a:schemeClr val="bg1"/>
        </a:buClr>
        <a:buFont typeface="Arial" panose="020B0604020202020204" pitchFamily="34" charset="0"/>
        <a:buChar char="‒"/>
        <a:defRPr sz="1650">
          <a:solidFill>
            <a:schemeClr val="bg1"/>
          </a:solidFill>
          <a:latin typeface="Calibri" panose="020F0502020204030204" pitchFamily="34" charset="0"/>
        </a:defRPr>
      </a:lvl4pPr>
      <a:lvl5pPr marL="1543050" indent="-171450" algn="l" rtl="0" eaLnBrk="1" fontAlgn="base" hangingPunct="1">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5pPr>
      <a:lvl6pPr marL="18859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6pPr>
      <a:lvl7pPr marL="22288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7pPr>
      <a:lvl8pPr marL="25717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8pPr>
      <a:lvl9pPr marL="2914650" indent="-171450" algn="l" rtl="0" eaLnBrk="1" fontAlgn="base" hangingPunct="1">
        <a:lnSpc>
          <a:spcPct val="90000"/>
        </a:lnSpc>
        <a:spcBef>
          <a:spcPct val="35000"/>
        </a:spcBef>
        <a:spcAft>
          <a:spcPct val="25000"/>
        </a:spcAft>
        <a:buClr>
          <a:schemeClr val="accent2"/>
        </a:buClr>
        <a:buFont typeface="Arial" charset="0"/>
        <a:buChar char="–"/>
        <a:defRPr sz="105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D.Strain@Exeter.ac.uk" TargetMode="External"/><Relationship Id="rId3" Type="http://schemas.openxmlformats.org/officeDocument/2006/relationships/slideLayout" Target="../slideLayouts/slideLayout4.xml"/><Relationship Id="rId7" Type="http://schemas.openxmlformats.org/officeDocument/2006/relationships/image" Target="../media/image6.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link.springer.com/journal/1160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ice.org.uk/guidance/ng188/chapter/Contex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en.wikipedia.org/wiki/National_Institute_for_Health_and_Care_Excellenc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hyperlink" Target="https://journals.plos.org/plosmedicine/article?id=10.1371/journal.pmed.1003648" TargetMode="External"/><Relationship Id="rId4" Type="http://schemas.openxmlformats.org/officeDocument/2006/relationships/hyperlink" Target="https://doi.org/10.1371/journal.pmed.1003648"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16" imgH="416" progId="TCLayout.ActiveDocument.1">
                  <p:embed/>
                </p:oleObj>
              </mc:Choice>
              <mc:Fallback>
                <p:oleObj name="think-cell Slide" r:id="rId5" imgW="416" imgH="416" progId="TCLayout.ActiveDocument.1">
                  <p:embed/>
                  <p:pic>
                    <p:nvPicPr>
                      <p:cNvPr id="6" name="Object 5"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spcBef>
                <a:spcPct val="0"/>
              </a:spcBef>
              <a:spcAft>
                <a:spcPct val="0"/>
              </a:spcAft>
            </a:pPr>
            <a:endParaRPr lang="en-US" sz="3200" b="1" dirty="0">
              <a:latin typeface="Arial" panose="020B0604020202020204" pitchFamily="34" charset="0"/>
              <a:cs typeface="Arial" panose="020B0604020202020204" pitchFamily="34" charset="0"/>
              <a:sym typeface="Arial" panose="020B0604020202020204" pitchFamily="34" charset="0"/>
            </a:endParaRPr>
          </a:p>
        </p:txBody>
      </p:sp>
      <p:sp>
        <p:nvSpPr>
          <p:cNvPr id="2" name="Title 1"/>
          <p:cNvSpPr>
            <a:spLocks noGrp="1"/>
          </p:cNvSpPr>
          <p:nvPr>
            <p:ph type="ctrTitle"/>
          </p:nvPr>
        </p:nvSpPr>
        <p:spPr>
          <a:xfrm>
            <a:off x="373049" y="1857306"/>
            <a:ext cx="8686800" cy="886397"/>
          </a:xfrm>
        </p:spPr>
        <p:txBody>
          <a:bodyPr/>
          <a:lstStyle/>
          <a:p>
            <a:pPr algn="r"/>
            <a:r>
              <a:rPr lang="en-US" sz="3200" dirty="0"/>
              <a:t>Long COVID</a:t>
            </a:r>
            <a:br>
              <a:rPr lang="en-US" sz="3200" dirty="0"/>
            </a:br>
            <a:r>
              <a:rPr lang="en-US" sz="3200" dirty="0"/>
              <a:t>The sting in the tail</a:t>
            </a:r>
          </a:p>
        </p:txBody>
      </p:sp>
      <p:sp>
        <p:nvSpPr>
          <p:cNvPr id="3" name="Subtitle 2"/>
          <p:cNvSpPr>
            <a:spLocks noGrp="1"/>
          </p:cNvSpPr>
          <p:nvPr>
            <p:ph type="subTitle" idx="4"/>
          </p:nvPr>
        </p:nvSpPr>
        <p:spPr>
          <a:xfrm>
            <a:off x="3728493" y="3212202"/>
            <a:ext cx="5257800" cy="307777"/>
          </a:xfrm>
        </p:spPr>
        <p:txBody>
          <a:bodyPr/>
          <a:lstStyle/>
          <a:p>
            <a:pPr marL="0" indent="0" algn="r">
              <a:buNone/>
            </a:pPr>
            <a:r>
              <a:rPr lang="en-US" sz="2000" dirty="0"/>
              <a:t>Dr. David Strain</a:t>
            </a:r>
          </a:p>
        </p:txBody>
      </p:sp>
      <p:pic>
        <p:nvPicPr>
          <p:cNvPr id="8" name="Picture 7" descr="Medical_School_rgb">
            <a:extLst>
              <a:ext uri="{FF2B5EF4-FFF2-40B4-BE49-F238E27FC236}">
                <a16:creationId xmlns:a16="http://schemas.microsoft.com/office/drawing/2014/main" id="{F5018C5D-A7A6-324B-8601-A14832DF73F8}"/>
              </a:ext>
            </a:extLst>
          </p:cNvPr>
          <p:cNvPicPr/>
          <p:nvPr/>
        </p:nvPicPr>
        <p:blipFill>
          <a:blip r:embed="rId7" cstate="print">
            <a:alphaModFix/>
            <a:extLst>
              <a:ext uri="{28A0092B-C50C-407E-A947-70E740481C1C}">
                <a14:useLocalDpi xmlns:a14="http://schemas.microsoft.com/office/drawing/2010/main" val="0"/>
              </a:ext>
            </a:extLst>
          </a:blip>
          <a:srcRect/>
          <a:stretch>
            <a:fillRect/>
          </a:stretch>
        </p:blipFill>
        <p:spPr bwMode="auto">
          <a:xfrm>
            <a:off x="6324600" y="573526"/>
            <a:ext cx="1894991" cy="494969"/>
          </a:xfrm>
          <a:prstGeom prst="rect">
            <a:avLst/>
          </a:prstGeom>
          <a:noFill/>
          <a:ln>
            <a:noFill/>
          </a:ln>
          <a:effectLst>
            <a:reflection blurRad="6350" stA="50000" endA="300" endPos="55000" dir="5400000" sy="-100000" algn="bl" rotWithShape="0"/>
          </a:effectLst>
        </p:spPr>
      </p:pic>
      <p:sp>
        <p:nvSpPr>
          <p:cNvPr id="4" name="Rectangle 3">
            <a:extLst>
              <a:ext uri="{FF2B5EF4-FFF2-40B4-BE49-F238E27FC236}">
                <a16:creationId xmlns:a16="http://schemas.microsoft.com/office/drawing/2014/main" id="{EBD0CBAB-A0ED-684B-AF32-D5EB60D756C9}"/>
              </a:ext>
            </a:extLst>
          </p:cNvPr>
          <p:cNvSpPr/>
          <p:nvPr/>
        </p:nvSpPr>
        <p:spPr>
          <a:xfrm>
            <a:off x="4495800" y="3943171"/>
            <a:ext cx="4572000" cy="1200329"/>
          </a:xfrm>
          <a:prstGeom prst="rect">
            <a:avLst/>
          </a:prstGeom>
        </p:spPr>
        <p:txBody>
          <a:bodyPr>
            <a:spAutoFit/>
          </a:bodyPr>
          <a:lstStyle/>
          <a:p>
            <a:pPr algn="r"/>
            <a:r>
              <a:rPr lang="en-GB" dirty="0">
                <a:hlinkClick r:id="rId8"/>
              </a:rPr>
              <a:t>D.Strain@Exeter.ac.uk</a:t>
            </a:r>
            <a:br>
              <a:rPr lang="en-GB" dirty="0"/>
            </a:br>
            <a:r>
              <a:rPr lang="en-GB" dirty="0">
                <a:solidFill>
                  <a:schemeClr val="accent3"/>
                </a:solidFill>
              </a:rPr>
              <a:t>@</a:t>
            </a:r>
            <a:r>
              <a:rPr lang="en-GB" dirty="0" err="1">
                <a:solidFill>
                  <a:schemeClr val="accent3"/>
                </a:solidFill>
              </a:rPr>
              <a:t>DocStrain</a:t>
            </a:r>
            <a:r>
              <a:rPr lang="en-GB" dirty="0">
                <a:solidFill>
                  <a:schemeClr val="accent3"/>
                </a:solidFill>
              </a:rPr>
              <a:t> </a:t>
            </a:r>
          </a:p>
          <a:p>
            <a:pPr algn="r"/>
            <a:r>
              <a:rPr lang="en-GB" dirty="0">
                <a:solidFill>
                  <a:schemeClr val="accent2"/>
                </a:solidFill>
              </a:rPr>
              <a:t>Diabetes and Vascular Research Centre, </a:t>
            </a:r>
          </a:p>
          <a:p>
            <a:pPr algn="r"/>
            <a:r>
              <a:rPr lang="en-GB" dirty="0">
                <a:solidFill>
                  <a:schemeClr val="accent2"/>
                </a:solidFill>
              </a:rPr>
              <a:t>University of Exeter Medical School, UK</a:t>
            </a:r>
          </a:p>
        </p:txBody>
      </p:sp>
    </p:spTree>
    <p:extLst>
      <p:ext uri="{BB962C8B-B14F-4D97-AF65-F5344CB8AC3E}">
        <p14:creationId xmlns:p14="http://schemas.microsoft.com/office/powerpoint/2010/main" val="3518155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a:xfrm>
            <a:off x="742122" y="1219200"/>
            <a:ext cx="7487478" cy="3355489"/>
          </a:xfrm>
        </p:spPr>
        <p:txBody>
          <a:bodyPr>
            <a:normAutofit/>
          </a:bodyPr>
          <a:lstStyle/>
          <a:p>
            <a:pPr>
              <a:buNone/>
            </a:pPr>
            <a:r>
              <a:rPr lang="en-US" sz="2400" i="1" dirty="0"/>
              <a:t>“I would never allow a scientist to partake in my government – </a:t>
            </a:r>
          </a:p>
          <a:p>
            <a:pPr>
              <a:buNone/>
            </a:pPr>
            <a:r>
              <a:rPr lang="en-US" sz="2400" i="1" dirty="0"/>
              <a:t>Give them a new piece of information and they are liable to change their mind”</a:t>
            </a:r>
          </a:p>
          <a:p>
            <a:pPr>
              <a:buNone/>
            </a:pPr>
            <a:endParaRPr lang="en-US" sz="1800" i="1" dirty="0"/>
          </a:p>
          <a:p>
            <a:pPr algn="r">
              <a:buNone/>
            </a:pPr>
            <a:r>
              <a:rPr lang="en-US" sz="1800" i="1" dirty="0">
                <a:solidFill>
                  <a:schemeClr val="tx2"/>
                </a:solidFill>
              </a:rPr>
              <a:t>Abraham Lincoln</a:t>
            </a:r>
          </a:p>
          <a:p>
            <a:pPr algn="r">
              <a:buNone/>
            </a:pPr>
            <a:r>
              <a:rPr lang="en-US" sz="1800" i="1" dirty="0">
                <a:solidFill>
                  <a:schemeClr val="tx2"/>
                </a:solidFill>
              </a:rPr>
              <a:t>16</a:t>
            </a:r>
            <a:r>
              <a:rPr lang="en-US" sz="1800" i="1" baseline="30000" dirty="0">
                <a:solidFill>
                  <a:schemeClr val="tx2"/>
                </a:solidFill>
              </a:rPr>
              <a:t>th</a:t>
            </a:r>
            <a:r>
              <a:rPr lang="en-US" sz="1800" i="1" dirty="0">
                <a:solidFill>
                  <a:schemeClr val="tx2"/>
                </a:solidFill>
              </a:rPr>
              <a:t> President of the United States</a:t>
            </a:r>
          </a:p>
        </p:txBody>
      </p:sp>
    </p:spTree>
    <p:extLst>
      <p:ext uri="{BB962C8B-B14F-4D97-AF65-F5344CB8AC3E}">
        <p14:creationId xmlns:p14="http://schemas.microsoft.com/office/powerpoint/2010/main" val="4171100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397EF38-5133-4447-B02A-2377026A2668}"/>
              </a:ext>
            </a:extLst>
          </p:cNvPr>
          <p:cNvSpPr>
            <a:spLocks noGrp="1"/>
          </p:cNvSpPr>
          <p:nvPr>
            <p:ph type="title"/>
          </p:nvPr>
        </p:nvSpPr>
        <p:spPr/>
        <p:txBody>
          <a:bodyPr/>
          <a:lstStyle/>
          <a:p>
            <a:r>
              <a:rPr lang="en-US" dirty="0"/>
              <a:t>Covid Recovery…?</a:t>
            </a:r>
          </a:p>
        </p:txBody>
      </p:sp>
      <p:sp>
        <p:nvSpPr>
          <p:cNvPr id="8" name="Content Placeholder 7">
            <a:extLst>
              <a:ext uri="{FF2B5EF4-FFF2-40B4-BE49-F238E27FC236}">
                <a16:creationId xmlns:a16="http://schemas.microsoft.com/office/drawing/2014/main" id="{FE2EF35A-BD24-B046-B4F1-316DA000D06F}"/>
              </a:ext>
            </a:extLst>
          </p:cNvPr>
          <p:cNvSpPr>
            <a:spLocks noGrp="1"/>
          </p:cNvSpPr>
          <p:nvPr>
            <p:ph idx="1"/>
          </p:nvPr>
        </p:nvSpPr>
        <p:spPr/>
        <p:txBody>
          <a:bodyPr/>
          <a:lstStyle/>
          <a:p>
            <a:r>
              <a:rPr lang="en-US" dirty="0"/>
              <a:t>Large previous pandemics were associated with post viral illness</a:t>
            </a:r>
          </a:p>
          <a:p>
            <a:r>
              <a:rPr lang="en-US" dirty="0"/>
              <a:t>Prior to COVID-19, there was a well documented association between the 1918-20 flu pandemic and encephalitis lethargica</a:t>
            </a:r>
          </a:p>
          <a:p>
            <a:r>
              <a:rPr lang="en-US" dirty="0"/>
              <a:t>This saw the discovery of L-Dopa</a:t>
            </a:r>
          </a:p>
          <a:p>
            <a:r>
              <a:rPr lang="en-US" dirty="0"/>
              <a:t>It was anticipated COVID would have sequelae…</a:t>
            </a:r>
          </a:p>
        </p:txBody>
      </p:sp>
      <p:sp>
        <p:nvSpPr>
          <p:cNvPr id="5" name="Footer Placeholder 4">
            <a:extLst>
              <a:ext uri="{FF2B5EF4-FFF2-40B4-BE49-F238E27FC236}">
                <a16:creationId xmlns:a16="http://schemas.microsoft.com/office/drawing/2014/main" id="{4B770A4D-0936-1446-84E0-7761C80F98BE}"/>
              </a:ext>
            </a:extLst>
          </p:cNvPr>
          <p:cNvSpPr>
            <a:spLocks noGrp="1"/>
          </p:cNvSpPr>
          <p:nvPr>
            <p:ph type="ftr" sz="quarter" idx="10"/>
          </p:nvPr>
        </p:nvSpPr>
        <p:spPr/>
        <p:txBody>
          <a:bodyPr/>
          <a:lstStyle/>
          <a:p>
            <a:endParaRPr lang="en-AU"/>
          </a:p>
        </p:txBody>
      </p:sp>
      <p:sp>
        <p:nvSpPr>
          <p:cNvPr id="6" name="Slide Number Placeholder 5">
            <a:extLst>
              <a:ext uri="{FF2B5EF4-FFF2-40B4-BE49-F238E27FC236}">
                <a16:creationId xmlns:a16="http://schemas.microsoft.com/office/drawing/2014/main" id="{07648071-97F6-EC46-BC2E-6CED95DC5EC0}"/>
              </a:ext>
            </a:extLst>
          </p:cNvPr>
          <p:cNvSpPr>
            <a:spLocks noGrp="1"/>
          </p:cNvSpPr>
          <p:nvPr>
            <p:ph type="sldNum" sz="quarter" idx="11"/>
          </p:nvPr>
        </p:nvSpPr>
        <p:spPr/>
        <p:txBody>
          <a:bodyPr/>
          <a:lstStyle/>
          <a:p>
            <a:fld id="{AEAFAAFB-26D3-4928-8382-25E2682BE24F}" type="slidenum">
              <a:rPr lang="en-AU" smtClean="0"/>
              <a:t>3</a:t>
            </a:fld>
            <a:endParaRPr lang="en-AU"/>
          </a:p>
        </p:txBody>
      </p:sp>
      <p:pic>
        <p:nvPicPr>
          <p:cNvPr id="9" name="Picture 8">
            <a:extLst>
              <a:ext uri="{FF2B5EF4-FFF2-40B4-BE49-F238E27FC236}">
                <a16:creationId xmlns:a16="http://schemas.microsoft.com/office/drawing/2014/main" id="{A122F620-88A9-BC4D-AC69-3A9A657C8155}"/>
              </a:ext>
            </a:extLst>
          </p:cNvPr>
          <p:cNvPicPr>
            <a:picLocks noChangeAspect="1"/>
          </p:cNvPicPr>
          <p:nvPr/>
        </p:nvPicPr>
        <p:blipFill>
          <a:blip r:embed="rId3"/>
          <a:stretch>
            <a:fillRect/>
          </a:stretch>
        </p:blipFill>
        <p:spPr>
          <a:xfrm>
            <a:off x="6248400" y="2209800"/>
            <a:ext cx="1798384" cy="2419350"/>
          </a:xfrm>
          <a:prstGeom prst="rect">
            <a:avLst/>
          </a:prstGeom>
        </p:spPr>
      </p:pic>
    </p:spTree>
    <p:extLst>
      <p:ext uri="{BB962C8B-B14F-4D97-AF65-F5344CB8AC3E}">
        <p14:creationId xmlns:p14="http://schemas.microsoft.com/office/powerpoint/2010/main" val="197592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EF4C222-63C2-8F49-A5AE-6AC1FE865AF3}"/>
              </a:ext>
            </a:extLst>
          </p:cNvPr>
          <p:cNvSpPr>
            <a:spLocks noGrp="1"/>
          </p:cNvSpPr>
          <p:nvPr>
            <p:ph type="title"/>
          </p:nvPr>
        </p:nvSpPr>
        <p:spPr/>
        <p:txBody>
          <a:bodyPr/>
          <a:lstStyle/>
          <a:p>
            <a:r>
              <a:rPr lang="en-US" dirty="0"/>
              <a:t>Long COVID </a:t>
            </a:r>
          </a:p>
        </p:txBody>
      </p:sp>
      <p:sp>
        <p:nvSpPr>
          <p:cNvPr id="8" name="Content Placeholder 7">
            <a:extLst>
              <a:ext uri="{FF2B5EF4-FFF2-40B4-BE49-F238E27FC236}">
                <a16:creationId xmlns:a16="http://schemas.microsoft.com/office/drawing/2014/main" id="{0373B390-7614-4A44-B4A8-2521EFAC3C26}"/>
              </a:ext>
            </a:extLst>
          </p:cNvPr>
          <p:cNvSpPr>
            <a:spLocks noGrp="1"/>
          </p:cNvSpPr>
          <p:nvPr>
            <p:ph idx="1"/>
          </p:nvPr>
        </p:nvSpPr>
        <p:spPr/>
        <p:txBody>
          <a:bodyPr/>
          <a:lstStyle/>
          <a:p>
            <a:pPr>
              <a:lnSpc>
                <a:spcPct val="150000"/>
              </a:lnSpc>
            </a:pPr>
            <a:r>
              <a:rPr lang="en-US" dirty="0"/>
              <a:t>Early in the pandemic people were reporting slow and incomplete recovery. </a:t>
            </a:r>
          </a:p>
          <a:p>
            <a:pPr>
              <a:lnSpc>
                <a:spcPct val="150000"/>
              </a:lnSpc>
            </a:pPr>
            <a:r>
              <a:rPr lang="en-US" dirty="0"/>
              <a:t>First Publication - August 2020 </a:t>
            </a:r>
          </a:p>
          <a:p>
            <a:pPr lvl="1">
              <a:lnSpc>
                <a:spcPct val="150000"/>
              </a:lnSpc>
            </a:pPr>
            <a:r>
              <a:rPr lang="en-US" dirty="0"/>
              <a:t>76% of people hospitalized in Wuhan still had symptoms after 6 months</a:t>
            </a:r>
          </a:p>
          <a:p>
            <a:pPr lvl="1">
              <a:lnSpc>
                <a:spcPct val="150000"/>
              </a:lnSpc>
            </a:pPr>
            <a:r>
              <a:rPr lang="en-US" dirty="0"/>
              <a:t>Not all of these symptoms were from the initial disease</a:t>
            </a:r>
          </a:p>
          <a:p>
            <a:pPr>
              <a:lnSpc>
                <a:spcPct val="150000"/>
              </a:lnSpc>
            </a:pPr>
            <a:r>
              <a:rPr lang="en-US" dirty="0"/>
              <a:t>The term “Long COVID” was already in circulation</a:t>
            </a:r>
          </a:p>
        </p:txBody>
      </p:sp>
      <p:sp>
        <p:nvSpPr>
          <p:cNvPr id="5" name="Footer Placeholder 4">
            <a:extLst>
              <a:ext uri="{FF2B5EF4-FFF2-40B4-BE49-F238E27FC236}">
                <a16:creationId xmlns:a16="http://schemas.microsoft.com/office/drawing/2014/main" id="{350649E2-DACC-C640-9241-292D08E887C1}"/>
              </a:ext>
            </a:extLst>
          </p:cNvPr>
          <p:cNvSpPr>
            <a:spLocks noGrp="1"/>
          </p:cNvSpPr>
          <p:nvPr>
            <p:ph type="ftr" sz="quarter" idx="10"/>
          </p:nvPr>
        </p:nvSpPr>
        <p:spPr/>
        <p:txBody>
          <a:bodyPr/>
          <a:lstStyle/>
          <a:p>
            <a:r>
              <a:rPr lang="en-GB" i="1" u="sng" dirty="0">
                <a:hlinkClick r:id="rId3"/>
              </a:rPr>
              <a:t>Journal of General Internal Medicine</a:t>
            </a:r>
            <a:r>
              <a:rPr lang="en-GB" dirty="0"/>
              <a:t> </a:t>
            </a:r>
            <a:r>
              <a:rPr lang="en-GB" b="1" dirty="0"/>
              <a:t>volume 36</a:t>
            </a:r>
            <a:r>
              <a:rPr lang="en-GB" dirty="0"/>
              <a:t>, pages738–745(2021)</a:t>
            </a:r>
          </a:p>
          <a:p>
            <a:endParaRPr lang="en-AU" dirty="0"/>
          </a:p>
        </p:txBody>
      </p:sp>
      <p:sp>
        <p:nvSpPr>
          <p:cNvPr id="6" name="Slide Number Placeholder 5">
            <a:extLst>
              <a:ext uri="{FF2B5EF4-FFF2-40B4-BE49-F238E27FC236}">
                <a16:creationId xmlns:a16="http://schemas.microsoft.com/office/drawing/2014/main" id="{E7EFD6E9-548B-EF47-AAD7-6F37A53824A7}"/>
              </a:ext>
            </a:extLst>
          </p:cNvPr>
          <p:cNvSpPr>
            <a:spLocks noGrp="1"/>
          </p:cNvSpPr>
          <p:nvPr>
            <p:ph type="sldNum" sz="quarter" idx="11"/>
          </p:nvPr>
        </p:nvSpPr>
        <p:spPr/>
        <p:txBody>
          <a:bodyPr/>
          <a:lstStyle/>
          <a:p>
            <a:fld id="{AEAFAAFB-26D3-4928-8382-25E2682BE24F}" type="slidenum">
              <a:rPr lang="en-AU" smtClean="0"/>
              <a:t>4</a:t>
            </a:fld>
            <a:endParaRPr lang="en-AU"/>
          </a:p>
        </p:txBody>
      </p:sp>
    </p:spTree>
    <p:extLst>
      <p:ext uri="{BB962C8B-B14F-4D97-AF65-F5344CB8AC3E}">
        <p14:creationId xmlns:p14="http://schemas.microsoft.com/office/powerpoint/2010/main" val="2921764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1A12-0EB4-7A46-BC3B-5C99337A7FDF}"/>
              </a:ext>
            </a:extLst>
          </p:cNvPr>
          <p:cNvSpPr>
            <a:spLocks noGrp="1"/>
          </p:cNvSpPr>
          <p:nvPr>
            <p:ph type="title"/>
          </p:nvPr>
        </p:nvSpPr>
        <p:spPr/>
        <p:txBody>
          <a:bodyPr/>
          <a:lstStyle/>
          <a:p>
            <a:r>
              <a:rPr lang="en-US" dirty="0"/>
              <a:t>Diagnostic criteria</a:t>
            </a:r>
          </a:p>
        </p:txBody>
      </p:sp>
      <p:sp>
        <p:nvSpPr>
          <p:cNvPr id="3" name="Content Placeholder 2">
            <a:extLst>
              <a:ext uri="{FF2B5EF4-FFF2-40B4-BE49-F238E27FC236}">
                <a16:creationId xmlns:a16="http://schemas.microsoft.com/office/drawing/2014/main" id="{10CD37E8-8169-F847-9099-A53D4089E49F}"/>
              </a:ext>
            </a:extLst>
          </p:cNvPr>
          <p:cNvSpPr>
            <a:spLocks noGrp="1"/>
          </p:cNvSpPr>
          <p:nvPr>
            <p:ph idx="1"/>
          </p:nvPr>
        </p:nvSpPr>
        <p:spPr>
          <a:xfrm>
            <a:off x="457200" y="1123951"/>
            <a:ext cx="8229600" cy="3352800"/>
          </a:xfrm>
        </p:spPr>
        <p:txBody>
          <a:bodyPr>
            <a:normAutofit/>
          </a:bodyPr>
          <a:lstStyle/>
          <a:p>
            <a:pPr marL="0" indent="0">
              <a:buNone/>
            </a:pPr>
            <a:r>
              <a:rPr lang="en-GB" dirty="0"/>
              <a:t>Three clinical syndromes</a:t>
            </a:r>
          </a:p>
          <a:p>
            <a:r>
              <a:rPr lang="en-GB" i="1" dirty="0"/>
              <a:t>Acute COVID-19 </a:t>
            </a:r>
            <a:r>
              <a:rPr lang="en-GB" dirty="0"/>
              <a:t>- first 4 weeks after infection</a:t>
            </a:r>
          </a:p>
          <a:p>
            <a:r>
              <a:rPr lang="en-GB" i="1" dirty="0"/>
              <a:t>New or ongoing symptoms 4 weeks or more after the start of acute COVID-19</a:t>
            </a:r>
            <a:r>
              <a:rPr lang="en-GB" dirty="0"/>
              <a:t>, further divided </a:t>
            </a:r>
            <a:r>
              <a:rPr lang="en-GB" dirty="0" err="1"/>
              <a:t>omtp</a:t>
            </a:r>
            <a:r>
              <a:rPr lang="en-GB" dirty="0"/>
              <a:t>:</a:t>
            </a:r>
          </a:p>
          <a:p>
            <a:pPr lvl="1"/>
            <a:r>
              <a:rPr lang="en-GB" i="1" dirty="0"/>
              <a:t>ongoing symptomatic COVID-19</a:t>
            </a:r>
            <a:r>
              <a:rPr lang="en-GB" dirty="0"/>
              <a:t> for effects from 4 to 12 weeks after onset, and</a:t>
            </a:r>
          </a:p>
          <a:p>
            <a:pPr lvl="1"/>
            <a:r>
              <a:rPr lang="en-GB" i="1" dirty="0"/>
              <a:t>post-COVID-19 syndrome</a:t>
            </a:r>
            <a:r>
              <a:rPr lang="en-GB" dirty="0"/>
              <a:t> for effects that persist 12 or more weeks after onset.</a:t>
            </a:r>
          </a:p>
          <a:p>
            <a:r>
              <a:rPr lang="en-GB" dirty="0"/>
              <a:t>NICE definition of </a:t>
            </a:r>
            <a:r>
              <a:rPr lang="en-GB" i="1" dirty="0"/>
              <a:t>long COVID</a:t>
            </a:r>
          </a:p>
          <a:p>
            <a:pPr lvl="1"/>
            <a:r>
              <a:rPr lang="en-GB" dirty="0"/>
              <a:t>"commonly used to describe signs and symptoms that continue or develop after acute COVID-19. It includes both ongoing symptomatic COVID-19 (from 4 to 12 weeks) and post-COVID-19 syndrome (12 weeks or more)"</a:t>
            </a:r>
          </a:p>
        </p:txBody>
      </p:sp>
      <p:sp>
        <p:nvSpPr>
          <p:cNvPr id="4" name="Footer Placeholder 3">
            <a:extLst>
              <a:ext uri="{FF2B5EF4-FFF2-40B4-BE49-F238E27FC236}">
                <a16:creationId xmlns:a16="http://schemas.microsoft.com/office/drawing/2014/main" id="{AE524418-2D8A-C544-8D1A-889391109BEE}"/>
              </a:ext>
            </a:extLst>
          </p:cNvPr>
          <p:cNvSpPr>
            <a:spLocks noGrp="1"/>
          </p:cNvSpPr>
          <p:nvPr>
            <p:ph type="ftr" sz="quarter" idx="10"/>
          </p:nvPr>
        </p:nvSpPr>
        <p:spPr>
          <a:xfrm>
            <a:off x="688022" y="4781550"/>
            <a:ext cx="8074978" cy="228600"/>
          </a:xfrm>
        </p:spPr>
        <p:txBody>
          <a:bodyPr/>
          <a:lstStyle/>
          <a:p>
            <a:r>
              <a:rPr lang="en-GB" dirty="0">
                <a:hlinkClick r:id="rId3"/>
              </a:rPr>
              <a:t>"Context | COVID-19 rapid guideline: managing the long-term effects of COVID-19"</a:t>
            </a:r>
            <a:r>
              <a:rPr lang="en-GB" dirty="0"/>
              <a:t>. </a:t>
            </a:r>
            <a:r>
              <a:rPr lang="en-GB" i="1" dirty="0">
                <a:hlinkClick r:id="rId4" tooltip="National Institute for Health and Care Excellence"/>
              </a:rPr>
              <a:t>National Institute for Health and Care Excellence</a:t>
            </a:r>
            <a:r>
              <a:rPr lang="en-GB" dirty="0"/>
              <a:t>. 18 December 2020..</a:t>
            </a:r>
            <a:endParaRPr lang="en-US" dirty="0"/>
          </a:p>
        </p:txBody>
      </p:sp>
      <p:sp>
        <p:nvSpPr>
          <p:cNvPr id="5" name="Slide Number Placeholder 4">
            <a:extLst>
              <a:ext uri="{FF2B5EF4-FFF2-40B4-BE49-F238E27FC236}">
                <a16:creationId xmlns:a16="http://schemas.microsoft.com/office/drawing/2014/main" id="{A181D440-E06C-5341-92D7-BBD844EE578D}"/>
              </a:ext>
            </a:extLst>
          </p:cNvPr>
          <p:cNvSpPr>
            <a:spLocks noGrp="1"/>
          </p:cNvSpPr>
          <p:nvPr>
            <p:ph type="sldNum" sz="quarter" idx="11"/>
          </p:nvPr>
        </p:nvSpPr>
        <p:spPr/>
        <p:txBody>
          <a:bodyPr/>
          <a:lstStyle/>
          <a:p>
            <a:fld id="{47547CF9-5B10-D24F-A8D7-45A9778164F7}" type="slidenum">
              <a:rPr lang="uk-UA" smtClean="0"/>
              <a:pPr/>
              <a:t>5</a:t>
            </a:fld>
            <a:endParaRPr lang="uk-UA" dirty="0"/>
          </a:p>
        </p:txBody>
      </p:sp>
    </p:spTree>
    <p:extLst>
      <p:ext uri="{BB962C8B-B14F-4D97-AF65-F5344CB8AC3E}">
        <p14:creationId xmlns:p14="http://schemas.microsoft.com/office/powerpoint/2010/main" val="463852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7709D-DF53-7245-A6EB-A65FDE56F458}"/>
              </a:ext>
            </a:extLst>
          </p:cNvPr>
          <p:cNvSpPr>
            <a:spLocks noGrp="1"/>
          </p:cNvSpPr>
          <p:nvPr>
            <p:ph type="title"/>
          </p:nvPr>
        </p:nvSpPr>
        <p:spPr>
          <a:xfrm>
            <a:off x="762000" y="1200150"/>
            <a:ext cx="8154334" cy="827485"/>
          </a:xfrm>
        </p:spPr>
        <p:txBody>
          <a:bodyPr/>
          <a:lstStyle/>
          <a:p>
            <a:r>
              <a:rPr lang="en-US" dirty="0"/>
              <a:t>The symptoms</a:t>
            </a:r>
          </a:p>
        </p:txBody>
      </p:sp>
      <p:sp>
        <p:nvSpPr>
          <p:cNvPr id="5" name="Slide Number Placeholder 4">
            <a:extLst>
              <a:ext uri="{FF2B5EF4-FFF2-40B4-BE49-F238E27FC236}">
                <a16:creationId xmlns:a16="http://schemas.microsoft.com/office/drawing/2014/main" id="{0920E79B-8207-C94E-ACD3-6EFAE1C3E32D}"/>
              </a:ext>
            </a:extLst>
          </p:cNvPr>
          <p:cNvSpPr>
            <a:spLocks noGrp="1"/>
          </p:cNvSpPr>
          <p:nvPr>
            <p:ph type="sldNum" sz="quarter" idx="4294967295"/>
          </p:nvPr>
        </p:nvSpPr>
        <p:spPr>
          <a:xfrm>
            <a:off x="0" y="4781550"/>
            <a:ext cx="228600" cy="228600"/>
          </a:xfrm>
          <a:prstGeom prst="rect">
            <a:avLst/>
          </a:prstGeom>
        </p:spPr>
        <p:txBody>
          <a:bodyPr/>
          <a:lstStyle/>
          <a:p>
            <a:fld id="{47547CF9-5B10-D24F-A8D7-45A9778164F7}" type="slidenum">
              <a:rPr lang="uk-UA" smtClean="0"/>
              <a:pPr/>
              <a:t>6</a:t>
            </a:fld>
            <a:endParaRPr lang="uk-UA" dirty="0"/>
          </a:p>
        </p:txBody>
      </p:sp>
      <p:pic>
        <p:nvPicPr>
          <p:cNvPr id="11" name="Content Placeholder 10" descr="Diagram&#10;&#10;Description automatically generated">
            <a:extLst>
              <a:ext uri="{FF2B5EF4-FFF2-40B4-BE49-F238E27FC236}">
                <a16:creationId xmlns:a16="http://schemas.microsoft.com/office/drawing/2014/main" id="{85BD70F0-A8D9-5345-BCCE-724F622ECD94}"/>
              </a:ext>
            </a:extLst>
          </p:cNvPr>
          <p:cNvPicPr>
            <a:picLocks noGrp="1" noChangeAspect="1"/>
          </p:cNvPicPr>
          <p:nvPr>
            <p:ph sz="half" idx="1"/>
          </p:nvPr>
        </p:nvPicPr>
        <p:blipFill rotWithShape="1">
          <a:blip r:embed="rId2"/>
          <a:srcRect t="4049"/>
          <a:stretch/>
        </p:blipFill>
        <p:spPr>
          <a:xfrm>
            <a:off x="3048000" y="125761"/>
            <a:ext cx="5603462" cy="4911529"/>
          </a:xfrm>
        </p:spPr>
      </p:pic>
    </p:spTree>
    <p:extLst>
      <p:ext uri="{BB962C8B-B14F-4D97-AF65-F5344CB8AC3E}">
        <p14:creationId xmlns:p14="http://schemas.microsoft.com/office/powerpoint/2010/main" val="1020326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00E3BDB-FE2D-9C44-AF1F-4D70266A5730}"/>
              </a:ext>
            </a:extLst>
          </p:cNvPr>
          <p:cNvSpPr>
            <a:spLocks noGrp="1"/>
          </p:cNvSpPr>
          <p:nvPr>
            <p:ph type="title"/>
          </p:nvPr>
        </p:nvSpPr>
        <p:spPr/>
        <p:txBody>
          <a:bodyPr/>
          <a:lstStyle/>
          <a:p>
            <a:r>
              <a:rPr lang="en-US" dirty="0"/>
              <a:t>Symptoms Cluster</a:t>
            </a:r>
          </a:p>
        </p:txBody>
      </p:sp>
      <p:sp>
        <p:nvSpPr>
          <p:cNvPr id="6" name="Oval 5">
            <a:extLst>
              <a:ext uri="{FF2B5EF4-FFF2-40B4-BE49-F238E27FC236}">
                <a16:creationId xmlns:a16="http://schemas.microsoft.com/office/drawing/2014/main" id="{D9999E5E-9EF4-F04F-B0D8-AD45C3166A12}"/>
              </a:ext>
            </a:extLst>
          </p:cNvPr>
          <p:cNvSpPr/>
          <p:nvPr/>
        </p:nvSpPr>
        <p:spPr bwMode="auto">
          <a:xfrm>
            <a:off x="1143000" y="1310880"/>
            <a:ext cx="1752600" cy="1260870"/>
          </a:xfrm>
          <a:prstGeom prst="ellipse">
            <a:avLst/>
          </a:prstGeom>
          <a:gradFill>
            <a:gsLst>
              <a:gs pos="0">
                <a:schemeClr val="accent1">
                  <a:lumMod val="5000"/>
                  <a:lumOff val="95000"/>
                  <a:alpha val="50104"/>
                </a:schemeClr>
              </a:gs>
              <a:gs pos="74000">
                <a:schemeClr val="accent1">
                  <a:lumMod val="45000"/>
                  <a:lumOff val="55000"/>
                  <a:alpha val="47713"/>
                </a:schemeClr>
              </a:gs>
              <a:gs pos="83000">
                <a:schemeClr val="accent1">
                  <a:lumMod val="45000"/>
                  <a:lumOff val="55000"/>
                  <a:alpha val="49807"/>
                </a:schemeClr>
              </a:gs>
              <a:gs pos="100000">
                <a:schemeClr val="accent1">
                  <a:lumMod val="30000"/>
                  <a:lumOff val="70000"/>
                  <a:alpha val="50000"/>
                </a:schemeClr>
              </a:gs>
            </a:gsLst>
            <a:lin ang="5400000" scaled="1"/>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Brain Fog</a:t>
            </a:r>
          </a:p>
        </p:txBody>
      </p:sp>
      <p:sp>
        <p:nvSpPr>
          <p:cNvPr id="7" name="Oval 6">
            <a:extLst>
              <a:ext uri="{FF2B5EF4-FFF2-40B4-BE49-F238E27FC236}">
                <a16:creationId xmlns:a16="http://schemas.microsoft.com/office/drawing/2014/main" id="{51130C34-E889-3340-AD33-6A77943B650C}"/>
              </a:ext>
            </a:extLst>
          </p:cNvPr>
          <p:cNvSpPr/>
          <p:nvPr/>
        </p:nvSpPr>
        <p:spPr bwMode="auto">
          <a:xfrm>
            <a:off x="2514600" y="1103116"/>
            <a:ext cx="1219200" cy="1066800"/>
          </a:xfrm>
          <a:prstGeom prst="ellipse">
            <a:avLst/>
          </a:prstGeom>
          <a:gradFill flip="none" rotWithShape="1">
            <a:gsLst>
              <a:gs pos="0">
                <a:schemeClr val="accent3">
                  <a:lumMod val="0"/>
                  <a:lumOff val="100000"/>
                  <a:alpha val="47000"/>
                </a:schemeClr>
              </a:gs>
              <a:gs pos="35000">
                <a:schemeClr val="accent3">
                  <a:lumMod val="0"/>
                  <a:lumOff val="100000"/>
                  <a:alpha val="46000"/>
                </a:schemeClr>
              </a:gs>
              <a:gs pos="100000">
                <a:schemeClr val="accent3">
                  <a:lumMod val="100000"/>
                </a:schemeClr>
              </a:gs>
            </a:gsLst>
            <a:path path="circle">
              <a:fillToRect l="50000" t="-80000" r="50000" b="180000"/>
            </a:path>
            <a:tileRect/>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Fever</a:t>
            </a:r>
          </a:p>
        </p:txBody>
      </p:sp>
      <p:sp>
        <p:nvSpPr>
          <p:cNvPr id="8" name="Oval 7">
            <a:extLst>
              <a:ext uri="{FF2B5EF4-FFF2-40B4-BE49-F238E27FC236}">
                <a16:creationId xmlns:a16="http://schemas.microsoft.com/office/drawing/2014/main" id="{52747516-EAB0-D242-A0A6-B07AD347971A}"/>
              </a:ext>
            </a:extLst>
          </p:cNvPr>
          <p:cNvSpPr/>
          <p:nvPr/>
        </p:nvSpPr>
        <p:spPr bwMode="auto">
          <a:xfrm>
            <a:off x="1981200" y="1833566"/>
            <a:ext cx="2895600" cy="2109784"/>
          </a:xfrm>
          <a:prstGeom prst="ellipse">
            <a:avLst/>
          </a:prstGeom>
          <a:gradFill flip="none" rotWithShape="1">
            <a:gsLst>
              <a:gs pos="0">
                <a:schemeClr val="accent6">
                  <a:lumMod val="0"/>
                  <a:lumOff val="100000"/>
                  <a:alpha val="49000"/>
                </a:schemeClr>
              </a:gs>
              <a:gs pos="35000">
                <a:schemeClr val="accent6">
                  <a:lumMod val="0"/>
                  <a:lumOff val="100000"/>
                  <a:alpha val="51000"/>
                </a:schemeClr>
              </a:gs>
              <a:gs pos="100000">
                <a:schemeClr val="accent6">
                  <a:lumMod val="100000"/>
                  <a:alpha val="49388"/>
                </a:schemeClr>
              </a:gs>
            </a:gsLst>
            <a:path path="circle">
              <a:fillToRect l="50000" t="-80000" r="50000" b="180000"/>
            </a:path>
            <a:tileRect/>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Fatigue</a:t>
            </a:r>
          </a:p>
        </p:txBody>
      </p:sp>
      <p:sp>
        <p:nvSpPr>
          <p:cNvPr id="9" name="Oval 8">
            <a:extLst>
              <a:ext uri="{FF2B5EF4-FFF2-40B4-BE49-F238E27FC236}">
                <a16:creationId xmlns:a16="http://schemas.microsoft.com/office/drawing/2014/main" id="{A807E24D-073E-5B45-B34E-D070EECB8806}"/>
              </a:ext>
            </a:extLst>
          </p:cNvPr>
          <p:cNvSpPr/>
          <p:nvPr/>
        </p:nvSpPr>
        <p:spPr bwMode="auto">
          <a:xfrm>
            <a:off x="4018221" y="1833566"/>
            <a:ext cx="2895600" cy="2109784"/>
          </a:xfrm>
          <a:prstGeom prst="ellipse">
            <a:avLst/>
          </a:prstGeom>
          <a:gradFill flip="none" rotWithShape="1">
            <a:gsLst>
              <a:gs pos="0">
                <a:schemeClr val="accent4">
                  <a:lumMod val="40000"/>
                  <a:lumOff val="60000"/>
                  <a:alpha val="44000"/>
                </a:schemeClr>
              </a:gs>
              <a:gs pos="45000">
                <a:schemeClr val="accent4">
                  <a:lumMod val="95000"/>
                  <a:lumOff val="5000"/>
                  <a:alpha val="47000"/>
                </a:schemeClr>
              </a:gs>
              <a:gs pos="100000">
                <a:schemeClr val="accent4">
                  <a:lumMod val="60000"/>
                  <a:alpha val="54000"/>
                </a:schemeClr>
              </a:gs>
            </a:gsLst>
            <a:path path="circle">
              <a:fillToRect l="50000" t="130000" r="50000" b="-30000"/>
            </a:path>
            <a:tileRect/>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Breathlessness</a:t>
            </a:r>
          </a:p>
        </p:txBody>
      </p:sp>
      <p:sp>
        <p:nvSpPr>
          <p:cNvPr id="10" name="Oval 9">
            <a:extLst>
              <a:ext uri="{FF2B5EF4-FFF2-40B4-BE49-F238E27FC236}">
                <a16:creationId xmlns:a16="http://schemas.microsoft.com/office/drawing/2014/main" id="{E59A9EB9-D88A-5845-8F80-F69570BF4743}"/>
              </a:ext>
            </a:extLst>
          </p:cNvPr>
          <p:cNvSpPr/>
          <p:nvPr/>
        </p:nvSpPr>
        <p:spPr bwMode="auto">
          <a:xfrm>
            <a:off x="3092301" y="3181350"/>
            <a:ext cx="2907119" cy="1783554"/>
          </a:xfrm>
          <a:prstGeom prst="ellipse">
            <a:avLst/>
          </a:prstGeom>
          <a:gradFill>
            <a:gsLst>
              <a:gs pos="0">
                <a:schemeClr val="accent1">
                  <a:lumMod val="5000"/>
                  <a:lumOff val="95000"/>
                  <a:alpha val="50104"/>
                </a:schemeClr>
              </a:gs>
              <a:gs pos="52000">
                <a:schemeClr val="accent1">
                  <a:lumMod val="45000"/>
                  <a:lumOff val="55000"/>
                  <a:alpha val="47713"/>
                </a:schemeClr>
              </a:gs>
              <a:gs pos="83000">
                <a:schemeClr val="accent1">
                  <a:lumMod val="75000"/>
                  <a:alpha val="60000"/>
                </a:schemeClr>
              </a:gs>
              <a:gs pos="100000">
                <a:schemeClr val="accent1">
                  <a:lumMod val="75000"/>
                </a:schemeClr>
              </a:gs>
            </a:gsLst>
            <a:lin ang="5400000" scaled="1"/>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Multi-Symptoms</a:t>
            </a:r>
          </a:p>
        </p:txBody>
      </p:sp>
      <p:sp>
        <p:nvSpPr>
          <p:cNvPr id="11" name="Oval 10">
            <a:extLst>
              <a:ext uri="{FF2B5EF4-FFF2-40B4-BE49-F238E27FC236}">
                <a16:creationId xmlns:a16="http://schemas.microsoft.com/office/drawing/2014/main" id="{080517B0-5034-D445-A85B-D6E1EDA199A9}"/>
              </a:ext>
            </a:extLst>
          </p:cNvPr>
          <p:cNvSpPr/>
          <p:nvPr/>
        </p:nvSpPr>
        <p:spPr bwMode="auto">
          <a:xfrm>
            <a:off x="3533110" y="1103116"/>
            <a:ext cx="1877090" cy="1131092"/>
          </a:xfrm>
          <a:prstGeom prst="ellipse">
            <a:avLst/>
          </a:prstGeom>
          <a:gradFill flip="none" rotWithShape="1">
            <a:gsLst>
              <a:gs pos="0">
                <a:schemeClr val="accent3">
                  <a:lumMod val="0"/>
                  <a:lumOff val="100000"/>
                  <a:alpha val="47000"/>
                </a:schemeClr>
              </a:gs>
              <a:gs pos="35000">
                <a:schemeClr val="accent3">
                  <a:lumMod val="0"/>
                  <a:lumOff val="100000"/>
                  <a:alpha val="46000"/>
                </a:schemeClr>
              </a:gs>
              <a:gs pos="100000">
                <a:srgbClr val="00B0F0">
                  <a:alpha val="50990"/>
                </a:srgbClr>
              </a:gs>
            </a:gsLst>
            <a:path path="circle">
              <a:fillToRect l="50000" t="-80000" r="50000" b="180000"/>
            </a:path>
            <a:tileRect/>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Headache</a:t>
            </a:r>
          </a:p>
        </p:txBody>
      </p:sp>
      <p:sp>
        <p:nvSpPr>
          <p:cNvPr id="13" name="Oval 12">
            <a:extLst>
              <a:ext uri="{FF2B5EF4-FFF2-40B4-BE49-F238E27FC236}">
                <a16:creationId xmlns:a16="http://schemas.microsoft.com/office/drawing/2014/main" id="{2B383313-4A07-884A-AD2F-794C5D7A3724}"/>
              </a:ext>
            </a:extLst>
          </p:cNvPr>
          <p:cNvSpPr/>
          <p:nvPr/>
        </p:nvSpPr>
        <p:spPr bwMode="auto">
          <a:xfrm>
            <a:off x="1507700" y="3325876"/>
            <a:ext cx="1828800" cy="1429015"/>
          </a:xfrm>
          <a:prstGeom prst="ellipse">
            <a:avLst/>
          </a:prstGeom>
          <a:gradFill flip="none" rotWithShape="1">
            <a:gsLst>
              <a:gs pos="0">
                <a:schemeClr val="accent6">
                  <a:lumMod val="0"/>
                  <a:lumOff val="100000"/>
                  <a:alpha val="49000"/>
                </a:schemeClr>
              </a:gs>
              <a:gs pos="35000">
                <a:schemeClr val="accent6">
                  <a:lumMod val="0"/>
                  <a:lumOff val="100000"/>
                  <a:alpha val="51000"/>
                </a:schemeClr>
              </a:gs>
              <a:gs pos="100000">
                <a:schemeClr val="accent5">
                  <a:lumMod val="75000"/>
                  <a:alpha val="66000"/>
                </a:schemeClr>
              </a:gs>
            </a:gsLst>
            <a:path path="circle">
              <a:fillToRect l="50000" t="-80000" r="50000" b="180000"/>
            </a:path>
            <a:tileRect/>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Palpitations</a:t>
            </a:r>
          </a:p>
        </p:txBody>
      </p:sp>
      <p:sp>
        <p:nvSpPr>
          <p:cNvPr id="14" name="Oval 13">
            <a:extLst>
              <a:ext uri="{FF2B5EF4-FFF2-40B4-BE49-F238E27FC236}">
                <a16:creationId xmlns:a16="http://schemas.microsoft.com/office/drawing/2014/main" id="{747C73F0-C683-9040-822A-20FAC3C755B5}"/>
              </a:ext>
            </a:extLst>
          </p:cNvPr>
          <p:cNvSpPr/>
          <p:nvPr/>
        </p:nvSpPr>
        <p:spPr bwMode="auto">
          <a:xfrm>
            <a:off x="898802" y="2234208"/>
            <a:ext cx="1996095" cy="1556742"/>
          </a:xfrm>
          <a:prstGeom prst="ellipse">
            <a:avLst/>
          </a:prstGeom>
          <a:gradFill flip="none" rotWithShape="1">
            <a:gsLst>
              <a:gs pos="0">
                <a:schemeClr val="accent6">
                  <a:lumMod val="0"/>
                  <a:lumOff val="100000"/>
                  <a:alpha val="49000"/>
                </a:schemeClr>
              </a:gs>
              <a:gs pos="35000">
                <a:schemeClr val="accent6">
                  <a:lumMod val="0"/>
                  <a:lumOff val="100000"/>
                  <a:alpha val="51000"/>
                </a:schemeClr>
              </a:gs>
              <a:gs pos="100000">
                <a:srgbClr val="C00000">
                  <a:alpha val="59000"/>
                </a:srgbClr>
              </a:gs>
            </a:gsLst>
            <a:path path="circle">
              <a:fillToRect l="50000" t="-80000" r="50000" b="180000"/>
            </a:path>
            <a:tileRect/>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Chest and body pain</a:t>
            </a:r>
          </a:p>
        </p:txBody>
      </p:sp>
      <p:sp>
        <p:nvSpPr>
          <p:cNvPr id="15" name="TextBox 14">
            <a:extLst>
              <a:ext uri="{FF2B5EF4-FFF2-40B4-BE49-F238E27FC236}">
                <a16:creationId xmlns:a16="http://schemas.microsoft.com/office/drawing/2014/main" id="{8F530CA3-2D4E-DE43-884C-450E8BF70310}"/>
              </a:ext>
            </a:extLst>
          </p:cNvPr>
          <p:cNvSpPr txBox="1"/>
          <p:nvPr/>
        </p:nvSpPr>
        <p:spPr bwMode="auto">
          <a:xfrm>
            <a:off x="6324600" y="1141228"/>
            <a:ext cx="2743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Symptoms may be persistent or fluctuant</a:t>
            </a:r>
          </a:p>
        </p:txBody>
      </p:sp>
      <p:sp>
        <p:nvSpPr>
          <p:cNvPr id="12" name="Oval 11">
            <a:extLst>
              <a:ext uri="{FF2B5EF4-FFF2-40B4-BE49-F238E27FC236}">
                <a16:creationId xmlns:a16="http://schemas.microsoft.com/office/drawing/2014/main" id="{21084967-AFCD-A74C-BD9D-0063CBB7070B}"/>
              </a:ext>
            </a:extLst>
          </p:cNvPr>
          <p:cNvSpPr/>
          <p:nvPr/>
        </p:nvSpPr>
        <p:spPr bwMode="auto">
          <a:xfrm>
            <a:off x="888261" y="1966272"/>
            <a:ext cx="5334001" cy="2707528"/>
          </a:xfrm>
          <a:prstGeom prst="ellipse">
            <a:avLst/>
          </a:prstGeom>
          <a:gradFill flip="none" rotWithShape="1">
            <a:gsLst>
              <a:gs pos="0">
                <a:schemeClr val="accent6">
                  <a:lumMod val="0"/>
                  <a:lumOff val="100000"/>
                  <a:alpha val="49000"/>
                </a:schemeClr>
              </a:gs>
              <a:gs pos="35000">
                <a:schemeClr val="accent6">
                  <a:lumMod val="0"/>
                  <a:lumOff val="100000"/>
                  <a:alpha val="51000"/>
                </a:schemeClr>
              </a:gs>
              <a:gs pos="100000">
                <a:schemeClr val="accent6">
                  <a:lumMod val="100000"/>
                  <a:alpha val="49388"/>
                </a:schemeClr>
              </a:gs>
            </a:gsLst>
            <a:path path="circle">
              <a:fillToRect l="50000" t="-80000" r="50000" b="180000"/>
            </a:path>
            <a:tileRect/>
          </a:gra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800" b="0" dirty="0">
                <a:ln>
                  <a:solidFill>
                    <a:sysClr val="windowText" lastClr="000000"/>
                  </a:solidFill>
                </a:ln>
                <a:solidFill>
                  <a:schemeClr val="tx1"/>
                </a:solidFill>
                <a:latin typeface="Calibri" panose="020F0502020204030204" pitchFamily="34" charset="0"/>
              </a:rPr>
              <a:t>Anxiety and Low Mood</a:t>
            </a:r>
          </a:p>
        </p:txBody>
      </p:sp>
    </p:spTree>
    <p:extLst>
      <p:ext uri="{BB962C8B-B14F-4D97-AF65-F5344CB8AC3E}">
        <p14:creationId xmlns:p14="http://schemas.microsoft.com/office/powerpoint/2010/main" val="108433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CDD579-C56D-7042-973B-625F87B8CB89}"/>
              </a:ext>
            </a:extLst>
          </p:cNvPr>
          <p:cNvSpPr>
            <a:spLocks noGrp="1"/>
          </p:cNvSpPr>
          <p:nvPr>
            <p:ph type="title"/>
          </p:nvPr>
        </p:nvSpPr>
        <p:spPr/>
        <p:txBody>
          <a:bodyPr/>
          <a:lstStyle/>
          <a:p>
            <a:r>
              <a:rPr lang="en-US" dirty="0"/>
              <a:t>Four basic syndromes</a:t>
            </a:r>
          </a:p>
        </p:txBody>
      </p:sp>
      <p:sp>
        <p:nvSpPr>
          <p:cNvPr id="6" name="Content Placeholder 5">
            <a:extLst>
              <a:ext uri="{FF2B5EF4-FFF2-40B4-BE49-F238E27FC236}">
                <a16:creationId xmlns:a16="http://schemas.microsoft.com/office/drawing/2014/main" id="{1AF597E1-5419-074E-B49D-F8A5EEF15E8D}"/>
              </a:ext>
            </a:extLst>
          </p:cNvPr>
          <p:cNvSpPr>
            <a:spLocks noGrp="1"/>
          </p:cNvSpPr>
          <p:nvPr>
            <p:ph idx="1"/>
          </p:nvPr>
        </p:nvSpPr>
        <p:spPr/>
        <p:txBody>
          <a:bodyPr/>
          <a:lstStyle/>
          <a:p>
            <a:r>
              <a:rPr lang="en-GB" dirty="0"/>
              <a:t>Post Intensive Care Syndrome,</a:t>
            </a:r>
          </a:p>
          <a:p>
            <a:r>
              <a:rPr lang="en-GB" dirty="0"/>
              <a:t>Ongoing damage to the lungs and heart,</a:t>
            </a:r>
          </a:p>
          <a:p>
            <a:r>
              <a:rPr lang="en-GB" dirty="0"/>
              <a:t>Post-viral fatigue, </a:t>
            </a:r>
          </a:p>
          <a:p>
            <a:pPr lvl="1"/>
            <a:r>
              <a:rPr lang="en-GB" dirty="0"/>
              <a:t>Very much aligned with </a:t>
            </a:r>
            <a:r>
              <a:rPr lang="en-GB" dirty="0" err="1"/>
              <a:t>Myalgic</a:t>
            </a:r>
            <a:r>
              <a:rPr lang="en-GB" dirty="0"/>
              <a:t> Encephalomyelitis / Chronic Fatigue Syndrome (ME/CFS), and</a:t>
            </a:r>
          </a:p>
          <a:p>
            <a:r>
              <a:rPr lang="en-GB" dirty="0"/>
              <a:t>Continued COVID-19 syndromes</a:t>
            </a:r>
            <a:br>
              <a:rPr lang="en-GB" dirty="0"/>
            </a:br>
            <a:endParaRPr lang="en-US" dirty="0"/>
          </a:p>
        </p:txBody>
      </p:sp>
    </p:spTree>
    <p:extLst>
      <p:ext uri="{BB962C8B-B14F-4D97-AF65-F5344CB8AC3E}">
        <p14:creationId xmlns:p14="http://schemas.microsoft.com/office/powerpoint/2010/main" val="93549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9E3CB-AC58-E140-84E1-576315DBF26D}"/>
              </a:ext>
            </a:extLst>
          </p:cNvPr>
          <p:cNvSpPr>
            <a:spLocks noGrp="1"/>
          </p:cNvSpPr>
          <p:nvPr>
            <p:ph type="title"/>
          </p:nvPr>
        </p:nvSpPr>
        <p:spPr/>
        <p:txBody>
          <a:bodyPr/>
          <a:lstStyle/>
          <a:p>
            <a:r>
              <a:rPr lang="en-US" dirty="0"/>
              <a:t>Underlying causes</a:t>
            </a:r>
          </a:p>
        </p:txBody>
      </p:sp>
      <p:sp>
        <p:nvSpPr>
          <p:cNvPr id="3" name="Content Placeholder 2">
            <a:extLst>
              <a:ext uri="{FF2B5EF4-FFF2-40B4-BE49-F238E27FC236}">
                <a16:creationId xmlns:a16="http://schemas.microsoft.com/office/drawing/2014/main" id="{0C14F84A-81FC-F748-B928-A98DDF5EDB58}"/>
              </a:ext>
            </a:extLst>
          </p:cNvPr>
          <p:cNvSpPr>
            <a:spLocks noGrp="1"/>
          </p:cNvSpPr>
          <p:nvPr>
            <p:ph idx="1"/>
          </p:nvPr>
        </p:nvSpPr>
        <p:spPr/>
        <p:txBody>
          <a:bodyPr/>
          <a:lstStyle/>
          <a:p>
            <a:r>
              <a:rPr lang="en-US" dirty="0"/>
              <a:t>Everything is theoretical…</a:t>
            </a:r>
          </a:p>
          <a:p>
            <a:r>
              <a:rPr lang="en-US" dirty="0"/>
              <a:t>Details are based on what is known about the virus and other similar diseases (specifically CFS/ME)</a:t>
            </a:r>
          </a:p>
          <a:p>
            <a:endParaRPr lang="en-US" dirty="0"/>
          </a:p>
        </p:txBody>
      </p:sp>
    </p:spTree>
    <p:extLst>
      <p:ext uri="{BB962C8B-B14F-4D97-AF65-F5344CB8AC3E}">
        <p14:creationId xmlns:p14="http://schemas.microsoft.com/office/powerpoint/2010/main" val="1625096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A8B89-A27A-1446-BFCB-E60699751CAF}"/>
              </a:ext>
            </a:extLst>
          </p:cNvPr>
          <p:cNvSpPr>
            <a:spLocks noGrp="1"/>
          </p:cNvSpPr>
          <p:nvPr>
            <p:ph type="title"/>
          </p:nvPr>
        </p:nvSpPr>
        <p:spPr/>
        <p:txBody>
          <a:bodyPr/>
          <a:lstStyle/>
          <a:p>
            <a:r>
              <a:rPr lang="en-US" dirty="0"/>
              <a:t>Mechanism of COVID Action</a:t>
            </a:r>
          </a:p>
        </p:txBody>
      </p:sp>
      <p:pic>
        <p:nvPicPr>
          <p:cNvPr id="6" name="Content Placeholder 5">
            <a:extLst>
              <a:ext uri="{FF2B5EF4-FFF2-40B4-BE49-F238E27FC236}">
                <a16:creationId xmlns:a16="http://schemas.microsoft.com/office/drawing/2014/main" id="{6E7D0AEF-A7C3-9240-AD91-FEA7FC301A4F}"/>
              </a:ext>
            </a:extLst>
          </p:cNvPr>
          <p:cNvPicPr>
            <a:picLocks noGrp="1" noChangeAspect="1"/>
          </p:cNvPicPr>
          <p:nvPr>
            <p:ph idx="1"/>
          </p:nvPr>
        </p:nvPicPr>
        <p:blipFill>
          <a:blip r:embed="rId2"/>
          <a:stretch>
            <a:fillRect/>
          </a:stretch>
        </p:blipFill>
        <p:spPr>
          <a:xfrm>
            <a:off x="1219200" y="843421"/>
            <a:ext cx="6553200" cy="4066928"/>
          </a:xfrm>
          <a:solidFill>
            <a:schemeClr val="bg1"/>
          </a:solidFill>
          <a:ln>
            <a:solidFill>
              <a:schemeClr val="bg1"/>
            </a:solidFill>
          </a:ln>
        </p:spPr>
      </p:pic>
      <p:sp>
        <p:nvSpPr>
          <p:cNvPr id="5" name="Slide Number Placeholder 4">
            <a:extLst>
              <a:ext uri="{FF2B5EF4-FFF2-40B4-BE49-F238E27FC236}">
                <a16:creationId xmlns:a16="http://schemas.microsoft.com/office/drawing/2014/main" id="{671E6784-F00B-514D-9829-9856CA292B42}"/>
              </a:ext>
            </a:extLst>
          </p:cNvPr>
          <p:cNvSpPr>
            <a:spLocks noGrp="1"/>
          </p:cNvSpPr>
          <p:nvPr>
            <p:ph type="sldNum" sz="quarter" idx="11"/>
          </p:nvPr>
        </p:nvSpPr>
        <p:spPr>
          <a:solidFill>
            <a:schemeClr val="bg1"/>
          </a:solidFill>
          <a:ln>
            <a:solidFill>
              <a:schemeClr val="bg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547CF9-5B10-D24F-A8D7-45A9778164F7}" type="slidenum">
              <a:rPr kumimoji="0" lang="uk-UA" sz="900" b="0" i="0" u="none" strike="noStrike" kern="1200" cap="none" spc="0" normalizeH="0" baseline="0" noProof="0" smtClean="0">
                <a:ln>
                  <a:noFill/>
                </a:ln>
                <a:solidFill>
                  <a:srgbClr val="7F7F7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uk-UA" sz="900" b="0" i="0" u="none" strike="noStrike" kern="1200" cap="none" spc="0" normalizeH="0" baseline="0" noProof="0" dirty="0">
              <a:ln>
                <a:noFill/>
              </a:ln>
              <a:solidFill>
                <a:srgbClr val="7F7F7F"/>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D6A1F3AF-2C6B-FF40-AC7E-7D3E60AB2D98}"/>
              </a:ext>
            </a:extLst>
          </p:cNvPr>
          <p:cNvSpPr/>
          <p:nvPr/>
        </p:nvSpPr>
        <p:spPr>
          <a:xfrm>
            <a:off x="4169795" y="1909485"/>
            <a:ext cx="1623481" cy="3108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EDC7B595-54B3-0B43-9F60-29E592F8469E}"/>
              </a:ext>
            </a:extLst>
          </p:cNvPr>
          <p:cNvSpPr/>
          <p:nvPr/>
        </p:nvSpPr>
        <p:spPr>
          <a:xfrm>
            <a:off x="6189100" y="1697138"/>
            <a:ext cx="1095065" cy="7222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29EE48DF-13C6-D942-B97D-64A45E6C1C6F}"/>
              </a:ext>
            </a:extLst>
          </p:cNvPr>
          <p:cNvSpPr/>
          <p:nvPr/>
        </p:nvSpPr>
        <p:spPr>
          <a:xfrm>
            <a:off x="5456891" y="732041"/>
            <a:ext cx="1758487" cy="17492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4EF2810D-03FE-EA4A-B998-B6BC24F374C1}"/>
              </a:ext>
            </a:extLst>
          </p:cNvPr>
          <p:cNvSpPr/>
          <p:nvPr/>
        </p:nvSpPr>
        <p:spPr>
          <a:xfrm>
            <a:off x="6781800" y="1909485"/>
            <a:ext cx="1219200" cy="3000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260CB8B3-0B8F-AB4D-AD2E-2F6DD0B1CBC8}"/>
              </a:ext>
            </a:extLst>
          </p:cNvPr>
          <p:cNvSpPr/>
          <p:nvPr/>
        </p:nvSpPr>
        <p:spPr>
          <a:xfrm>
            <a:off x="1265554" y="2619809"/>
            <a:ext cx="3230246" cy="2290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D907A966-2188-C249-9331-9B501C4FDF31}"/>
              </a:ext>
            </a:extLst>
          </p:cNvPr>
          <p:cNvSpPr/>
          <p:nvPr/>
        </p:nvSpPr>
        <p:spPr>
          <a:xfrm>
            <a:off x="819150" y="1592235"/>
            <a:ext cx="1104900" cy="3036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69550EE3-1E40-3243-A319-18A5D25B239D}"/>
              </a:ext>
            </a:extLst>
          </p:cNvPr>
          <p:cNvSpPr/>
          <p:nvPr/>
        </p:nvSpPr>
        <p:spPr>
          <a:xfrm>
            <a:off x="3271606" y="1886493"/>
            <a:ext cx="1425361" cy="1334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Picture 19">
            <a:extLst>
              <a:ext uri="{FF2B5EF4-FFF2-40B4-BE49-F238E27FC236}">
                <a16:creationId xmlns:a16="http://schemas.microsoft.com/office/drawing/2014/main" id="{0728C203-B173-C246-8E9E-C022B2C347B0}"/>
              </a:ext>
            </a:extLst>
          </p:cNvPr>
          <p:cNvPicPr>
            <a:picLocks noChangeAspect="1"/>
          </p:cNvPicPr>
          <p:nvPr/>
        </p:nvPicPr>
        <p:blipFill rotWithShape="1">
          <a:blip r:embed="rId3"/>
          <a:srcRect l="24460" t="4126" r="26510" b="5818"/>
          <a:stretch/>
        </p:blipFill>
        <p:spPr>
          <a:xfrm>
            <a:off x="1908171" y="1039941"/>
            <a:ext cx="1336329" cy="1379409"/>
          </a:xfrm>
          <a:prstGeom prst="rect">
            <a:avLst/>
          </a:prstGeom>
          <a:solidFill>
            <a:schemeClr val="bg1"/>
          </a:solidFill>
          <a:ln>
            <a:solidFill>
              <a:schemeClr val="bg1"/>
            </a:solidFill>
          </a:ln>
        </p:spPr>
      </p:pic>
      <p:sp>
        <p:nvSpPr>
          <p:cNvPr id="21" name="Rectangle 20">
            <a:extLst>
              <a:ext uri="{FF2B5EF4-FFF2-40B4-BE49-F238E27FC236}">
                <a16:creationId xmlns:a16="http://schemas.microsoft.com/office/drawing/2014/main" id="{AE6FCC4D-1D21-7543-B9FB-11C4F430835A}"/>
              </a:ext>
            </a:extLst>
          </p:cNvPr>
          <p:cNvSpPr/>
          <p:nvPr/>
        </p:nvSpPr>
        <p:spPr>
          <a:xfrm>
            <a:off x="6553200" y="1039941"/>
            <a:ext cx="1185874" cy="15937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ECCFCD2E-1563-0846-B6DF-CA41A75FCF45}"/>
              </a:ext>
            </a:extLst>
          </p:cNvPr>
          <p:cNvSpPr/>
          <p:nvPr/>
        </p:nvSpPr>
        <p:spPr>
          <a:xfrm>
            <a:off x="4034999" y="1643299"/>
            <a:ext cx="591216" cy="9609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649951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E7D0AEF-A7C3-9240-AD91-FEA7FC301A4F}"/>
              </a:ext>
            </a:extLst>
          </p:cNvPr>
          <p:cNvPicPr>
            <a:picLocks noGrp="1" noChangeAspect="1"/>
          </p:cNvPicPr>
          <p:nvPr>
            <p:ph idx="1"/>
          </p:nvPr>
        </p:nvPicPr>
        <p:blipFill>
          <a:blip r:embed="rId2"/>
          <a:stretch>
            <a:fillRect/>
          </a:stretch>
        </p:blipFill>
        <p:spPr>
          <a:xfrm>
            <a:off x="1219200" y="843421"/>
            <a:ext cx="6553200" cy="4066928"/>
          </a:xfrm>
          <a:solidFill>
            <a:schemeClr val="bg1"/>
          </a:solidFill>
          <a:ln>
            <a:solidFill>
              <a:schemeClr val="bg1"/>
            </a:solidFill>
          </a:ln>
        </p:spPr>
      </p:pic>
      <p:sp>
        <p:nvSpPr>
          <p:cNvPr id="5" name="Slide Number Placeholder 4">
            <a:extLst>
              <a:ext uri="{FF2B5EF4-FFF2-40B4-BE49-F238E27FC236}">
                <a16:creationId xmlns:a16="http://schemas.microsoft.com/office/drawing/2014/main" id="{671E6784-F00B-514D-9829-9856CA292B42}"/>
              </a:ext>
            </a:extLst>
          </p:cNvPr>
          <p:cNvSpPr>
            <a:spLocks noGrp="1"/>
          </p:cNvSpPr>
          <p:nvPr>
            <p:ph type="sldNum" sz="quarter" idx="11"/>
          </p:nvPr>
        </p:nvSpPr>
        <p:spPr>
          <a:solidFill>
            <a:schemeClr val="bg1"/>
          </a:solidFill>
          <a:ln>
            <a:solidFill>
              <a:schemeClr val="bg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547CF9-5B10-D24F-A8D7-45A9778164F7}" type="slidenum">
              <a:rPr kumimoji="0" lang="uk-UA" sz="900" b="0" i="0" u="none" strike="noStrike" kern="1200" cap="none" spc="0" normalizeH="0" baseline="0" noProof="0" smtClean="0">
                <a:ln>
                  <a:noFill/>
                </a:ln>
                <a:solidFill>
                  <a:srgbClr val="7F7F7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uk-UA" sz="900" b="0" i="0" u="none" strike="noStrike" kern="1200" cap="none" spc="0" normalizeH="0" baseline="0" noProof="0" dirty="0">
              <a:ln>
                <a:noFill/>
              </a:ln>
              <a:solidFill>
                <a:srgbClr val="7F7F7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EDC7B595-54B3-0B43-9F60-29E592F8469E}"/>
              </a:ext>
            </a:extLst>
          </p:cNvPr>
          <p:cNvSpPr/>
          <p:nvPr/>
        </p:nvSpPr>
        <p:spPr>
          <a:xfrm>
            <a:off x="6189100" y="1697138"/>
            <a:ext cx="1095065" cy="7222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4EF2810D-03FE-EA4A-B998-B6BC24F374C1}"/>
              </a:ext>
            </a:extLst>
          </p:cNvPr>
          <p:cNvSpPr/>
          <p:nvPr/>
        </p:nvSpPr>
        <p:spPr>
          <a:xfrm>
            <a:off x="6781800" y="1909485"/>
            <a:ext cx="1219200" cy="3000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260CB8B3-0B8F-AB4D-AD2E-2F6DD0B1CBC8}"/>
              </a:ext>
            </a:extLst>
          </p:cNvPr>
          <p:cNvSpPr/>
          <p:nvPr/>
        </p:nvSpPr>
        <p:spPr>
          <a:xfrm>
            <a:off x="1265554" y="2619809"/>
            <a:ext cx="3230246" cy="2290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D907A966-2188-C249-9331-9B501C4FDF31}"/>
              </a:ext>
            </a:extLst>
          </p:cNvPr>
          <p:cNvSpPr/>
          <p:nvPr/>
        </p:nvSpPr>
        <p:spPr>
          <a:xfrm>
            <a:off x="819150" y="1592235"/>
            <a:ext cx="1104900" cy="3036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69550EE3-1E40-3243-A319-18A5D25B239D}"/>
              </a:ext>
            </a:extLst>
          </p:cNvPr>
          <p:cNvSpPr/>
          <p:nvPr/>
        </p:nvSpPr>
        <p:spPr>
          <a:xfrm>
            <a:off x="3271606" y="1886493"/>
            <a:ext cx="1425361" cy="1334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Picture 19">
            <a:extLst>
              <a:ext uri="{FF2B5EF4-FFF2-40B4-BE49-F238E27FC236}">
                <a16:creationId xmlns:a16="http://schemas.microsoft.com/office/drawing/2014/main" id="{0728C203-B173-C246-8E9E-C022B2C347B0}"/>
              </a:ext>
            </a:extLst>
          </p:cNvPr>
          <p:cNvPicPr>
            <a:picLocks noChangeAspect="1"/>
          </p:cNvPicPr>
          <p:nvPr/>
        </p:nvPicPr>
        <p:blipFill rotWithShape="1">
          <a:blip r:embed="rId3"/>
          <a:srcRect l="24460" t="4126" r="26510" b="5818"/>
          <a:stretch/>
        </p:blipFill>
        <p:spPr>
          <a:xfrm>
            <a:off x="1908171" y="1039941"/>
            <a:ext cx="1336329" cy="1379409"/>
          </a:xfrm>
          <a:prstGeom prst="rect">
            <a:avLst/>
          </a:prstGeom>
          <a:solidFill>
            <a:schemeClr val="bg1"/>
          </a:solidFill>
          <a:ln>
            <a:solidFill>
              <a:schemeClr val="bg1"/>
            </a:solidFill>
          </a:ln>
        </p:spPr>
      </p:pic>
      <p:sp>
        <p:nvSpPr>
          <p:cNvPr id="21" name="Rectangle 20">
            <a:extLst>
              <a:ext uri="{FF2B5EF4-FFF2-40B4-BE49-F238E27FC236}">
                <a16:creationId xmlns:a16="http://schemas.microsoft.com/office/drawing/2014/main" id="{AE6FCC4D-1D21-7543-B9FB-11C4F430835A}"/>
              </a:ext>
            </a:extLst>
          </p:cNvPr>
          <p:cNvSpPr/>
          <p:nvPr/>
        </p:nvSpPr>
        <p:spPr>
          <a:xfrm>
            <a:off x="6553200" y="1039941"/>
            <a:ext cx="1185874" cy="15937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61B3B74E-C714-3D49-B021-686437E243C6}"/>
              </a:ext>
            </a:extLst>
          </p:cNvPr>
          <p:cNvSpPr/>
          <p:nvPr/>
        </p:nvSpPr>
        <p:spPr>
          <a:xfrm>
            <a:off x="4034999" y="1643299"/>
            <a:ext cx="591216" cy="9609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FB593470-F446-9145-A61F-18F12675DEE6}"/>
              </a:ext>
            </a:extLst>
          </p:cNvPr>
          <p:cNvSpPr>
            <a:spLocks noGrp="1"/>
          </p:cNvSpPr>
          <p:nvPr>
            <p:ph type="title"/>
          </p:nvPr>
        </p:nvSpPr>
        <p:spPr/>
        <p:txBody>
          <a:bodyPr/>
          <a:lstStyle/>
          <a:p>
            <a:r>
              <a:rPr lang="en-US" dirty="0"/>
              <a:t>Mechanism of COVID Action</a:t>
            </a:r>
          </a:p>
        </p:txBody>
      </p:sp>
      <p:pic>
        <p:nvPicPr>
          <p:cNvPr id="23" name="Picture 22">
            <a:extLst>
              <a:ext uri="{FF2B5EF4-FFF2-40B4-BE49-F238E27FC236}">
                <a16:creationId xmlns:a16="http://schemas.microsoft.com/office/drawing/2014/main" id="{8C0852AD-E28A-C748-9789-1C3741236AF0}"/>
              </a:ext>
            </a:extLst>
          </p:cNvPr>
          <p:cNvPicPr>
            <a:picLocks noChangeAspect="1"/>
          </p:cNvPicPr>
          <p:nvPr/>
        </p:nvPicPr>
        <p:blipFill>
          <a:blip r:embed="rId4">
            <a:alphaModFix amt="20000"/>
          </a:blip>
          <a:stretch>
            <a:fillRect/>
          </a:stretch>
        </p:blipFill>
        <p:spPr>
          <a:xfrm rot="19697440">
            <a:off x="3600951" y="3262202"/>
            <a:ext cx="2838222" cy="1576790"/>
          </a:xfrm>
          <a:prstGeom prst="rect">
            <a:avLst/>
          </a:prstGeom>
        </p:spPr>
      </p:pic>
    </p:spTree>
    <p:extLst>
      <p:ext uri="{BB962C8B-B14F-4D97-AF65-F5344CB8AC3E}">
        <p14:creationId xmlns:p14="http://schemas.microsoft.com/office/powerpoint/2010/main" val="2320752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A8B89-A27A-1446-BFCB-E60699751CAF}"/>
              </a:ext>
            </a:extLst>
          </p:cNvPr>
          <p:cNvSpPr>
            <a:spLocks noGrp="1"/>
          </p:cNvSpPr>
          <p:nvPr>
            <p:ph type="title"/>
          </p:nvPr>
        </p:nvSpPr>
        <p:spPr/>
        <p:txBody>
          <a:bodyPr/>
          <a:lstStyle/>
          <a:p>
            <a:r>
              <a:rPr lang="en-US" dirty="0"/>
              <a:t>Mechanism of COVID Action</a:t>
            </a:r>
          </a:p>
        </p:txBody>
      </p:sp>
      <p:pic>
        <p:nvPicPr>
          <p:cNvPr id="6" name="Content Placeholder 5">
            <a:extLst>
              <a:ext uri="{FF2B5EF4-FFF2-40B4-BE49-F238E27FC236}">
                <a16:creationId xmlns:a16="http://schemas.microsoft.com/office/drawing/2014/main" id="{6E7D0AEF-A7C3-9240-AD91-FEA7FC301A4F}"/>
              </a:ext>
            </a:extLst>
          </p:cNvPr>
          <p:cNvPicPr>
            <a:picLocks noGrp="1" noChangeAspect="1"/>
          </p:cNvPicPr>
          <p:nvPr>
            <p:ph idx="1"/>
          </p:nvPr>
        </p:nvPicPr>
        <p:blipFill>
          <a:blip r:embed="rId2"/>
          <a:stretch>
            <a:fillRect/>
          </a:stretch>
        </p:blipFill>
        <p:spPr>
          <a:xfrm>
            <a:off x="1219200" y="843421"/>
            <a:ext cx="6553200" cy="4066928"/>
          </a:xfrm>
          <a:solidFill>
            <a:schemeClr val="bg1"/>
          </a:solidFill>
          <a:ln>
            <a:solidFill>
              <a:schemeClr val="bg1"/>
            </a:solidFill>
          </a:ln>
        </p:spPr>
      </p:pic>
      <p:sp>
        <p:nvSpPr>
          <p:cNvPr id="5" name="Slide Number Placeholder 4">
            <a:extLst>
              <a:ext uri="{FF2B5EF4-FFF2-40B4-BE49-F238E27FC236}">
                <a16:creationId xmlns:a16="http://schemas.microsoft.com/office/drawing/2014/main" id="{671E6784-F00B-514D-9829-9856CA292B42}"/>
              </a:ext>
            </a:extLst>
          </p:cNvPr>
          <p:cNvSpPr>
            <a:spLocks noGrp="1"/>
          </p:cNvSpPr>
          <p:nvPr>
            <p:ph type="sldNum" sz="quarter" idx="11"/>
          </p:nvPr>
        </p:nvSpPr>
        <p:spPr>
          <a:solidFill>
            <a:schemeClr val="bg1"/>
          </a:solidFill>
          <a:ln>
            <a:solidFill>
              <a:schemeClr val="bg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547CF9-5B10-D24F-A8D7-45A9778164F7}" type="slidenum">
              <a:rPr kumimoji="0" lang="uk-UA" sz="900" b="0" i="0" u="none" strike="noStrike" kern="1200" cap="none" spc="0" normalizeH="0" baseline="0" noProof="0" smtClean="0">
                <a:ln>
                  <a:noFill/>
                </a:ln>
                <a:solidFill>
                  <a:srgbClr val="7F7F7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uk-UA" sz="900" b="0" i="0" u="none" strike="noStrike" kern="1200" cap="none" spc="0" normalizeH="0" baseline="0" noProof="0" dirty="0">
              <a:ln>
                <a:noFill/>
              </a:ln>
              <a:solidFill>
                <a:srgbClr val="7F7F7F"/>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260CB8B3-0B8F-AB4D-AD2E-2F6DD0B1CBC8}"/>
              </a:ext>
            </a:extLst>
          </p:cNvPr>
          <p:cNvSpPr/>
          <p:nvPr/>
        </p:nvSpPr>
        <p:spPr>
          <a:xfrm>
            <a:off x="1265554" y="2619809"/>
            <a:ext cx="3230246" cy="2290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D907A966-2188-C249-9331-9B501C4FDF31}"/>
              </a:ext>
            </a:extLst>
          </p:cNvPr>
          <p:cNvSpPr/>
          <p:nvPr/>
        </p:nvSpPr>
        <p:spPr>
          <a:xfrm>
            <a:off x="819150" y="1592235"/>
            <a:ext cx="1104900" cy="3036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69550EE3-1E40-3243-A319-18A5D25B239D}"/>
              </a:ext>
            </a:extLst>
          </p:cNvPr>
          <p:cNvSpPr/>
          <p:nvPr/>
        </p:nvSpPr>
        <p:spPr>
          <a:xfrm>
            <a:off x="3271606" y="1886493"/>
            <a:ext cx="1425361" cy="1334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Picture 19">
            <a:extLst>
              <a:ext uri="{FF2B5EF4-FFF2-40B4-BE49-F238E27FC236}">
                <a16:creationId xmlns:a16="http://schemas.microsoft.com/office/drawing/2014/main" id="{0728C203-B173-C246-8E9E-C022B2C347B0}"/>
              </a:ext>
            </a:extLst>
          </p:cNvPr>
          <p:cNvPicPr>
            <a:picLocks noChangeAspect="1"/>
          </p:cNvPicPr>
          <p:nvPr/>
        </p:nvPicPr>
        <p:blipFill rotWithShape="1">
          <a:blip r:embed="rId3"/>
          <a:srcRect l="24460" t="4126" r="26510" b="5818"/>
          <a:stretch/>
        </p:blipFill>
        <p:spPr>
          <a:xfrm>
            <a:off x="1908171" y="1039941"/>
            <a:ext cx="1336329" cy="1379409"/>
          </a:xfrm>
          <a:prstGeom prst="rect">
            <a:avLst/>
          </a:prstGeom>
          <a:solidFill>
            <a:schemeClr val="bg1"/>
          </a:solidFill>
          <a:ln>
            <a:solidFill>
              <a:schemeClr val="bg1"/>
            </a:solidFill>
          </a:ln>
        </p:spPr>
      </p:pic>
      <p:sp>
        <p:nvSpPr>
          <p:cNvPr id="12" name="Rectangle 11">
            <a:extLst>
              <a:ext uri="{FF2B5EF4-FFF2-40B4-BE49-F238E27FC236}">
                <a16:creationId xmlns:a16="http://schemas.microsoft.com/office/drawing/2014/main" id="{0A6A7A94-3DB4-8947-90AE-6ADCAEBDDAEF}"/>
              </a:ext>
            </a:extLst>
          </p:cNvPr>
          <p:cNvSpPr/>
          <p:nvPr/>
        </p:nvSpPr>
        <p:spPr>
          <a:xfrm>
            <a:off x="4034999" y="1643299"/>
            <a:ext cx="591216" cy="9609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6D8D8AB1-6A14-FE41-94DF-63E9A95DA3B3}"/>
              </a:ext>
            </a:extLst>
          </p:cNvPr>
          <p:cNvPicPr>
            <a:picLocks noChangeAspect="1"/>
          </p:cNvPicPr>
          <p:nvPr/>
        </p:nvPicPr>
        <p:blipFill>
          <a:blip r:embed="rId4">
            <a:alphaModFix amt="20000"/>
          </a:blip>
          <a:stretch>
            <a:fillRect/>
          </a:stretch>
        </p:blipFill>
        <p:spPr>
          <a:xfrm rot="19697440">
            <a:off x="3600951" y="3262202"/>
            <a:ext cx="2838222" cy="1576790"/>
          </a:xfrm>
          <a:prstGeom prst="rect">
            <a:avLst/>
          </a:prstGeom>
        </p:spPr>
      </p:pic>
      <p:pic>
        <p:nvPicPr>
          <p:cNvPr id="3" name="Picture 2">
            <a:extLst>
              <a:ext uri="{FF2B5EF4-FFF2-40B4-BE49-F238E27FC236}">
                <a16:creationId xmlns:a16="http://schemas.microsoft.com/office/drawing/2014/main" id="{E47ABDD5-9DC2-6645-BBC4-1CF64224FB27}"/>
              </a:ext>
            </a:extLst>
          </p:cNvPr>
          <p:cNvPicPr>
            <a:picLocks noChangeAspect="1"/>
          </p:cNvPicPr>
          <p:nvPr/>
        </p:nvPicPr>
        <p:blipFill>
          <a:blip r:embed="rId5">
            <a:alphaModFix amt="20000"/>
          </a:blip>
          <a:stretch>
            <a:fillRect/>
          </a:stretch>
        </p:blipFill>
        <p:spPr>
          <a:xfrm rot="20054092">
            <a:off x="5986541" y="2719819"/>
            <a:ext cx="2891365" cy="1612492"/>
          </a:xfrm>
          <a:prstGeom prst="rect">
            <a:avLst/>
          </a:prstGeom>
          <a:ln>
            <a:noFill/>
          </a:ln>
          <a:effectLst>
            <a:softEdge rad="112500"/>
          </a:effectLst>
        </p:spPr>
      </p:pic>
    </p:spTree>
    <p:extLst>
      <p:ext uri="{BB962C8B-B14F-4D97-AF65-F5344CB8AC3E}">
        <p14:creationId xmlns:p14="http://schemas.microsoft.com/office/powerpoint/2010/main" val="3501883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A8B89-A27A-1446-BFCB-E60699751CAF}"/>
              </a:ext>
            </a:extLst>
          </p:cNvPr>
          <p:cNvSpPr>
            <a:spLocks noGrp="1"/>
          </p:cNvSpPr>
          <p:nvPr>
            <p:ph type="title"/>
          </p:nvPr>
        </p:nvSpPr>
        <p:spPr/>
        <p:txBody>
          <a:bodyPr/>
          <a:lstStyle/>
          <a:p>
            <a:r>
              <a:rPr lang="en-US" dirty="0"/>
              <a:t>Mechanism of COVID Action</a:t>
            </a:r>
          </a:p>
        </p:txBody>
      </p:sp>
      <p:pic>
        <p:nvPicPr>
          <p:cNvPr id="6" name="Content Placeholder 5">
            <a:extLst>
              <a:ext uri="{FF2B5EF4-FFF2-40B4-BE49-F238E27FC236}">
                <a16:creationId xmlns:a16="http://schemas.microsoft.com/office/drawing/2014/main" id="{6E7D0AEF-A7C3-9240-AD91-FEA7FC301A4F}"/>
              </a:ext>
            </a:extLst>
          </p:cNvPr>
          <p:cNvPicPr>
            <a:picLocks noGrp="1" noChangeAspect="1"/>
          </p:cNvPicPr>
          <p:nvPr>
            <p:ph idx="1"/>
          </p:nvPr>
        </p:nvPicPr>
        <p:blipFill>
          <a:blip r:embed="rId2"/>
          <a:stretch>
            <a:fillRect/>
          </a:stretch>
        </p:blipFill>
        <p:spPr>
          <a:xfrm>
            <a:off x="1219200" y="843421"/>
            <a:ext cx="6553200" cy="4066928"/>
          </a:xfrm>
          <a:solidFill>
            <a:schemeClr val="bg1"/>
          </a:solidFill>
          <a:ln>
            <a:solidFill>
              <a:schemeClr val="bg1"/>
            </a:solidFill>
          </a:ln>
        </p:spPr>
      </p:pic>
      <p:sp>
        <p:nvSpPr>
          <p:cNvPr id="5" name="Slide Number Placeholder 4">
            <a:extLst>
              <a:ext uri="{FF2B5EF4-FFF2-40B4-BE49-F238E27FC236}">
                <a16:creationId xmlns:a16="http://schemas.microsoft.com/office/drawing/2014/main" id="{671E6784-F00B-514D-9829-9856CA292B42}"/>
              </a:ext>
            </a:extLst>
          </p:cNvPr>
          <p:cNvSpPr>
            <a:spLocks noGrp="1"/>
          </p:cNvSpPr>
          <p:nvPr>
            <p:ph type="sldNum" sz="quarter" idx="11"/>
          </p:nvPr>
        </p:nvSpPr>
        <p:spPr>
          <a:solidFill>
            <a:schemeClr val="bg1"/>
          </a:solidFill>
          <a:ln>
            <a:solidFill>
              <a:schemeClr val="bg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547CF9-5B10-D24F-A8D7-45A9778164F7}" type="slidenum">
              <a:rPr kumimoji="0" lang="uk-UA" sz="900" b="0" i="0" u="none" strike="noStrike" kern="1200" cap="none" spc="0" normalizeH="0" baseline="0" noProof="0" smtClean="0">
                <a:ln>
                  <a:noFill/>
                </a:ln>
                <a:solidFill>
                  <a:srgbClr val="7F7F7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uk-UA" sz="900" b="0" i="0" u="none" strike="noStrike" kern="1200" cap="none" spc="0" normalizeH="0" baseline="0" noProof="0" dirty="0">
              <a:ln>
                <a:noFill/>
              </a:ln>
              <a:solidFill>
                <a:srgbClr val="7F7F7F"/>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260CB8B3-0B8F-AB4D-AD2E-2F6DD0B1CBC8}"/>
              </a:ext>
            </a:extLst>
          </p:cNvPr>
          <p:cNvSpPr/>
          <p:nvPr/>
        </p:nvSpPr>
        <p:spPr>
          <a:xfrm>
            <a:off x="1265554" y="2619809"/>
            <a:ext cx="3230246" cy="2290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D907A966-2188-C249-9331-9B501C4FDF31}"/>
              </a:ext>
            </a:extLst>
          </p:cNvPr>
          <p:cNvSpPr/>
          <p:nvPr/>
        </p:nvSpPr>
        <p:spPr>
          <a:xfrm>
            <a:off x="819150" y="1592235"/>
            <a:ext cx="1104900" cy="30369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69550EE3-1E40-3243-A319-18A5D25B239D}"/>
              </a:ext>
            </a:extLst>
          </p:cNvPr>
          <p:cNvSpPr/>
          <p:nvPr/>
        </p:nvSpPr>
        <p:spPr>
          <a:xfrm>
            <a:off x="3271606" y="1886493"/>
            <a:ext cx="1425361" cy="13343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 name="Picture 19">
            <a:extLst>
              <a:ext uri="{FF2B5EF4-FFF2-40B4-BE49-F238E27FC236}">
                <a16:creationId xmlns:a16="http://schemas.microsoft.com/office/drawing/2014/main" id="{0728C203-B173-C246-8E9E-C022B2C347B0}"/>
              </a:ext>
            </a:extLst>
          </p:cNvPr>
          <p:cNvPicPr>
            <a:picLocks noChangeAspect="1"/>
          </p:cNvPicPr>
          <p:nvPr/>
        </p:nvPicPr>
        <p:blipFill rotWithShape="1">
          <a:blip r:embed="rId3"/>
          <a:srcRect l="24460" t="4126" r="26510" b="5818"/>
          <a:stretch/>
        </p:blipFill>
        <p:spPr>
          <a:xfrm>
            <a:off x="1908171" y="1039941"/>
            <a:ext cx="1336329" cy="1379409"/>
          </a:xfrm>
          <a:prstGeom prst="rect">
            <a:avLst/>
          </a:prstGeom>
          <a:solidFill>
            <a:schemeClr val="bg1"/>
          </a:solidFill>
          <a:ln>
            <a:solidFill>
              <a:schemeClr val="bg1"/>
            </a:solidFill>
          </a:ln>
        </p:spPr>
      </p:pic>
      <p:sp>
        <p:nvSpPr>
          <p:cNvPr id="3" name="Down Arrow 2">
            <a:extLst>
              <a:ext uri="{FF2B5EF4-FFF2-40B4-BE49-F238E27FC236}">
                <a16:creationId xmlns:a16="http://schemas.microsoft.com/office/drawing/2014/main" id="{E0798193-BAA7-AC44-B685-AB01012EBB9B}"/>
              </a:ext>
            </a:extLst>
          </p:cNvPr>
          <p:cNvSpPr/>
          <p:nvPr/>
        </p:nvSpPr>
        <p:spPr>
          <a:xfrm>
            <a:off x="4161154" y="4239217"/>
            <a:ext cx="381000" cy="827429"/>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Down Arrow 9">
            <a:extLst>
              <a:ext uri="{FF2B5EF4-FFF2-40B4-BE49-F238E27FC236}">
                <a16:creationId xmlns:a16="http://schemas.microsoft.com/office/drawing/2014/main" id="{56A4D008-4E13-9846-A444-6898632757B1}"/>
              </a:ext>
            </a:extLst>
          </p:cNvPr>
          <p:cNvSpPr/>
          <p:nvPr/>
        </p:nvSpPr>
        <p:spPr>
          <a:xfrm flipV="1">
            <a:off x="7848600" y="4197867"/>
            <a:ext cx="381000" cy="862566"/>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quot;No&quot; Symbol 3">
            <a:extLst>
              <a:ext uri="{FF2B5EF4-FFF2-40B4-BE49-F238E27FC236}">
                <a16:creationId xmlns:a16="http://schemas.microsoft.com/office/drawing/2014/main" id="{9E9720D8-015C-714E-A69A-9BE4E779D038}"/>
              </a:ext>
            </a:extLst>
          </p:cNvPr>
          <p:cNvSpPr/>
          <p:nvPr/>
        </p:nvSpPr>
        <p:spPr>
          <a:xfrm>
            <a:off x="4542154" y="1209979"/>
            <a:ext cx="1066800" cy="1039331"/>
          </a:xfrm>
          <a:prstGeom prst="noSmoking">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DE1F2BFA-65A8-0F4A-8348-A51B7A46A97D}"/>
              </a:ext>
            </a:extLst>
          </p:cNvPr>
          <p:cNvPicPr>
            <a:picLocks noChangeAspect="1"/>
          </p:cNvPicPr>
          <p:nvPr/>
        </p:nvPicPr>
        <p:blipFill>
          <a:blip r:embed="rId4">
            <a:alphaModFix amt="20000"/>
          </a:blip>
          <a:stretch>
            <a:fillRect/>
          </a:stretch>
        </p:blipFill>
        <p:spPr>
          <a:xfrm rot="19697440">
            <a:off x="3600951" y="3262202"/>
            <a:ext cx="2838222" cy="1576790"/>
          </a:xfrm>
          <a:prstGeom prst="rect">
            <a:avLst/>
          </a:prstGeom>
        </p:spPr>
      </p:pic>
      <p:pic>
        <p:nvPicPr>
          <p:cNvPr id="13" name="Picture 12">
            <a:extLst>
              <a:ext uri="{FF2B5EF4-FFF2-40B4-BE49-F238E27FC236}">
                <a16:creationId xmlns:a16="http://schemas.microsoft.com/office/drawing/2014/main" id="{BE1E39C2-5683-5649-B7F6-769723D91F59}"/>
              </a:ext>
            </a:extLst>
          </p:cNvPr>
          <p:cNvPicPr>
            <a:picLocks noChangeAspect="1"/>
          </p:cNvPicPr>
          <p:nvPr/>
        </p:nvPicPr>
        <p:blipFill>
          <a:blip r:embed="rId5">
            <a:alphaModFix amt="20000"/>
          </a:blip>
          <a:stretch>
            <a:fillRect/>
          </a:stretch>
        </p:blipFill>
        <p:spPr>
          <a:xfrm rot="20054092">
            <a:off x="5986541" y="2719819"/>
            <a:ext cx="2891365" cy="1612492"/>
          </a:xfrm>
          <a:prstGeom prst="rect">
            <a:avLst/>
          </a:prstGeom>
          <a:ln>
            <a:noFill/>
          </a:ln>
          <a:effectLst>
            <a:softEdge rad="112500"/>
          </a:effectLst>
        </p:spPr>
      </p:pic>
    </p:spTree>
    <p:extLst>
      <p:ext uri="{BB962C8B-B14F-4D97-AF65-F5344CB8AC3E}">
        <p14:creationId xmlns:p14="http://schemas.microsoft.com/office/powerpoint/2010/main" val="577000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63FAD33E-311C-DC47-B2C8-5A4711E551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678" y="638736"/>
            <a:ext cx="7448977" cy="4131699"/>
          </a:xfrm>
          <a:prstGeom prst="rect">
            <a:avLst/>
          </a:prstGeom>
          <a:noFill/>
          <a:extLst>
            <a:ext uri="{909E8E84-426E-40DD-AFC4-6F175D3DCCD1}">
              <a14:hiddenFill xmlns:a14="http://schemas.microsoft.com/office/drawing/2010/main">
                <a:solidFill>
                  <a:srgbClr val="FFFFFF"/>
                </a:solidFill>
              </a14:hiddenFill>
            </a:ext>
          </a:extLst>
        </p:spPr>
      </p:pic>
      <p:sp>
        <p:nvSpPr>
          <p:cNvPr id="4100" name="Text Box 4">
            <a:extLst>
              <a:ext uri="{FF2B5EF4-FFF2-40B4-BE49-F238E27FC236}">
                <a16:creationId xmlns:a16="http://schemas.microsoft.com/office/drawing/2014/main" id="{93217346-0488-E24A-A0A8-365A6621C141}"/>
              </a:ext>
            </a:extLst>
          </p:cNvPr>
          <p:cNvSpPr txBox="1">
            <a:spLocks noChangeArrowheads="1"/>
          </p:cNvSpPr>
          <p:nvPr/>
        </p:nvSpPr>
        <p:spPr bwMode="auto">
          <a:xfrm>
            <a:off x="241883" y="4749411"/>
            <a:ext cx="8229600" cy="336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en-US" altLang="en-US" sz="794" dirty="0"/>
              <a:t>Goldman M, </a:t>
            </a:r>
            <a:r>
              <a:rPr lang="en-US" altLang="en-US" sz="794" dirty="0" err="1"/>
              <a:t>Hermans</a:t>
            </a:r>
            <a:r>
              <a:rPr lang="en-US" altLang="en-US" sz="794" dirty="0"/>
              <a:t> C (2021) Thrombotic thrombocytopenia associated with COVID-19 infection or vaccination: Possible paths to platelet factor 4 autoimmunity. PLOS Medicine 18(5): e1003648. </a:t>
            </a:r>
            <a:r>
              <a:rPr lang="en-US" altLang="en-US" sz="794" dirty="0">
                <a:hlinkClick r:id="rId4"/>
              </a:rPr>
              <a:t>https://doi.org/10.1371/journal.pmed.1003648</a:t>
            </a:r>
            <a:r>
              <a:rPr lang="en-US" altLang="en-US" sz="794" dirty="0"/>
              <a:t> </a:t>
            </a:r>
            <a:r>
              <a:rPr lang="en-US" altLang="en-US" sz="794" dirty="0">
                <a:hlinkClick r:id="rId5"/>
              </a:rPr>
              <a:t>https://journals.plos.org/plosmedicine/article?id=10.1371/journal.pmed.1003648</a:t>
            </a:r>
            <a:endParaRPr lang="en-US" altLang="en-US" sz="794" dirty="0"/>
          </a:p>
        </p:txBody>
      </p:sp>
      <p:sp>
        <p:nvSpPr>
          <p:cNvPr id="5" name="Title 1">
            <a:extLst>
              <a:ext uri="{FF2B5EF4-FFF2-40B4-BE49-F238E27FC236}">
                <a16:creationId xmlns:a16="http://schemas.microsoft.com/office/drawing/2014/main" id="{CA8C96AC-5959-0B46-B2DD-AC82D32CE95B}"/>
              </a:ext>
            </a:extLst>
          </p:cNvPr>
          <p:cNvSpPr txBox="1">
            <a:spLocks/>
          </p:cNvSpPr>
          <p:nvPr/>
        </p:nvSpPr>
        <p:spPr>
          <a:xfrm>
            <a:off x="457200" y="57330"/>
            <a:ext cx="8229600" cy="960919"/>
          </a:xfrm>
          <a:prstGeom prst="rect">
            <a:avLst/>
          </a:prstGeom>
        </p:spPr>
        <p:txBody>
          <a:bodyPr/>
          <a:lstStyle>
            <a:lvl1pPr algn="l" defTabSz="914400" rtl="0" eaLnBrk="1" latinLnBrk="0" hangingPunct="1">
              <a:lnSpc>
                <a:spcPct val="90000"/>
              </a:lnSpc>
              <a:spcBef>
                <a:spcPct val="0"/>
              </a:spcBef>
              <a:buNone/>
              <a:defRPr sz="3200" b="1" i="0" kern="1200" spc="-100" baseline="0">
                <a:solidFill>
                  <a:schemeClr val="tx1"/>
                </a:solidFill>
                <a:latin typeface="+mj-lt"/>
                <a:ea typeface="Arial Black" charset="0"/>
                <a:cs typeface="Arial Black" charset="0"/>
              </a:defRPr>
            </a:lvl1pPr>
          </a:lstStyle>
          <a:p>
            <a:r>
              <a:rPr lang="en-US" dirty="0"/>
              <a:t>COVID and VITT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7C64-7461-BB46-94D0-E82956E2B422}"/>
              </a:ext>
            </a:extLst>
          </p:cNvPr>
          <p:cNvSpPr>
            <a:spLocks noGrp="1"/>
          </p:cNvSpPr>
          <p:nvPr>
            <p:ph type="title"/>
          </p:nvPr>
        </p:nvSpPr>
        <p:spPr/>
        <p:txBody>
          <a:bodyPr/>
          <a:lstStyle/>
          <a:p>
            <a:r>
              <a:rPr lang="en-US" dirty="0"/>
              <a:t>Pulmonary pathology</a:t>
            </a:r>
          </a:p>
        </p:txBody>
      </p:sp>
      <p:pic>
        <p:nvPicPr>
          <p:cNvPr id="7" name="Content Placeholder 6" descr="Diagram&#10;&#10;Description automatically generated">
            <a:extLst>
              <a:ext uri="{FF2B5EF4-FFF2-40B4-BE49-F238E27FC236}">
                <a16:creationId xmlns:a16="http://schemas.microsoft.com/office/drawing/2014/main" id="{03FD2B30-67E9-8145-A1E6-9092E3452B77}"/>
              </a:ext>
            </a:extLst>
          </p:cNvPr>
          <p:cNvPicPr>
            <a:picLocks noGrp="1" noChangeAspect="1"/>
          </p:cNvPicPr>
          <p:nvPr>
            <p:ph idx="1"/>
          </p:nvPr>
        </p:nvPicPr>
        <p:blipFill>
          <a:blip r:embed="rId3"/>
          <a:stretch>
            <a:fillRect/>
          </a:stretch>
        </p:blipFill>
        <p:spPr>
          <a:xfrm>
            <a:off x="698955" y="1371600"/>
            <a:ext cx="7746090" cy="3105150"/>
          </a:xfrm>
        </p:spPr>
      </p:pic>
      <p:sp>
        <p:nvSpPr>
          <p:cNvPr id="4" name="Footer Placeholder 3">
            <a:extLst>
              <a:ext uri="{FF2B5EF4-FFF2-40B4-BE49-F238E27FC236}">
                <a16:creationId xmlns:a16="http://schemas.microsoft.com/office/drawing/2014/main" id="{2CB616BC-99F3-BA4A-82CC-52AC8128EE6D}"/>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DF91F83-DCC9-1841-B73E-DDBE5E62AF89}"/>
              </a:ext>
            </a:extLst>
          </p:cNvPr>
          <p:cNvSpPr>
            <a:spLocks noGrp="1"/>
          </p:cNvSpPr>
          <p:nvPr>
            <p:ph type="sldNum" sz="quarter" idx="11"/>
          </p:nvPr>
        </p:nvSpPr>
        <p:spPr/>
        <p:txBody>
          <a:bodyPr/>
          <a:lstStyle/>
          <a:p>
            <a:fld id="{47547CF9-5B10-D24F-A8D7-45A9778164F7}" type="slidenum">
              <a:rPr lang="uk-UA" smtClean="0"/>
              <a:pPr/>
              <a:t>15</a:t>
            </a:fld>
            <a:endParaRPr lang="uk-UA" dirty="0"/>
          </a:p>
        </p:txBody>
      </p:sp>
    </p:spTree>
    <p:extLst>
      <p:ext uri="{BB962C8B-B14F-4D97-AF65-F5344CB8AC3E}">
        <p14:creationId xmlns:p14="http://schemas.microsoft.com/office/powerpoint/2010/main" val="4019997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DAE7C-8340-A042-A8D7-28D52324DA71}"/>
              </a:ext>
            </a:extLst>
          </p:cNvPr>
          <p:cNvSpPr>
            <a:spLocks noGrp="1"/>
          </p:cNvSpPr>
          <p:nvPr>
            <p:ph type="title"/>
          </p:nvPr>
        </p:nvSpPr>
        <p:spPr/>
        <p:txBody>
          <a:bodyPr/>
          <a:lstStyle/>
          <a:p>
            <a:r>
              <a:rPr lang="en-US" dirty="0"/>
              <a:t>Cardiac pathology</a:t>
            </a:r>
          </a:p>
        </p:txBody>
      </p:sp>
      <p:pic>
        <p:nvPicPr>
          <p:cNvPr id="7" name="Content Placeholder 6" descr="Graphical user interface, diagram&#10;&#10;Description automatically generated with medium confidence">
            <a:extLst>
              <a:ext uri="{FF2B5EF4-FFF2-40B4-BE49-F238E27FC236}">
                <a16:creationId xmlns:a16="http://schemas.microsoft.com/office/drawing/2014/main" id="{BBD0E532-FA84-1F47-BAA5-BAF7767486CD}"/>
              </a:ext>
            </a:extLst>
          </p:cNvPr>
          <p:cNvPicPr>
            <a:picLocks noGrp="1" noChangeAspect="1"/>
          </p:cNvPicPr>
          <p:nvPr>
            <p:ph idx="1"/>
          </p:nvPr>
        </p:nvPicPr>
        <p:blipFill>
          <a:blip r:embed="rId3"/>
          <a:stretch>
            <a:fillRect/>
          </a:stretch>
        </p:blipFill>
        <p:spPr>
          <a:xfrm>
            <a:off x="688022" y="906047"/>
            <a:ext cx="7488238" cy="4145709"/>
          </a:xfrm>
        </p:spPr>
      </p:pic>
      <p:sp>
        <p:nvSpPr>
          <p:cNvPr id="4" name="Footer Placeholder 3">
            <a:extLst>
              <a:ext uri="{FF2B5EF4-FFF2-40B4-BE49-F238E27FC236}">
                <a16:creationId xmlns:a16="http://schemas.microsoft.com/office/drawing/2014/main" id="{95E58CF6-91A9-8B42-82FC-4A024B07447F}"/>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32F732AE-9CA8-DC44-8F93-33BF1C6F82C4}"/>
              </a:ext>
            </a:extLst>
          </p:cNvPr>
          <p:cNvSpPr>
            <a:spLocks noGrp="1"/>
          </p:cNvSpPr>
          <p:nvPr>
            <p:ph type="sldNum" sz="quarter" idx="11"/>
          </p:nvPr>
        </p:nvSpPr>
        <p:spPr/>
        <p:txBody>
          <a:bodyPr/>
          <a:lstStyle/>
          <a:p>
            <a:fld id="{47547CF9-5B10-D24F-A8D7-45A9778164F7}" type="slidenum">
              <a:rPr lang="uk-UA" smtClean="0"/>
              <a:pPr/>
              <a:t>16</a:t>
            </a:fld>
            <a:endParaRPr lang="uk-UA" dirty="0"/>
          </a:p>
        </p:txBody>
      </p:sp>
    </p:spTree>
    <p:extLst>
      <p:ext uri="{BB962C8B-B14F-4D97-AF65-F5344CB8AC3E}">
        <p14:creationId xmlns:p14="http://schemas.microsoft.com/office/powerpoint/2010/main" val="2883919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BB8D9-F3A9-BD48-8622-01423C25D1D5}"/>
              </a:ext>
            </a:extLst>
          </p:cNvPr>
          <p:cNvSpPr>
            <a:spLocks noGrp="1"/>
          </p:cNvSpPr>
          <p:nvPr>
            <p:ph type="title"/>
          </p:nvPr>
        </p:nvSpPr>
        <p:spPr/>
        <p:txBody>
          <a:bodyPr/>
          <a:lstStyle/>
          <a:p>
            <a:r>
              <a:rPr lang="en-US" dirty="0"/>
              <a:t>Neurological pathology</a:t>
            </a:r>
          </a:p>
        </p:txBody>
      </p:sp>
      <p:pic>
        <p:nvPicPr>
          <p:cNvPr id="7" name="Content Placeholder 6" descr="Diagram&#10;&#10;Description automatically generated">
            <a:extLst>
              <a:ext uri="{FF2B5EF4-FFF2-40B4-BE49-F238E27FC236}">
                <a16:creationId xmlns:a16="http://schemas.microsoft.com/office/drawing/2014/main" id="{7A2737EC-FD5C-5F40-9132-CBC2B2BE2B78}"/>
              </a:ext>
            </a:extLst>
          </p:cNvPr>
          <p:cNvPicPr>
            <a:picLocks noGrp="1" noChangeAspect="1"/>
          </p:cNvPicPr>
          <p:nvPr>
            <p:ph idx="1"/>
          </p:nvPr>
        </p:nvPicPr>
        <p:blipFill>
          <a:blip r:embed="rId3"/>
          <a:stretch>
            <a:fillRect/>
          </a:stretch>
        </p:blipFill>
        <p:spPr>
          <a:xfrm>
            <a:off x="762000" y="959321"/>
            <a:ext cx="7391400" cy="3811817"/>
          </a:xfrm>
        </p:spPr>
      </p:pic>
      <p:sp>
        <p:nvSpPr>
          <p:cNvPr id="4" name="Footer Placeholder 3">
            <a:extLst>
              <a:ext uri="{FF2B5EF4-FFF2-40B4-BE49-F238E27FC236}">
                <a16:creationId xmlns:a16="http://schemas.microsoft.com/office/drawing/2014/main" id="{1737C737-0A49-204F-A87C-56373D2A2A5A}"/>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95AAD251-CE6C-C948-B460-B3E6D3DE52FC}"/>
              </a:ext>
            </a:extLst>
          </p:cNvPr>
          <p:cNvSpPr>
            <a:spLocks noGrp="1"/>
          </p:cNvSpPr>
          <p:nvPr>
            <p:ph type="sldNum" sz="quarter" idx="11"/>
          </p:nvPr>
        </p:nvSpPr>
        <p:spPr/>
        <p:txBody>
          <a:bodyPr/>
          <a:lstStyle/>
          <a:p>
            <a:fld id="{47547CF9-5B10-D24F-A8D7-45A9778164F7}" type="slidenum">
              <a:rPr lang="uk-UA" smtClean="0"/>
              <a:pPr/>
              <a:t>17</a:t>
            </a:fld>
            <a:endParaRPr lang="uk-UA" dirty="0"/>
          </a:p>
        </p:txBody>
      </p:sp>
    </p:spTree>
    <p:extLst>
      <p:ext uri="{BB962C8B-B14F-4D97-AF65-F5344CB8AC3E}">
        <p14:creationId xmlns:p14="http://schemas.microsoft.com/office/powerpoint/2010/main" val="3069730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4AE84-1529-5F44-8F5A-827A01C1A6A3}"/>
              </a:ext>
            </a:extLst>
          </p:cNvPr>
          <p:cNvSpPr>
            <a:spLocks noGrp="1"/>
          </p:cNvSpPr>
          <p:nvPr>
            <p:ph type="title"/>
          </p:nvPr>
        </p:nvSpPr>
        <p:spPr/>
        <p:txBody>
          <a:bodyPr/>
          <a:lstStyle/>
          <a:p>
            <a:r>
              <a:rPr lang="en-US" dirty="0"/>
              <a:t>Fatigue</a:t>
            </a:r>
          </a:p>
        </p:txBody>
      </p:sp>
      <p:pic>
        <p:nvPicPr>
          <p:cNvPr id="7" name="Content Placeholder 6" descr="Diagram&#10;&#10;Description automatically generated">
            <a:extLst>
              <a:ext uri="{FF2B5EF4-FFF2-40B4-BE49-F238E27FC236}">
                <a16:creationId xmlns:a16="http://schemas.microsoft.com/office/drawing/2014/main" id="{2663E2F4-BA82-3C46-B1DF-B212D25CD531}"/>
              </a:ext>
            </a:extLst>
          </p:cNvPr>
          <p:cNvPicPr>
            <a:picLocks noGrp="1" noChangeAspect="1"/>
          </p:cNvPicPr>
          <p:nvPr>
            <p:ph idx="1"/>
          </p:nvPr>
        </p:nvPicPr>
        <p:blipFill>
          <a:blip r:embed="rId3"/>
          <a:stretch>
            <a:fillRect/>
          </a:stretch>
        </p:blipFill>
        <p:spPr>
          <a:xfrm>
            <a:off x="688022" y="829873"/>
            <a:ext cx="7465377" cy="4025449"/>
          </a:xfrm>
        </p:spPr>
      </p:pic>
      <p:sp>
        <p:nvSpPr>
          <p:cNvPr id="4" name="Footer Placeholder 3">
            <a:extLst>
              <a:ext uri="{FF2B5EF4-FFF2-40B4-BE49-F238E27FC236}">
                <a16:creationId xmlns:a16="http://schemas.microsoft.com/office/drawing/2014/main" id="{FD1B80D9-0E8A-A340-9714-EA246B6FB22D}"/>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1E97BF-FFA5-E048-8E1D-EA57DEC056C9}"/>
              </a:ext>
            </a:extLst>
          </p:cNvPr>
          <p:cNvSpPr>
            <a:spLocks noGrp="1"/>
          </p:cNvSpPr>
          <p:nvPr>
            <p:ph type="sldNum" sz="quarter" idx="11"/>
          </p:nvPr>
        </p:nvSpPr>
        <p:spPr/>
        <p:txBody>
          <a:bodyPr/>
          <a:lstStyle/>
          <a:p>
            <a:fld id="{47547CF9-5B10-D24F-A8D7-45A9778164F7}" type="slidenum">
              <a:rPr lang="uk-UA" smtClean="0"/>
              <a:pPr/>
              <a:t>18</a:t>
            </a:fld>
            <a:endParaRPr lang="uk-UA" dirty="0"/>
          </a:p>
        </p:txBody>
      </p:sp>
    </p:spTree>
    <p:extLst>
      <p:ext uri="{BB962C8B-B14F-4D97-AF65-F5344CB8AC3E}">
        <p14:creationId xmlns:p14="http://schemas.microsoft.com/office/powerpoint/2010/main" val="2790358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59D3F-01A6-234A-A805-1C402F04FCE8}"/>
              </a:ext>
            </a:extLst>
          </p:cNvPr>
          <p:cNvSpPr>
            <a:spLocks noGrp="1"/>
          </p:cNvSpPr>
          <p:nvPr>
            <p:ph type="title"/>
          </p:nvPr>
        </p:nvSpPr>
        <p:spPr/>
        <p:txBody>
          <a:bodyPr/>
          <a:lstStyle/>
          <a:p>
            <a:r>
              <a:rPr lang="en-US" dirty="0"/>
              <a:t>Investigating Potential treatments</a:t>
            </a:r>
          </a:p>
        </p:txBody>
      </p:sp>
      <p:sp>
        <p:nvSpPr>
          <p:cNvPr id="3" name="Content Placeholder 2">
            <a:extLst>
              <a:ext uri="{FF2B5EF4-FFF2-40B4-BE49-F238E27FC236}">
                <a16:creationId xmlns:a16="http://schemas.microsoft.com/office/drawing/2014/main" id="{62B00BF4-E009-A649-A48B-1BCCA435E6F4}"/>
              </a:ext>
            </a:extLst>
          </p:cNvPr>
          <p:cNvSpPr>
            <a:spLocks noGrp="1"/>
          </p:cNvSpPr>
          <p:nvPr>
            <p:ph idx="1"/>
          </p:nvPr>
        </p:nvSpPr>
        <p:spPr/>
        <p:txBody>
          <a:bodyPr/>
          <a:lstStyle/>
          <a:p>
            <a:r>
              <a:rPr lang="en-US" dirty="0"/>
              <a:t>Very little is known</a:t>
            </a:r>
          </a:p>
          <a:p>
            <a:r>
              <a:rPr lang="en-US" dirty="0"/>
              <a:t>~£50m has been invested in the UK into research. </a:t>
            </a:r>
          </a:p>
          <a:p>
            <a:r>
              <a:rPr lang="en-US" dirty="0"/>
              <a:t>$1.4Bn in the US</a:t>
            </a:r>
          </a:p>
          <a:p>
            <a:r>
              <a:rPr lang="en-US" dirty="0"/>
              <a:t>Very little to report yet though</a:t>
            </a:r>
          </a:p>
          <a:p>
            <a:r>
              <a:rPr lang="en-US" dirty="0"/>
              <a:t>Although headline grabbing, this is not as impressive as it sounds…</a:t>
            </a:r>
          </a:p>
        </p:txBody>
      </p:sp>
      <p:sp>
        <p:nvSpPr>
          <p:cNvPr id="4" name="Footer Placeholder 3">
            <a:extLst>
              <a:ext uri="{FF2B5EF4-FFF2-40B4-BE49-F238E27FC236}">
                <a16:creationId xmlns:a16="http://schemas.microsoft.com/office/drawing/2014/main" id="{BC56D749-E521-3948-90B6-550198DF3B99}"/>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D8C0CA83-2A87-5E4A-9656-1886B7A0E118}"/>
              </a:ext>
            </a:extLst>
          </p:cNvPr>
          <p:cNvSpPr>
            <a:spLocks noGrp="1"/>
          </p:cNvSpPr>
          <p:nvPr>
            <p:ph type="sldNum" sz="quarter" idx="11"/>
          </p:nvPr>
        </p:nvSpPr>
        <p:spPr/>
        <p:txBody>
          <a:bodyPr/>
          <a:lstStyle/>
          <a:p>
            <a:fld id="{47547CF9-5B10-D24F-A8D7-45A9778164F7}" type="slidenum">
              <a:rPr lang="uk-UA" smtClean="0"/>
              <a:pPr/>
              <a:t>19</a:t>
            </a:fld>
            <a:endParaRPr lang="uk-UA" dirty="0"/>
          </a:p>
        </p:txBody>
      </p:sp>
    </p:spTree>
    <p:extLst>
      <p:ext uri="{BB962C8B-B14F-4D97-AF65-F5344CB8AC3E}">
        <p14:creationId xmlns:p14="http://schemas.microsoft.com/office/powerpoint/2010/main" val="794771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B7EC8-A8F8-3145-A37E-E5AC99994504}"/>
              </a:ext>
            </a:extLst>
          </p:cNvPr>
          <p:cNvSpPr>
            <a:spLocks noGrp="1"/>
          </p:cNvSpPr>
          <p:nvPr>
            <p:ph type="title"/>
          </p:nvPr>
        </p:nvSpPr>
        <p:spPr/>
        <p:txBody>
          <a:bodyPr/>
          <a:lstStyle/>
          <a:p>
            <a:r>
              <a:rPr lang="en-US" dirty="0"/>
              <a:t>Immunological signatures of long COVID</a:t>
            </a:r>
          </a:p>
        </p:txBody>
      </p:sp>
      <p:pic>
        <p:nvPicPr>
          <p:cNvPr id="7" name="Content Placeholder 6" descr="Chart, radar chart&#10;&#10;Description automatically generated">
            <a:extLst>
              <a:ext uri="{FF2B5EF4-FFF2-40B4-BE49-F238E27FC236}">
                <a16:creationId xmlns:a16="http://schemas.microsoft.com/office/drawing/2014/main" id="{12FC4E83-9A9C-7440-B404-A1F304864FC4}"/>
              </a:ext>
            </a:extLst>
          </p:cNvPr>
          <p:cNvPicPr>
            <a:picLocks noGrp="1" noChangeAspect="1"/>
          </p:cNvPicPr>
          <p:nvPr>
            <p:ph idx="1"/>
          </p:nvPr>
        </p:nvPicPr>
        <p:blipFill>
          <a:blip r:embed="rId2"/>
          <a:stretch>
            <a:fillRect/>
          </a:stretch>
        </p:blipFill>
        <p:spPr>
          <a:xfrm>
            <a:off x="4923454" y="1885950"/>
            <a:ext cx="3915746" cy="2060919"/>
          </a:xfrm>
        </p:spPr>
      </p:pic>
      <p:sp>
        <p:nvSpPr>
          <p:cNvPr id="4" name="Footer Placeholder 3">
            <a:extLst>
              <a:ext uri="{FF2B5EF4-FFF2-40B4-BE49-F238E27FC236}">
                <a16:creationId xmlns:a16="http://schemas.microsoft.com/office/drawing/2014/main" id="{CDFC90F8-1AF9-7742-AC3F-1F4C34543109}"/>
              </a:ext>
            </a:extLst>
          </p:cNvPr>
          <p:cNvSpPr>
            <a:spLocks noGrp="1"/>
          </p:cNvSpPr>
          <p:nvPr>
            <p:ph type="ftr" sz="quarter" idx="10"/>
          </p:nvPr>
        </p:nvSpPr>
        <p:spPr/>
        <p:txBody>
          <a:bodyPr/>
          <a:lstStyle/>
          <a:p>
            <a:r>
              <a:rPr lang="en-US" dirty="0"/>
              <a:t>Nature Medicine volume 27, pages 1607–1613 (2021)</a:t>
            </a:r>
          </a:p>
        </p:txBody>
      </p:sp>
      <p:sp>
        <p:nvSpPr>
          <p:cNvPr id="5" name="Slide Number Placeholder 4">
            <a:extLst>
              <a:ext uri="{FF2B5EF4-FFF2-40B4-BE49-F238E27FC236}">
                <a16:creationId xmlns:a16="http://schemas.microsoft.com/office/drawing/2014/main" id="{5D7F05C7-1482-3F4D-A5FA-C9E7ACE35452}"/>
              </a:ext>
            </a:extLst>
          </p:cNvPr>
          <p:cNvSpPr>
            <a:spLocks noGrp="1"/>
          </p:cNvSpPr>
          <p:nvPr>
            <p:ph type="sldNum" sz="quarter" idx="11"/>
          </p:nvPr>
        </p:nvSpPr>
        <p:spPr/>
        <p:txBody>
          <a:bodyPr/>
          <a:lstStyle/>
          <a:p>
            <a:fld id="{47547CF9-5B10-D24F-A8D7-45A9778164F7}" type="slidenum">
              <a:rPr lang="uk-UA" smtClean="0"/>
              <a:pPr/>
              <a:t>20</a:t>
            </a:fld>
            <a:endParaRPr lang="uk-UA" dirty="0"/>
          </a:p>
        </p:txBody>
      </p:sp>
      <p:pic>
        <p:nvPicPr>
          <p:cNvPr id="9" name="Picture 8" descr="Chart, radar chart&#10;&#10;Description automatically generated">
            <a:extLst>
              <a:ext uri="{FF2B5EF4-FFF2-40B4-BE49-F238E27FC236}">
                <a16:creationId xmlns:a16="http://schemas.microsoft.com/office/drawing/2014/main" id="{BB8D4E0D-2F1D-B44A-A8C2-AA5D826C9EE5}"/>
              </a:ext>
            </a:extLst>
          </p:cNvPr>
          <p:cNvPicPr>
            <a:picLocks noChangeAspect="1"/>
          </p:cNvPicPr>
          <p:nvPr/>
        </p:nvPicPr>
        <p:blipFill rotWithShape="1">
          <a:blip r:embed="rId3"/>
          <a:srcRect l="7287"/>
          <a:stretch/>
        </p:blipFill>
        <p:spPr>
          <a:xfrm>
            <a:off x="233460" y="1520469"/>
            <a:ext cx="2433540" cy="2986134"/>
          </a:xfrm>
          <a:prstGeom prst="rect">
            <a:avLst/>
          </a:prstGeom>
        </p:spPr>
      </p:pic>
      <p:pic>
        <p:nvPicPr>
          <p:cNvPr id="11" name="Picture 10" descr="Chart&#10;&#10;Description automatically generated">
            <a:extLst>
              <a:ext uri="{FF2B5EF4-FFF2-40B4-BE49-F238E27FC236}">
                <a16:creationId xmlns:a16="http://schemas.microsoft.com/office/drawing/2014/main" id="{DB919168-46C8-B940-A47E-12D70AFA7864}"/>
              </a:ext>
            </a:extLst>
          </p:cNvPr>
          <p:cNvPicPr>
            <a:picLocks noChangeAspect="1"/>
          </p:cNvPicPr>
          <p:nvPr/>
        </p:nvPicPr>
        <p:blipFill>
          <a:blip r:embed="rId4"/>
          <a:stretch>
            <a:fillRect/>
          </a:stretch>
        </p:blipFill>
        <p:spPr>
          <a:xfrm>
            <a:off x="2561254" y="1369575"/>
            <a:ext cx="2433540" cy="3090381"/>
          </a:xfrm>
          <a:prstGeom prst="rect">
            <a:avLst/>
          </a:prstGeom>
        </p:spPr>
      </p:pic>
    </p:spTree>
    <p:extLst>
      <p:ext uri="{BB962C8B-B14F-4D97-AF65-F5344CB8AC3E}">
        <p14:creationId xmlns:p14="http://schemas.microsoft.com/office/powerpoint/2010/main" val="3254493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1A23F-EF61-9F49-839E-F59C6B464BEF}"/>
              </a:ext>
            </a:extLst>
          </p:cNvPr>
          <p:cNvSpPr>
            <a:spLocks noGrp="1"/>
          </p:cNvSpPr>
          <p:nvPr>
            <p:ph type="title"/>
          </p:nvPr>
        </p:nvSpPr>
        <p:spPr>
          <a:xfrm>
            <a:off x="679162" y="1276350"/>
            <a:ext cx="3992962" cy="960919"/>
          </a:xfrm>
        </p:spPr>
        <p:txBody>
          <a:bodyPr>
            <a:normAutofit fontScale="90000"/>
          </a:bodyPr>
          <a:lstStyle/>
          <a:p>
            <a:pPr algn="r"/>
            <a:r>
              <a:rPr lang="en-US" dirty="0"/>
              <a:t>Changes in gut</a:t>
            </a:r>
            <a:br>
              <a:rPr lang="en-US" dirty="0"/>
            </a:br>
            <a:r>
              <a:rPr lang="en-US" dirty="0"/>
              <a:t> microbiome in </a:t>
            </a:r>
            <a:br>
              <a:rPr lang="en-US" dirty="0"/>
            </a:br>
            <a:r>
              <a:rPr lang="en-US" dirty="0"/>
              <a:t>those with </a:t>
            </a:r>
            <a:br>
              <a:rPr lang="en-US" dirty="0"/>
            </a:br>
            <a:r>
              <a:rPr lang="en-US" dirty="0"/>
              <a:t>long COVID</a:t>
            </a:r>
          </a:p>
        </p:txBody>
      </p:sp>
      <p:sp>
        <p:nvSpPr>
          <p:cNvPr id="4" name="Footer Placeholder 3">
            <a:extLst>
              <a:ext uri="{FF2B5EF4-FFF2-40B4-BE49-F238E27FC236}">
                <a16:creationId xmlns:a16="http://schemas.microsoft.com/office/drawing/2014/main" id="{EBFDF066-0C02-4F43-997B-468EDC76C248}"/>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538D785B-1573-AF4F-BC6C-10132749DB70}"/>
              </a:ext>
            </a:extLst>
          </p:cNvPr>
          <p:cNvSpPr>
            <a:spLocks noGrp="1"/>
          </p:cNvSpPr>
          <p:nvPr>
            <p:ph type="sldNum" sz="quarter" idx="11"/>
          </p:nvPr>
        </p:nvSpPr>
        <p:spPr/>
        <p:txBody>
          <a:bodyPr/>
          <a:lstStyle/>
          <a:p>
            <a:fld id="{47547CF9-5B10-D24F-A8D7-45A9778164F7}" type="slidenum">
              <a:rPr lang="uk-UA" smtClean="0"/>
              <a:pPr/>
              <a:t>21</a:t>
            </a:fld>
            <a:endParaRPr lang="uk-UA" dirty="0"/>
          </a:p>
        </p:txBody>
      </p:sp>
      <p:pic>
        <p:nvPicPr>
          <p:cNvPr id="14" name="Content Placeholder 13">
            <a:extLst>
              <a:ext uri="{FF2B5EF4-FFF2-40B4-BE49-F238E27FC236}">
                <a16:creationId xmlns:a16="http://schemas.microsoft.com/office/drawing/2014/main" id="{ACA07970-4856-9049-A1CC-D4E08A01938F}"/>
              </a:ext>
            </a:extLst>
          </p:cNvPr>
          <p:cNvPicPr>
            <a:picLocks noGrp="1" noChangeAspect="1"/>
          </p:cNvPicPr>
          <p:nvPr>
            <p:ph idx="1"/>
          </p:nvPr>
        </p:nvPicPr>
        <p:blipFill rotWithShape="1">
          <a:blip r:embed="rId3"/>
          <a:srcRect r="48835" b="29947"/>
          <a:stretch/>
        </p:blipFill>
        <p:spPr>
          <a:xfrm>
            <a:off x="5292966" y="68444"/>
            <a:ext cx="3042630" cy="5075056"/>
          </a:xfrm>
        </p:spPr>
      </p:pic>
    </p:spTree>
    <p:extLst>
      <p:ext uri="{BB962C8B-B14F-4D97-AF65-F5344CB8AC3E}">
        <p14:creationId xmlns:p14="http://schemas.microsoft.com/office/powerpoint/2010/main" val="3138120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C581570-3C86-EB42-B8FA-C7ADB041D6CF}"/>
              </a:ext>
            </a:extLst>
          </p:cNvPr>
          <p:cNvGraphicFramePr>
            <a:graphicFrameLocks noGrp="1"/>
          </p:cNvGraphicFramePr>
          <p:nvPr>
            <p:ph idx="1"/>
          </p:nvPr>
        </p:nvGraphicFramePr>
        <p:xfrm>
          <a:off x="533400" y="971550"/>
          <a:ext cx="8077200" cy="409829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876BCE6D-2465-E948-9C80-C9E07D040346}"/>
              </a:ext>
            </a:extLst>
          </p:cNvPr>
          <p:cNvSpPr txBox="1"/>
          <p:nvPr/>
        </p:nvSpPr>
        <p:spPr>
          <a:xfrm rot="16200000">
            <a:off x="-523411" y="2158731"/>
            <a:ext cx="2937164" cy="646331"/>
          </a:xfrm>
          <a:prstGeom prst="rect">
            <a:avLst/>
          </a:prstGeom>
          <a:noFill/>
        </p:spPr>
        <p:txBody>
          <a:bodyPr wrap="square" rtlCol="0">
            <a:spAutoFit/>
          </a:bodyPr>
          <a:lstStyle/>
          <a:p>
            <a:r>
              <a:rPr lang="en-US" sz="1200" dirty="0"/>
              <a:t>Number of patients reporting each severity of symptom before and after vaccination</a:t>
            </a:r>
          </a:p>
        </p:txBody>
      </p:sp>
      <p:sp>
        <p:nvSpPr>
          <p:cNvPr id="6" name="TextBox 5">
            <a:extLst>
              <a:ext uri="{FF2B5EF4-FFF2-40B4-BE49-F238E27FC236}">
                <a16:creationId xmlns:a16="http://schemas.microsoft.com/office/drawing/2014/main" id="{5129EECB-5D38-354B-8133-20057984F15A}"/>
              </a:ext>
            </a:extLst>
          </p:cNvPr>
          <p:cNvSpPr txBox="1"/>
          <p:nvPr/>
        </p:nvSpPr>
        <p:spPr>
          <a:xfrm rot="19882257">
            <a:off x="1850257" y="1055046"/>
            <a:ext cx="973343" cy="230832"/>
          </a:xfrm>
          <a:prstGeom prst="rect">
            <a:avLst/>
          </a:prstGeom>
          <a:noFill/>
        </p:spPr>
        <p:txBody>
          <a:bodyPr wrap="none" rtlCol="0">
            <a:spAutoFit/>
          </a:bodyPr>
          <a:lstStyle/>
          <a:p>
            <a:r>
              <a:rPr lang="en-US" sz="900" dirty="0"/>
              <a:t>Pre vaccination</a:t>
            </a:r>
          </a:p>
        </p:txBody>
      </p:sp>
      <p:sp>
        <p:nvSpPr>
          <p:cNvPr id="7" name="TextBox 6">
            <a:extLst>
              <a:ext uri="{FF2B5EF4-FFF2-40B4-BE49-F238E27FC236}">
                <a16:creationId xmlns:a16="http://schemas.microsoft.com/office/drawing/2014/main" id="{5D5F2BAC-0085-3C4C-A254-9F9A45359DA9}"/>
              </a:ext>
            </a:extLst>
          </p:cNvPr>
          <p:cNvSpPr txBox="1"/>
          <p:nvPr/>
        </p:nvSpPr>
        <p:spPr>
          <a:xfrm rot="19849999">
            <a:off x="2108272" y="1054196"/>
            <a:ext cx="1024639" cy="230832"/>
          </a:xfrm>
          <a:prstGeom prst="rect">
            <a:avLst/>
          </a:prstGeom>
          <a:noFill/>
        </p:spPr>
        <p:txBody>
          <a:bodyPr wrap="none" rtlCol="0">
            <a:spAutoFit/>
          </a:bodyPr>
          <a:lstStyle/>
          <a:p>
            <a:r>
              <a:rPr lang="en-US" sz="900" dirty="0"/>
              <a:t>Post vaccination</a:t>
            </a:r>
          </a:p>
        </p:txBody>
      </p:sp>
      <p:sp>
        <p:nvSpPr>
          <p:cNvPr id="10" name="TextBox 9">
            <a:extLst>
              <a:ext uri="{FF2B5EF4-FFF2-40B4-BE49-F238E27FC236}">
                <a16:creationId xmlns:a16="http://schemas.microsoft.com/office/drawing/2014/main" id="{52F957E1-C682-3C40-939B-E5697B0B5A9A}"/>
              </a:ext>
            </a:extLst>
          </p:cNvPr>
          <p:cNvSpPr txBox="1"/>
          <p:nvPr/>
        </p:nvSpPr>
        <p:spPr>
          <a:xfrm>
            <a:off x="4620492" y="4716645"/>
            <a:ext cx="915635" cy="300082"/>
          </a:xfrm>
          <a:prstGeom prst="rect">
            <a:avLst/>
          </a:prstGeom>
          <a:noFill/>
        </p:spPr>
        <p:txBody>
          <a:bodyPr wrap="none" rtlCol="0">
            <a:spAutoFit/>
          </a:bodyPr>
          <a:lstStyle/>
          <a:p>
            <a:r>
              <a:rPr lang="en-US" sz="1350" dirty="0"/>
              <a:t>Symptom</a:t>
            </a:r>
          </a:p>
        </p:txBody>
      </p:sp>
      <p:sp>
        <p:nvSpPr>
          <p:cNvPr id="9" name="Title 1">
            <a:extLst>
              <a:ext uri="{FF2B5EF4-FFF2-40B4-BE49-F238E27FC236}">
                <a16:creationId xmlns:a16="http://schemas.microsoft.com/office/drawing/2014/main" id="{FFC0938B-6499-F841-A698-F3D0DF08CEF5}"/>
              </a:ext>
            </a:extLst>
          </p:cNvPr>
          <p:cNvSpPr txBox="1">
            <a:spLocks/>
          </p:cNvSpPr>
          <p:nvPr/>
        </p:nvSpPr>
        <p:spPr>
          <a:xfrm>
            <a:off x="505692" y="98271"/>
            <a:ext cx="8229600" cy="960919"/>
          </a:xfrm>
          <a:prstGeom prst="rect">
            <a:avLst/>
          </a:prstGeom>
          <a:noFill/>
        </p:spPr>
        <p:txBody>
          <a:bodyPr vert="horz" lIns="0" tIns="0" rIns="0" bIns="0" rtlCol="0" anchor="t" anchorCtr="0">
            <a:normAutofit/>
          </a:bodyPr>
          <a:lstStyle>
            <a:lvl1pPr algn="l" defTabSz="914400" rtl="0" eaLnBrk="1" latinLnBrk="0" hangingPunct="1">
              <a:lnSpc>
                <a:spcPct val="90000"/>
              </a:lnSpc>
              <a:spcBef>
                <a:spcPct val="0"/>
              </a:spcBef>
              <a:buNone/>
              <a:defRPr sz="3200" b="1" i="0" kern="1200" spc="-100" baseline="0">
                <a:solidFill>
                  <a:schemeClr val="tx1"/>
                </a:solidFill>
                <a:latin typeface="+mj-lt"/>
                <a:ea typeface="Arial Black" charset="0"/>
                <a:cs typeface="Arial Black" charset="0"/>
              </a:defRPr>
            </a:lvl1pPr>
          </a:lstStyle>
          <a:p>
            <a:r>
              <a:rPr lang="en-US" dirty="0"/>
              <a:t>Could residual virus represent a therapeutic target?</a:t>
            </a:r>
          </a:p>
        </p:txBody>
      </p:sp>
      <p:sp>
        <p:nvSpPr>
          <p:cNvPr id="11" name="Footer Placeholder 3">
            <a:extLst>
              <a:ext uri="{FF2B5EF4-FFF2-40B4-BE49-F238E27FC236}">
                <a16:creationId xmlns:a16="http://schemas.microsoft.com/office/drawing/2014/main" id="{6E3A402B-9762-994D-B9D8-1CE26C80BF89}"/>
              </a:ext>
            </a:extLst>
          </p:cNvPr>
          <p:cNvSpPr>
            <a:spLocks noGrp="1"/>
          </p:cNvSpPr>
          <p:nvPr>
            <p:ph type="ftr" sz="quarter" idx="10"/>
          </p:nvPr>
        </p:nvSpPr>
        <p:spPr>
          <a:xfrm>
            <a:off x="688022" y="4781550"/>
            <a:ext cx="3792538" cy="228600"/>
          </a:xfrm>
        </p:spPr>
        <p:txBody>
          <a:bodyPr/>
          <a:lstStyle/>
          <a:p>
            <a:r>
              <a:rPr lang="en-US" dirty="0"/>
              <a:t>Strain et al, </a:t>
            </a:r>
            <a:r>
              <a:rPr lang="en-US" dirty="0" err="1"/>
              <a:t>medRxIVs</a:t>
            </a:r>
            <a:endParaRPr lang="en-US" dirty="0"/>
          </a:p>
        </p:txBody>
      </p:sp>
    </p:spTree>
    <p:extLst>
      <p:ext uri="{BB962C8B-B14F-4D97-AF65-F5344CB8AC3E}">
        <p14:creationId xmlns:p14="http://schemas.microsoft.com/office/powerpoint/2010/main" val="2597243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4F443-20E1-014B-97B4-CEFF0D2D4983}"/>
              </a:ext>
            </a:extLst>
          </p:cNvPr>
          <p:cNvSpPr>
            <a:spLocks noGrp="1"/>
          </p:cNvSpPr>
          <p:nvPr>
            <p:ph type="title"/>
          </p:nvPr>
        </p:nvSpPr>
        <p:spPr/>
        <p:txBody>
          <a:bodyPr/>
          <a:lstStyle/>
          <a:p>
            <a:r>
              <a:rPr lang="en-US" dirty="0"/>
              <a:t>Differential benefit based on vaccine technology</a:t>
            </a:r>
          </a:p>
        </p:txBody>
      </p:sp>
      <p:graphicFrame>
        <p:nvGraphicFramePr>
          <p:cNvPr id="6" name="Content Placeholder 5">
            <a:extLst>
              <a:ext uri="{FF2B5EF4-FFF2-40B4-BE49-F238E27FC236}">
                <a16:creationId xmlns:a16="http://schemas.microsoft.com/office/drawing/2014/main" id="{0160CCA1-9525-DF40-B27F-6528AAE64BC2}"/>
              </a:ext>
            </a:extLst>
          </p:cNvPr>
          <p:cNvGraphicFramePr>
            <a:graphicFrameLocks noGrp="1"/>
          </p:cNvGraphicFramePr>
          <p:nvPr>
            <p:ph idx="1"/>
          </p:nvPr>
        </p:nvGraphicFramePr>
        <p:xfrm>
          <a:off x="457201" y="1200150"/>
          <a:ext cx="8458199" cy="3581400"/>
        </p:xfrm>
        <a:graphic>
          <a:graphicData uri="http://schemas.openxmlformats.org/drawingml/2006/table">
            <a:tbl>
              <a:tblPr firstRow="1" firstCol="1" bandRow="1">
                <a:tableStyleId>{1C5780E6-A8F4-46B0-B82D-9E7F56C639EF}</a:tableStyleId>
              </a:tblPr>
              <a:tblGrid>
                <a:gridCol w="1755797">
                  <a:extLst>
                    <a:ext uri="{9D8B030D-6E8A-4147-A177-3AD203B41FA5}">
                      <a16:colId xmlns:a16="http://schemas.microsoft.com/office/drawing/2014/main" val="1606167002"/>
                    </a:ext>
                  </a:extLst>
                </a:gridCol>
                <a:gridCol w="1154246">
                  <a:extLst>
                    <a:ext uri="{9D8B030D-6E8A-4147-A177-3AD203B41FA5}">
                      <a16:colId xmlns:a16="http://schemas.microsoft.com/office/drawing/2014/main" val="110791083"/>
                    </a:ext>
                  </a:extLst>
                </a:gridCol>
                <a:gridCol w="1333181">
                  <a:extLst>
                    <a:ext uri="{9D8B030D-6E8A-4147-A177-3AD203B41FA5}">
                      <a16:colId xmlns:a16="http://schemas.microsoft.com/office/drawing/2014/main" val="1646617421"/>
                    </a:ext>
                  </a:extLst>
                </a:gridCol>
                <a:gridCol w="709266">
                  <a:extLst>
                    <a:ext uri="{9D8B030D-6E8A-4147-A177-3AD203B41FA5}">
                      <a16:colId xmlns:a16="http://schemas.microsoft.com/office/drawing/2014/main" val="3802807141"/>
                    </a:ext>
                  </a:extLst>
                </a:gridCol>
                <a:gridCol w="1598641">
                  <a:extLst>
                    <a:ext uri="{9D8B030D-6E8A-4147-A177-3AD203B41FA5}">
                      <a16:colId xmlns:a16="http://schemas.microsoft.com/office/drawing/2014/main" val="3713178166"/>
                    </a:ext>
                  </a:extLst>
                </a:gridCol>
                <a:gridCol w="1154835">
                  <a:extLst>
                    <a:ext uri="{9D8B030D-6E8A-4147-A177-3AD203B41FA5}">
                      <a16:colId xmlns:a16="http://schemas.microsoft.com/office/drawing/2014/main" val="47824409"/>
                    </a:ext>
                  </a:extLst>
                </a:gridCol>
                <a:gridCol w="752233">
                  <a:extLst>
                    <a:ext uri="{9D8B030D-6E8A-4147-A177-3AD203B41FA5}">
                      <a16:colId xmlns:a16="http://schemas.microsoft.com/office/drawing/2014/main" val="2569123189"/>
                    </a:ext>
                  </a:extLst>
                </a:gridCol>
              </a:tblGrid>
              <a:tr h="367477">
                <a:tc>
                  <a:txBody>
                    <a:bodyPr/>
                    <a:lstStyle/>
                    <a:p>
                      <a:r>
                        <a:rPr lang="en-GB" sz="1100">
                          <a:effectLst/>
                        </a:rPr>
                        <a:t>Symptom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100">
                          <a:effectLst/>
                        </a:rPr>
                        <a:t>AZ/Oxford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100">
                          <a:effectLst/>
                        </a:rPr>
                        <a:t>Pfizer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100">
                          <a:effectLst/>
                        </a:rPr>
                        <a:t>p vs AZ</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100">
                          <a:effectLst/>
                        </a:rPr>
                        <a:t>Moderna</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100">
                          <a:effectLst/>
                        </a:rPr>
                        <a:t>p vs AZ</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100" dirty="0">
                          <a:effectLst/>
                        </a:rPr>
                        <a:t>p vs Pfizer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2033098615"/>
                  </a:ext>
                </a:extLst>
              </a:tr>
              <a:tr h="202872">
                <a:tc>
                  <a:txBody>
                    <a:bodyPr/>
                    <a:lstStyle/>
                    <a:p>
                      <a:r>
                        <a:rPr lang="en-GB" sz="1000">
                          <a:effectLst/>
                        </a:rPr>
                        <a:t>Fatigue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13.7 (9.7-17.8)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17.8 (13.2-22.4)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26.5 (16.9-36.1)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0.009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3119293279"/>
                  </a:ext>
                </a:extLst>
              </a:tr>
              <a:tr h="211365">
                <a:tc>
                  <a:txBody>
                    <a:bodyPr/>
                    <a:lstStyle/>
                    <a:p>
                      <a:r>
                        <a:rPr lang="en-GB" sz="1000">
                          <a:effectLst/>
                        </a:rPr>
                        <a:t>Brain Fog</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22.2 (17.4-27.0)</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21.7 (16.1-27.2)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31.7 (20.6-42.9)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2050381517"/>
                  </a:ext>
                </a:extLst>
              </a:tr>
              <a:tr h="202872">
                <a:tc>
                  <a:txBody>
                    <a:bodyPr/>
                    <a:lstStyle/>
                    <a:p>
                      <a:r>
                        <a:rPr lang="en-GB" sz="1000">
                          <a:effectLst/>
                        </a:rPr>
                        <a:t>Myalgia</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11.5 (6.1-16.8)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16.8 (10.4-23.1)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30.7 (18.3-43.0)</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0.006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981141087"/>
                  </a:ext>
                </a:extLst>
              </a:tr>
              <a:tr h="211365">
                <a:tc>
                  <a:txBody>
                    <a:bodyPr/>
                    <a:lstStyle/>
                    <a:p>
                      <a:r>
                        <a:rPr lang="en-GB" sz="1000">
                          <a:effectLst/>
                        </a:rPr>
                        <a:t>Shortness of Breath</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23.2 (18.1-28.3)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24.5 (18.6-30.3)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0.5</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33.7 (21.6-45.8)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3691055579"/>
                  </a:ext>
                </a:extLst>
              </a:tr>
              <a:tr h="211365">
                <a:tc>
                  <a:txBody>
                    <a:bodyPr/>
                    <a:lstStyle/>
                    <a:p>
                      <a:r>
                        <a:rPr lang="en-GB" sz="1000">
                          <a:effectLst/>
                        </a:rPr>
                        <a:t>Insomnia</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23.6 (17.2-30.1)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28.5 (21.3-35.7)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30.2 (16.2-44.2)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2052513311"/>
                  </a:ext>
                </a:extLst>
              </a:tr>
              <a:tr h="224575">
                <a:tc>
                  <a:txBody>
                    <a:bodyPr/>
                    <a:lstStyle/>
                    <a:p>
                      <a:r>
                        <a:rPr lang="en-GB" sz="1000">
                          <a:effectLst/>
                        </a:rPr>
                        <a:t>Chest Pain/Palpitations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25.6 (20.0-31.1)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26.1 (19.8-32.3)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0.98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34.8 (22.1-47.5)</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2030152868"/>
                  </a:ext>
                </a:extLst>
              </a:tr>
              <a:tr h="256640">
                <a:tc>
                  <a:txBody>
                    <a:bodyPr/>
                    <a:lstStyle/>
                    <a:p>
                      <a:r>
                        <a:rPr lang="en-GB" sz="1000" dirty="0">
                          <a:effectLst/>
                        </a:rPr>
                        <a:t>GI symptoms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24.7 (18.5-31.0)</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24.6 (17.4-31.8)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0.98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41.7 (27.8-55.6)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&lt;0.001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3682610649"/>
                  </a:ext>
                </a:extLst>
              </a:tr>
              <a:tr h="211365">
                <a:tc>
                  <a:txBody>
                    <a:bodyPr/>
                    <a:lstStyle/>
                    <a:p>
                      <a:r>
                        <a:rPr lang="en-GB" sz="1000">
                          <a:effectLst/>
                        </a:rPr>
                        <a:t>Anosmia</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33.5 (26.7-40.2)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31.5 (24.1-38.9)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46.3 (26.1-46.3)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1029624469"/>
                  </a:ext>
                </a:extLst>
              </a:tr>
              <a:tr h="202402">
                <a:tc>
                  <a:txBody>
                    <a:bodyPr/>
                    <a:lstStyle/>
                    <a:p>
                      <a:r>
                        <a:rPr lang="en-GB" sz="1000" dirty="0">
                          <a:effectLst/>
                        </a:rPr>
                        <a:t>Autonomic dysfunction</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23.9 (16.2-31.7)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28.9 (13.6-44.3)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33.7 (25.4-41.9)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0.004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130078020"/>
                  </a:ext>
                </a:extLst>
              </a:tr>
              <a:tr h="211365">
                <a:tc>
                  <a:txBody>
                    <a:bodyPr/>
                    <a:lstStyle/>
                    <a:p>
                      <a:r>
                        <a:rPr lang="en-GB" sz="1000">
                          <a:effectLst/>
                        </a:rPr>
                        <a:t>POTS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23.0 (15.3-30.7)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25.4 (17.0-33.7)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27.7 (11.7-43.7)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1085301957"/>
                  </a:ext>
                </a:extLst>
              </a:tr>
              <a:tr h="202872">
                <a:tc>
                  <a:txBody>
                    <a:bodyPr/>
                    <a:lstStyle/>
                    <a:p>
                      <a:r>
                        <a:rPr lang="en-GB" sz="1000">
                          <a:effectLst/>
                        </a:rPr>
                        <a:t>Persistent Cough</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24.1 (16.4-31.8)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26.1 (17.1-35.1)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0.5</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32.4 (15.5-49.3)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1207021672"/>
                  </a:ext>
                </a:extLst>
              </a:tr>
              <a:tr h="211365">
                <a:tc>
                  <a:txBody>
                    <a:bodyPr/>
                    <a:lstStyle/>
                    <a:p>
                      <a:r>
                        <a:rPr lang="en-GB" sz="1000">
                          <a:effectLst/>
                        </a:rPr>
                        <a:t>Fever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1.7 (-10.5-13.9)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22.4 (8.6-36.3)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36.2 (10.1-62.2)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3328442538"/>
                  </a:ext>
                </a:extLst>
              </a:tr>
              <a:tr h="286022">
                <a:tc>
                  <a:txBody>
                    <a:bodyPr/>
                    <a:lstStyle/>
                    <a:p>
                      <a:r>
                        <a:rPr lang="en-GB" sz="1000" dirty="0">
                          <a:effectLst/>
                        </a:rPr>
                        <a:t>Rash (</a:t>
                      </a:r>
                      <a:r>
                        <a:rPr lang="en-GB" sz="1000" dirty="0" err="1">
                          <a:effectLst/>
                        </a:rPr>
                        <a:t>inc</a:t>
                      </a:r>
                      <a:r>
                        <a:rPr lang="en-GB" sz="1000" dirty="0">
                          <a:effectLst/>
                        </a:rPr>
                        <a:t> Covid toes)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29.7 (12.7-37.6)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32.4 (23.6-41.1)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33.9 (17.0-50.9)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3080069400"/>
                  </a:ext>
                </a:extLst>
              </a:tr>
              <a:tr h="183739">
                <a:tc>
                  <a:txBody>
                    <a:bodyPr/>
                    <a:lstStyle/>
                    <a:p>
                      <a:r>
                        <a:rPr lang="en-GB" sz="1000">
                          <a:effectLst/>
                        </a:rPr>
                        <a:t>Vascular complications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25.3 (15.7-34.)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29.8 (19.1-40.4)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31.4 (10.8-52.0)</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0.6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2744048396"/>
                  </a:ext>
                </a:extLst>
              </a:tr>
              <a:tr h="183739">
                <a:tc>
                  <a:txBody>
                    <a:bodyPr/>
                    <a:lstStyle/>
                    <a:p>
                      <a:r>
                        <a:rPr lang="en-GB" sz="1000">
                          <a:effectLst/>
                        </a:rPr>
                        <a:t>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a:effectLst/>
                        </a:rPr>
                        <a:t>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tc>
                  <a:txBody>
                    <a:bodyPr/>
                    <a:lstStyle/>
                    <a:p>
                      <a:pPr algn="ctr"/>
                      <a:r>
                        <a:rPr lang="en-GB" sz="1000" dirty="0">
                          <a:effectLst/>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8413" marR="48413" marT="0" marB="0"/>
                </a:tc>
                <a:extLst>
                  <a:ext uri="{0D108BD9-81ED-4DB2-BD59-A6C34878D82A}">
                    <a16:rowId xmlns:a16="http://schemas.microsoft.com/office/drawing/2014/main" val="4098773846"/>
                  </a:ext>
                </a:extLst>
              </a:tr>
            </a:tbl>
          </a:graphicData>
        </a:graphic>
      </p:graphicFrame>
      <p:sp>
        <p:nvSpPr>
          <p:cNvPr id="4" name="Footer Placeholder 3">
            <a:extLst>
              <a:ext uri="{FF2B5EF4-FFF2-40B4-BE49-F238E27FC236}">
                <a16:creationId xmlns:a16="http://schemas.microsoft.com/office/drawing/2014/main" id="{45884985-3827-3E41-93FA-A155B6AE3F22}"/>
              </a:ext>
            </a:extLst>
          </p:cNvPr>
          <p:cNvSpPr>
            <a:spLocks noGrp="1"/>
          </p:cNvSpPr>
          <p:nvPr>
            <p:ph type="ftr" sz="quarter" idx="10"/>
          </p:nvPr>
        </p:nvSpPr>
        <p:spPr/>
        <p:txBody>
          <a:bodyPr/>
          <a:lstStyle/>
          <a:p>
            <a:r>
              <a:rPr lang="en-US" dirty="0"/>
              <a:t>Strain et al, </a:t>
            </a:r>
            <a:r>
              <a:rPr lang="en-US" dirty="0" err="1"/>
              <a:t>medRxIVs</a:t>
            </a:r>
            <a:endParaRPr lang="en-US" dirty="0"/>
          </a:p>
        </p:txBody>
      </p:sp>
      <p:sp>
        <p:nvSpPr>
          <p:cNvPr id="5" name="Slide Number Placeholder 4">
            <a:extLst>
              <a:ext uri="{FF2B5EF4-FFF2-40B4-BE49-F238E27FC236}">
                <a16:creationId xmlns:a16="http://schemas.microsoft.com/office/drawing/2014/main" id="{CDD25A20-ED49-6B4E-8980-8CE0BF61563A}"/>
              </a:ext>
            </a:extLst>
          </p:cNvPr>
          <p:cNvSpPr>
            <a:spLocks noGrp="1"/>
          </p:cNvSpPr>
          <p:nvPr>
            <p:ph type="sldNum" sz="quarter" idx="11"/>
          </p:nvPr>
        </p:nvSpPr>
        <p:spPr/>
        <p:txBody>
          <a:bodyPr/>
          <a:lstStyle/>
          <a:p>
            <a:fld id="{47547CF9-5B10-D24F-A8D7-45A9778164F7}" type="slidenum">
              <a:rPr lang="uk-UA" smtClean="0"/>
              <a:pPr/>
              <a:t>23</a:t>
            </a:fld>
            <a:endParaRPr lang="uk-UA" dirty="0"/>
          </a:p>
        </p:txBody>
      </p:sp>
    </p:spTree>
    <p:extLst>
      <p:ext uri="{BB962C8B-B14F-4D97-AF65-F5344CB8AC3E}">
        <p14:creationId xmlns:p14="http://schemas.microsoft.com/office/powerpoint/2010/main" val="851654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7191-E242-8D47-A54A-B66AF4483E83}"/>
              </a:ext>
            </a:extLst>
          </p:cNvPr>
          <p:cNvSpPr>
            <a:spLocks noGrp="1"/>
          </p:cNvSpPr>
          <p:nvPr>
            <p:ph type="title"/>
          </p:nvPr>
        </p:nvSpPr>
        <p:spPr/>
        <p:txBody>
          <a:bodyPr/>
          <a:lstStyle/>
          <a:p>
            <a:r>
              <a:rPr lang="en-US" dirty="0"/>
              <a:t>Genetics studies</a:t>
            </a:r>
            <a:br>
              <a:rPr lang="en-US" dirty="0"/>
            </a:br>
            <a:endParaRPr lang="en-US" dirty="0"/>
          </a:p>
        </p:txBody>
      </p:sp>
      <p:sp>
        <p:nvSpPr>
          <p:cNvPr id="4" name="Footer Placeholder 3">
            <a:extLst>
              <a:ext uri="{FF2B5EF4-FFF2-40B4-BE49-F238E27FC236}">
                <a16:creationId xmlns:a16="http://schemas.microsoft.com/office/drawing/2014/main" id="{01FEA5D8-2A04-4B4C-9540-9D6AF3B0B6E3}"/>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9159E7B6-2416-D446-92C9-C6A8A5B51535}"/>
              </a:ext>
            </a:extLst>
          </p:cNvPr>
          <p:cNvSpPr>
            <a:spLocks noGrp="1"/>
          </p:cNvSpPr>
          <p:nvPr>
            <p:ph type="sldNum" sz="quarter" idx="11"/>
          </p:nvPr>
        </p:nvSpPr>
        <p:spPr/>
        <p:txBody>
          <a:bodyPr/>
          <a:lstStyle/>
          <a:p>
            <a:fld id="{47547CF9-5B10-D24F-A8D7-45A9778164F7}" type="slidenum">
              <a:rPr lang="uk-UA" smtClean="0"/>
              <a:pPr/>
              <a:t>24</a:t>
            </a:fld>
            <a:endParaRPr lang="uk-UA" dirty="0"/>
          </a:p>
        </p:txBody>
      </p:sp>
      <p:pic>
        <p:nvPicPr>
          <p:cNvPr id="10" name="Content Placeholder 9">
            <a:extLst>
              <a:ext uri="{FF2B5EF4-FFF2-40B4-BE49-F238E27FC236}">
                <a16:creationId xmlns:a16="http://schemas.microsoft.com/office/drawing/2014/main" id="{6C198862-F28A-4340-8E42-329EBB13102A}"/>
              </a:ext>
            </a:extLst>
          </p:cNvPr>
          <p:cNvPicPr>
            <a:picLocks noGrp="1" noChangeAspect="1"/>
          </p:cNvPicPr>
          <p:nvPr>
            <p:ph idx="1"/>
          </p:nvPr>
        </p:nvPicPr>
        <p:blipFill>
          <a:blip r:embed="rId2"/>
          <a:stretch>
            <a:fillRect/>
          </a:stretch>
        </p:blipFill>
        <p:spPr>
          <a:xfrm>
            <a:off x="304800" y="1047750"/>
            <a:ext cx="6377715" cy="3105150"/>
          </a:xfrm>
        </p:spPr>
      </p:pic>
      <p:pic>
        <p:nvPicPr>
          <p:cNvPr id="7" name="Picture 6">
            <a:extLst>
              <a:ext uri="{FF2B5EF4-FFF2-40B4-BE49-F238E27FC236}">
                <a16:creationId xmlns:a16="http://schemas.microsoft.com/office/drawing/2014/main" id="{1319D48A-CE2F-8140-9A99-F88B7DB6C305}"/>
              </a:ext>
            </a:extLst>
          </p:cNvPr>
          <p:cNvPicPr>
            <a:picLocks noChangeAspect="1"/>
          </p:cNvPicPr>
          <p:nvPr/>
        </p:nvPicPr>
        <p:blipFill>
          <a:blip r:embed="rId3"/>
          <a:stretch>
            <a:fillRect/>
          </a:stretch>
        </p:blipFill>
        <p:spPr>
          <a:xfrm>
            <a:off x="3581400" y="2053336"/>
            <a:ext cx="5562600" cy="2911094"/>
          </a:xfrm>
          <a:prstGeom prst="rect">
            <a:avLst/>
          </a:prstGeom>
        </p:spPr>
      </p:pic>
    </p:spTree>
    <p:extLst>
      <p:ext uri="{BB962C8B-B14F-4D97-AF65-F5344CB8AC3E}">
        <p14:creationId xmlns:p14="http://schemas.microsoft.com/office/powerpoint/2010/main" val="1582660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2DE0-C597-B645-B9A4-104AE3C5FAFF}"/>
              </a:ext>
            </a:extLst>
          </p:cNvPr>
          <p:cNvSpPr>
            <a:spLocks noGrp="1"/>
          </p:cNvSpPr>
          <p:nvPr>
            <p:ph type="title"/>
          </p:nvPr>
        </p:nvSpPr>
        <p:spPr/>
        <p:txBody>
          <a:bodyPr/>
          <a:lstStyle/>
          <a:p>
            <a:r>
              <a:rPr lang="en-US" dirty="0"/>
              <a:t>The Future</a:t>
            </a:r>
          </a:p>
        </p:txBody>
      </p:sp>
      <p:pic>
        <p:nvPicPr>
          <p:cNvPr id="7" name="Content Placeholder 6" descr="A picture containing timeline&#10;&#10;Description automatically generated">
            <a:extLst>
              <a:ext uri="{FF2B5EF4-FFF2-40B4-BE49-F238E27FC236}">
                <a16:creationId xmlns:a16="http://schemas.microsoft.com/office/drawing/2014/main" id="{B6241358-E36A-AB49-BAA0-7F99383B0DA9}"/>
              </a:ext>
            </a:extLst>
          </p:cNvPr>
          <p:cNvPicPr>
            <a:picLocks noGrp="1" noChangeAspect="1"/>
          </p:cNvPicPr>
          <p:nvPr>
            <p:ph idx="1"/>
          </p:nvPr>
        </p:nvPicPr>
        <p:blipFill>
          <a:blip r:embed="rId2"/>
          <a:stretch>
            <a:fillRect/>
          </a:stretch>
        </p:blipFill>
        <p:spPr>
          <a:xfrm>
            <a:off x="784860" y="834488"/>
            <a:ext cx="7391400" cy="4175662"/>
          </a:xfrm>
        </p:spPr>
      </p:pic>
      <p:sp>
        <p:nvSpPr>
          <p:cNvPr id="4" name="Footer Placeholder 3">
            <a:extLst>
              <a:ext uri="{FF2B5EF4-FFF2-40B4-BE49-F238E27FC236}">
                <a16:creationId xmlns:a16="http://schemas.microsoft.com/office/drawing/2014/main" id="{3FD3A03B-3CFA-874A-9BE2-B4F94B0F9F25}"/>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D53498FD-0472-DF46-A925-5C063E9DC208}"/>
              </a:ext>
            </a:extLst>
          </p:cNvPr>
          <p:cNvSpPr>
            <a:spLocks noGrp="1"/>
          </p:cNvSpPr>
          <p:nvPr>
            <p:ph type="sldNum" sz="quarter" idx="11"/>
          </p:nvPr>
        </p:nvSpPr>
        <p:spPr/>
        <p:txBody>
          <a:bodyPr/>
          <a:lstStyle/>
          <a:p>
            <a:fld id="{47547CF9-5B10-D24F-A8D7-45A9778164F7}" type="slidenum">
              <a:rPr lang="uk-UA" smtClean="0"/>
              <a:pPr/>
              <a:t>25</a:t>
            </a:fld>
            <a:endParaRPr lang="uk-UA" dirty="0"/>
          </a:p>
        </p:txBody>
      </p:sp>
    </p:spTree>
    <p:extLst>
      <p:ext uri="{BB962C8B-B14F-4D97-AF65-F5344CB8AC3E}">
        <p14:creationId xmlns:p14="http://schemas.microsoft.com/office/powerpoint/2010/main" val="3629104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65B4-210D-7E45-2F65-3501135D9F8F}"/>
              </a:ext>
            </a:extLst>
          </p:cNvPr>
          <p:cNvSpPr>
            <a:spLocks noGrp="1"/>
          </p:cNvSpPr>
          <p:nvPr>
            <p:ph type="title"/>
          </p:nvPr>
        </p:nvSpPr>
        <p:spPr/>
        <p:txBody>
          <a:bodyPr/>
          <a:lstStyle/>
          <a:p>
            <a:r>
              <a:rPr lang="en-US" dirty="0" err="1"/>
              <a:t>Coverscan</a:t>
            </a:r>
            <a:r>
              <a:rPr lang="en-US" dirty="0"/>
              <a:t> – preliminary findings</a:t>
            </a:r>
          </a:p>
        </p:txBody>
      </p:sp>
      <p:pic>
        <p:nvPicPr>
          <p:cNvPr id="7" name="Content Placeholder 6" descr="Chart, bar chart&#10;&#10;Description automatically generated">
            <a:extLst>
              <a:ext uri="{FF2B5EF4-FFF2-40B4-BE49-F238E27FC236}">
                <a16:creationId xmlns:a16="http://schemas.microsoft.com/office/drawing/2014/main" id="{7E0C9604-3B87-3F32-AF78-0E74027D108D}"/>
              </a:ext>
            </a:extLst>
          </p:cNvPr>
          <p:cNvPicPr>
            <a:picLocks noGrp="1" noChangeAspect="1"/>
          </p:cNvPicPr>
          <p:nvPr>
            <p:ph idx="1"/>
          </p:nvPr>
        </p:nvPicPr>
        <p:blipFill>
          <a:blip r:embed="rId2"/>
          <a:stretch>
            <a:fillRect/>
          </a:stretch>
        </p:blipFill>
        <p:spPr>
          <a:xfrm>
            <a:off x="62052" y="828261"/>
            <a:ext cx="9005064" cy="4040295"/>
          </a:xfrm>
        </p:spPr>
      </p:pic>
      <p:sp>
        <p:nvSpPr>
          <p:cNvPr id="4" name="Footer Placeholder 3">
            <a:extLst>
              <a:ext uri="{FF2B5EF4-FFF2-40B4-BE49-F238E27FC236}">
                <a16:creationId xmlns:a16="http://schemas.microsoft.com/office/drawing/2014/main" id="{15B6D724-A1AB-2D7D-168F-8D33E2F1F98D}"/>
              </a:ext>
            </a:extLst>
          </p:cNvPr>
          <p:cNvSpPr>
            <a:spLocks noGrp="1"/>
          </p:cNvSpPr>
          <p:nvPr>
            <p:ph type="ftr" sz="quarter" idx="10"/>
          </p:nvPr>
        </p:nvSpPr>
        <p:spPr>
          <a:xfrm>
            <a:off x="245329" y="4840191"/>
            <a:ext cx="8379778" cy="228600"/>
          </a:xfrm>
        </p:spPr>
        <p:txBody>
          <a:bodyPr/>
          <a:lstStyle/>
          <a:p>
            <a:r>
              <a:rPr lang="en-GB" sz="800" dirty="0"/>
              <a:t>Dennis A, </a:t>
            </a:r>
            <a:r>
              <a:rPr lang="en-GB" sz="800" dirty="0" err="1"/>
              <a:t>Wamil</a:t>
            </a:r>
            <a:r>
              <a:rPr lang="en-GB" sz="800" dirty="0"/>
              <a:t> M, Alberts J On behalf of COVERSCAN study investigators</a:t>
            </a:r>
            <a:r>
              <a:rPr lang="en-GB" sz="800" i="1" dirty="0"/>
              <a:t>, et al </a:t>
            </a:r>
            <a:r>
              <a:rPr lang="en-GB" sz="800" dirty="0"/>
              <a:t>Multiorgan impairment in low-risk individuals with post-COVID-19 syndrome: a prospective, community-based study </a:t>
            </a:r>
            <a:r>
              <a:rPr lang="en-GB" sz="800" i="1" dirty="0"/>
              <a:t>BMJ Open </a:t>
            </a:r>
            <a:r>
              <a:rPr lang="en-GB" sz="800" dirty="0"/>
              <a:t>2021;</a:t>
            </a:r>
            <a:r>
              <a:rPr lang="en-GB" sz="800" b="1" dirty="0"/>
              <a:t>11:</a:t>
            </a:r>
            <a:r>
              <a:rPr lang="en-GB" sz="800" dirty="0"/>
              <a:t>e048391</a:t>
            </a:r>
          </a:p>
          <a:p>
            <a:endParaRPr lang="en-US" dirty="0"/>
          </a:p>
        </p:txBody>
      </p:sp>
      <p:sp>
        <p:nvSpPr>
          <p:cNvPr id="5" name="Slide Number Placeholder 4">
            <a:extLst>
              <a:ext uri="{FF2B5EF4-FFF2-40B4-BE49-F238E27FC236}">
                <a16:creationId xmlns:a16="http://schemas.microsoft.com/office/drawing/2014/main" id="{F06179E5-037D-D59D-9AA5-3F60FB1D29DA}"/>
              </a:ext>
            </a:extLst>
          </p:cNvPr>
          <p:cNvSpPr>
            <a:spLocks noGrp="1"/>
          </p:cNvSpPr>
          <p:nvPr>
            <p:ph type="sldNum" sz="quarter" idx="11"/>
          </p:nvPr>
        </p:nvSpPr>
        <p:spPr/>
        <p:txBody>
          <a:bodyPr/>
          <a:lstStyle/>
          <a:p>
            <a:fld id="{47547CF9-5B10-D24F-A8D7-45A9778164F7}" type="slidenum">
              <a:rPr lang="uk-UA" smtClean="0"/>
              <a:pPr/>
              <a:t>26</a:t>
            </a:fld>
            <a:endParaRPr lang="uk-UA" dirty="0"/>
          </a:p>
        </p:txBody>
      </p:sp>
    </p:spTree>
    <p:extLst>
      <p:ext uri="{BB962C8B-B14F-4D97-AF65-F5344CB8AC3E}">
        <p14:creationId xmlns:p14="http://schemas.microsoft.com/office/powerpoint/2010/main" val="1553367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65B4-210D-7E45-2F65-3501135D9F8F}"/>
              </a:ext>
            </a:extLst>
          </p:cNvPr>
          <p:cNvSpPr>
            <a:spLocks noGrp="1"/>
          </p:cNvSpPr>
          <p:nvPr>
            <p:ph type="title"/>
          </p:nvPr>
        </p:nvSpPr>
        <p:spPr/>
        <p:txBody>
          <a:bodyPr/>
          <a:lstStyle/>
          <a:p>
            <a:r>
              <a:rPr lang="en-US" dirty="0" err="1"/>
              <a:t>Coverscan</a:t>
            </a:r>
            <a:r>
              <a:rPr lang="en-US" dirty="0"/>
              <a:t> – preliminary findings</a:t>
            </a:r>
          </a:p>
        </p:txBody>
      </p:sp>
      <p:sp>
        <p:nvSpPr>
          <p:cNvPr id="4" name="Footer Placeholder 3">
            <a:extLst>
              <a:ext uri="{FF2B5EF4-FFF2-40B4-BE49-F238E27FC236}">
                <a16:creationId xmlns:a16="http://schemas.microsoft.com/office/drawing/2014/main" id="{15B6D724-A1AB-2D7D-168F-8D33E2F1F98D}"/>
              </a:ext>
            </a:extLst>
          </p:cNvPr>
          <p:cNvSpPr>
            <a:spLocks noGrp="1"/>
          </p:cNvSpPr>
          <p:nvPr>
            <p:ph type="ftr" sz="quarter" idx="10"/>
          </p:nvPr>
        </p:nvSpPr>
        <p:spPr>
          <a:xfrm>
            <a:off x="688022" y="4781550"/>
            <a:ext cx="8379778" cy="228600"/>
          </a:xfrm>
        </p:spPr>
        <p:txBody>
          <a:bodyPr/>
          <a:lstStyle/>
          <a:p>
            <a:r>
              <a:rPr lang="en-GB" sz="800" dirty="0"/>
              <a:t>Dennis A, </a:t>
            </a:r>
            <a:r>
              <a:rPr lang="en-GB" sz="800" dirty="0" err="1"/>
              <a:t>Wamil</a:t>
            </a:r>
            <a:r>
              <a:rPr lang="en-GB" sz="800" dirty="0"/>
              <a:t> M, Alberts J On behalf of COVERSCAN study investigators</a:t>
            </a:r>
            <a:r>
              <a:rPr lang="en-GB" sz="800" i="1" dirty="0"/>
              <a:t>, et al </a:t>
            </a:r>
            <a:r>
              <a:rPr lang="en-GB" sz="800" dirty="0"/>
              <a:t>Multiorgan impairment in low-risk individuals with post-COVID-19 syndrome: a prospective, community-based study </a:t>
            </a:r>
            <a:r>
              <a:rPr lang="en-GB" sz="800" i="1" dirty="0"/>
              <a:t>BMJ Open </a:t>
            </a:r>
            <a:r>
              <a:rPr lang="en-GB" sz="800" dirty="0"/>
              <a:t>2021;</a:t>
            </a:r>
            <a:r>
              <a:rPr lang="en-GB" sz="800" b="1" dirty="0"/>
              <a:t>11:</a:t>
            </a:r>
            <a:r>
              <a:rPr lang="en-GB" sz="800" dirty="0"/>
              <a:t>e048391</a:t>
            </a:r>
          </a:p>
          <a:p>
            <a:endParaRPr lang="en-US" sz="800" dirty="0"/>
          </a:p>
        </p:txBody>
      </p:sp>
      <p:sp>
        <p:nvSpPr>
          <p:cNvPr id="5" name="Slide Number Placeholder 4">
            <a:extLst>
              <a:ext uri="{FF2B5EF4-FFF2-40B4-BE49-F238E27FC236}">
                <a16:creationId xmlns:a16="http://schemas.microsoft.com/office/drawing/2014/main" id="{F06179E5-037D-D59D-9AA5-3F60FB1D29DA}"/>
              </a:ext>
            </a:extLst>
          </p:cNvPr>
          <p:cNvSpPr>
            <a:spLocks noGrp="1"/>
          </p:cNvSpPr>
          <p:nvPr>
            <p:ph type="sldNum" sz="quarter" idx="11"/>
          </p:nvPr>
        </p:nvSpPr>
        <p:spPr/>
        <p:txBody>
          <a:bodyPr/>
          <a:lstStyle/>
          <a:p>
            <a:fld id="{47547CF9-5B10-D24F-A8D7-45A9778164F7}" type="slidenum">
              <a:rPr lang="uk-UA" smtClean="0"/>
              <a:pPr/>
              <a:t>27</a:t>
            </a:fld>
            <a:endParaRPr lang="uk-UA" dirty="0"/>
          </a:p>
        </p:txBody>
      </p:sp>
      <p:pic>
        <p:nvPicPr>
          <p:cNvPr id="6" name="Picture 5" descr="Diagram&#10;&#10;Description automatically generated">
            <a:extLst>
              <a:ext uri="{FF2B5EF4-FFF2-40B4-BE49-F238E27FC236}">
                <a16:creationId xmlns:a16="http://schemas.microsoft.com/office/drawing/2014/main" id="{81A17A33-D038-F7CB-B1BA-11146D8853BB}"/>
              </a:ext>
            </a:extLst>
          </p:cNvPr>
          <p:cNvPicPr>
            <a:picLocks noChangeAspect="1"/>
          </p:cNvPicPr>
          <p:nvPr/>
        </p:nvPicPr>
        <p:blipFill rotWithShape="1">
          <a:blip r:embed="rId2"/>
          <a:srcRect l="16157"/>
          <a:stretch/>
        </p:blipFill>
        <p:spPr>
          <a:xfrm>
            <a:off x="1803905" y="793676"/>
            <a:ext cx="5536190" cy="3927704"/>
          </a:xfrm>
          <a:prstGeom prst="rect">
            <a:avLst/>
          </a:prstGeom>
        </p:spPr>
      </p:pic>
    </p:spTree>
    <p:extLst>
      <p:ext uri="{BB962C8B-B14F-4D97-AF65-F5344CB8AC3E}">
        <p14:creationId xmlns:p14="http://schemas.microsoft.com/office/powerpoint/2010/main" val="3203385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165B4-210D-7E45-2F65-3501135D9F8F}"/>
              </a:ext>
            </a:extLst>
          </p:cNvPr>
          <p:cNvSpPr>
            <a:spLocks noGrp="1"/>
          </p:cNvSpPr>
          <p:nvPr>
            <p:ph type="title"/>
          </p:nvPr>
        </p:nvSpPr>
        <p:spPr/>
        <p:txBody>
          <a:bodyPr/>
          <a:lstStyle/>
          <a:p>
            <a:r>
              <a:rPr lang="en-US" dirty="0" err="1"/>
              <a:t>Coverscan</a:t>
            </a:r>
            <a:r>
              <a:rPr lang="en-US" dirty="0"/>
              <a:t> – preliminary findings</a:t>
            </a:r>
          </a:p>
        </p:txBody>
      </p:sp>
      <p:sp>
        <p:nvSpPr>
          <p:cNvPr id="5" name="Slide Number Placeholder 4">
            <a:extLst>
              <a:ext uri="{FF2B5EF4-FFF2-40B4-BE49-F238E27FC236}">
                <a16:creationId xmlns:a16="http://schemas.microsoft.com/office/drawing/2014/main" id="{F06179E5-037D-D59D-9AA5-3F60FB1D29DA}"/>
              </a:ext>
            </a:extLst>
          </p:cNvPr>
          <p:cNvSpPr>
            <a:spLocks noGrp="1"/>
          </p:cNvSpPr>
          <p:nvPr>
            <p:ph type="sldNum" sz="quarter" idx="11"/>
          </p:nvPr>
        </p:nvSpPr>
        <p:spPr/>
        <p:txBody>
          <a:bodyPr/>
          <a:lstStyle/>
          <a:p>
            <a:fld id="{47547CF9-5B10-D24F-A8D7-45A9778164F7}" type="slidenum">
              <a:rPr lang="uk-UA" smtClean="0"/>
              <a:pPr/>
              <a:t>28</a:t>
            </a:fld>
            <a:endParaRPr lang="uk-UA" dirty="0"/>
          </a:p>
        </p:txBody>
      </p:sp>
      <p:pic>
        <p:nvPicPr>
          <p:cNvPr id="6" name="Picture 5" descr="Diagram&#10;&#10;Description automatically generated">
            <a:extLst>
              <a:ext uri="{FF2B5EF4-FFF2-40B4-BE49-F238E27FC236}">
                <a16:creationId xmlns:a16="http://schemas.microsoft.com/office/drawing/2014/main" id="{81A17A33-D038-F7CB-B1BA-11146D8853BB}"/>
              </a:ext>
            </a:extLst>
          </p:cNvPr>
          <p:cNvPicPr>
            <a:picLocks noChangeAspect="1"/>
          </p:cNvPicPr>
          <p:nvPr/>
        </p:nvPicPr>
        <p:blipFill rotWithShape="1">
          <a:blip r:embed="rId2"/>
          <a:srcRect l="16157"/>
          <a:stretch/>
        </p:blipFill>
        <p:spPr>
          <a:xfrm>
            <a:off x="141693" y="2439066"/>
            <a:ext cx="3082918" cy="2187206"/>
          </a:xfrm>
          <a:prstGeom prst="rect">
            <a:avLst/>
          </a:prstGeom>
        </p:spPr>
      </p:pic>
      <p:pic>
        <p:nvPicPr>
          <p:cNvPr id="11" name="Picture 10" descr="Chart&#10;&#10;Description automatically generated">
            <a:extLst>
              <a:ext uri="{FF2B5EF4-FFF2-40B4-BE49-F238E27FC236}">
                <a16:creationId xmlns:a16="http://schemas.microsoft.com/office/drawing/2014/main" id="{FF359DD1-2C94-4BA9-9AAF-6B45571D923F}"/>
              </a:ext>
            </a:extLst>
          </p:cNvPr>
          <p:cNvPicPr>
            <a:picLocks noChangeAspect="1"/>
          </p:cNvPicPr>
          <p:nvPr/>
        </p:nvPicPr>
        <p:blipFill>
          <a:blip r:embed="rId3"/>
          <a:stretch>
            <a:fillRect/>
          </a:stretch>
        </p:blipFill>
        <p:spPr>
          <a:xfrm>
            <a:off x="3224611" y="823100"/>
            <a:ext cx="3962400" cy="3839057"/>
          </a:xfrm>
          <a:prstGeom prst="rect">
            <a:avLst/>
          </a:prstGeom>
        </p:spPr>
      </p:pic>
      <p:sp>
        <p:nvSpPr>
          <p:cNvPr id="7" name="Footer Placeholder 3">
            <a:extLst>
              <a:ext uri="{FF2B5EF4-FFF2-40B4-BE49-F238E27FC236}">
                <a16:creationId xmlns:a16="http://schemas.microsoft.com/office/drawing/2014/main" id="{53C131AB-9D2B-F302-1076-F4D81D4F0881}"/>
              </a:ext>
            </a:extLst>
          </p:cNvPr>
          <p:cNvSpPr>
            <a:spLocks noGrp="1"/>
          </p:cNvSpPr>
          <p:nvPr>
            <p:ph type="ftr" sz="quarter" idx="10"/>
          </p:nvPr>
        </p:nvSpPr>
        <p:spPr>
          <a:xfrm>
            <a:off x="688022" y="4781550"/>
            <a:ext cx="8379778" cy="228600"/>
          </a:xfrm>
        </p:spPr>
        <p:txBody>
          <a:bodyPr/>
          <a:lstStyle/>
          <a:p>
            <a:r>
              <a:rPr lang="en-GB" sz="800" dirty="0"/>
              <a:t>Dennis A, </a:t>
            </a:r>
            <a:r>
              <a:rPr lang="en-GB" sz="800" dirty="0" err="1"/>
              <a:t>Wamil</a:t>
            </a:r>
            <a:r>
              <a:rPr lang="en-GB" sz="800" dirty="0"/>
              <a:t> M, Alberts J On behalf of COVERSCAN study investigators</a:t>
            </a:r>
            <a:r>
              <a:rPr lang="en-GB" sz="800" i="1" dirty="0"/>
              <a:t>, et al </a:t>
            </a:r>
            <a:r>
              <a:rPr lang="en-GB" sz="800" dirty="0"/>
              <a:t>Multiorgan impairment in low-risk individuals with post-COVID-19 syndrome: a prospective, community-based study </a:t>
            </a:r>
            <a:r>
              <a:rPr lang="en-GB" sz="800" i="1" dirty="0"/>
              <a:t>BMJ Open </a:t>
            </a:r>
            <a:r>
              <a:rPr lang="en-GB" sz="800" dirty="0"/>
              <a:t>2021;</a:t>
            </a:r>
            <a:r>
              <a:rPr lang="en-GB" sz="800" b="1" dirty="0"/>
              <a:t>11:</a:t>
            </a:r>
            <a:r>
              <a:rPr lang="en-GB" sz="800" dirty="0"/>
              <a:t>e048391</a:t>
            </a:r>
          </a:p>
          <a:p>
            <a:endParaRPr lang="en-US" sz="800" dirty="0"/>
          </a:p>
        </p:txBody>
      </p:sp>
    </p:spTree>
    <p:extLst>
      <p:ext uri="{BB962C8B-B14F-4D97-AF65-F5344CB8AC3E}">
        <p14:creationId xmlns:p14="http://schemas.microsoft.com/office/powerpoint/2010/main" val="40014569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16064-1570-C241-96C0-3CA54E65111E}"/>
              </a:ext>
            </a:extLst>
          </p:cNvPr>
          <p:cNvSpPr>
            <a:spLocks noGrp="1"/>
          </p:cNvSpPr>
          <p:nvPr>
            <p:ph type="title"/>
          </p:nvPr>
        </p:nvSpPr>
        <p:spPr/>
        <p:txBody>
          <a:bodyPr/>
          <a:lstStyle/>
          <a:p>
            <a:r>
              <a:rPr lang="en-US" dirty="0"/>
              <a:t>Alternative targeted therapies</a:t>
            </a:r>
          </a:p>
        </p:txBody>
      </p:sp>
      <p:sp>
        <p:nvSpPr>
          <p:cNvPr id="3" name="Content Placeholder 2">
            <a:extLst>
              <a:ext uri="{FF2B5EF4-FFF2-40B4-BE49-F238E27FC236}">
                <a16:creationId xmlns:a16="http://schemas.microsoft.com/office/drawing/2014/main" id="{81CD2BE6-BF91-7A41-A23C-97B35F1F2529}"/>
              </a:ext>
            </a:extLst>
          </p:cNvPr>
          <p:cNvSpPr>
            <a:spLocks noGrp="1"/>
          </p:cNvSpPr>
          <p:nvPr>
            <p:ph idx="1"/>
          </p:nvPr>
        </p:nvSpPr>
        <p:spPr>
          <a:xfrm>
            <a:off x="285221" y="959623"/>
            <a:ext cx="8575945" cy="3105375"/>
          </a:xfrm>
        </p:spPr>
        <p:txBody>
          <a:bodyPr/>
          <a:lstStyle/>
          <a:p>
            <a:r>
              <a:rPr lang="en-GB" sz="1800" dirty="0"/>
              <a:t>Cannabinoids Block Cellular Entry of SARS-CoV-2 and the Emerging Variants</a:t>
            </a:r>
          </a:p>
          <a:p>
            <a:endParaRPr lang="en-GB" dirty="0"/>
          </a:p>
          <a:p>
            <a:endParaRPr lang="en-US" dirty="0"/>
          </a:p>
        </p:txBody>
      </p:sp>
      <p:sp>
        <p:nvSpPr>
          <p:cNvPr id="5" name="Slide Number Placeholder 4">
            <a:extLst>
              <a:ext uri="{FF2B5EF4-FFF2-40B4-BE49-F238E27FC236}">
                <a16:creationId xmlns:a16="http://schemas.microsoft.com/office/drawing/2014/main" id="{13E21AAC-1800-AE4C-BC44-61B27404A0BA}"/>
              </a:ext>
            </a:extLst>
          </p:cNvPr>
          <p:cNvSpPr>
            <a:spLocks noGrp="1"/>
          </p:cNvSpPr>
          <p:nvPr>
            <p:ph type="sldNum" sz="quarter" idx="11"/>
          </p:nvPr>
        </p:nvSpPr>
        <p:spPr/>
        <p:txBody>
          <a:bodyPr/>
          <a:lstStyle/>
          <a:p>
            <a:fld id="{47547CF9-5B10-D24F-A8D7-45A9778164F7}" type="slidenum">
              <a:rPr lang="uk-UA" smtClean="0"/>
              <a:pPr/>
              <a:t>29</a:t>
            </a:fld>
            <a:endParaRPr lang="uk-UA" dirty="0"/>
          </a:p>
        </p:txBody>
      </p:sp>
      <p:pic>
        <p:nvPicPr>
          <p:cNvPr id="6" name="Picture 5">
            <a:extLst>
              <a:ext uri="{FF2B5EF4-FFF2-40B4-BE49-F238E27FC236}">
                <a16:creationId xmlns:a16="http://schemas.microsoft.com/office/drawing/2014/main" id="{70D8AEF4-D791-7B45-BFF4-AC4BDC7F5799}"/>
              </a:ext>
            </a:extLst>
          </p:cNvPr>
          <p:cNvPicPr>
            <a:picLocks noChangeAspect="1"/>
          </p:cNvPicPr>
          <p:nvPr/>
        </p:nvPicPr>
        <p:blipFill>
          <a:blip r:embed="rId3"/>
          <a:stretch>
            <a:fillRect/>
          </a:stretch>
        </p:blipFill>
        <p:spPr>
          <a:xfrm>
            <a:off x="2133600" y="1727076"/>
            <a:ext cx="4342691" cy="3283074"/>
          </a:xfrm>
          <a:prstGeom prst="rect">
            <a:avLst/>
          </a:prstGeom>
        </p:spPr>
      </p:pic>
      <p:sp>
        <p:nvSpPr>
          <p:cNvPr id="4" name="Footer Placeholder 3">
            <a:extLst>
              <a:ext uri="{FF2B5EF4-FFF2-40B4-BE49-F238E27FC236}">
                <a16:creationId xmlns:a16="http://schemas.microsoft.com/office/drawing/2014/main" id="{B00A0C49-D414-0941-89C1-682E148D7DD9}"/>
              </a:ext>
            </a:extLst>
          </p:cNvPr>
          <p:cNvSpPr>
            <a:spLocks noGrp="1"/>
          </p:cNvSpPr>
          <p:nvPr>
            <p:ph type="ftr" sz="quarter" idx="10"/>
          </p:nvPr>
        </p:nvSpPr>
        <p:spPr/>
        <p:txBody>
          <a:bodyPr/>
          <a:lstStyle/>
          <a:p>
            <a:endParaRPr lang="en-US" sz="1100" dirty="0"/>
          </a:p>
        </p:txBody>
      </p:sp>
      <p:sp>
        <p:nvSpPr>
          <p:cNvPr id="8" name="TextBox 7">
            <a:extLst>
              <a:ext uri="{FF2B5EF4-FFF2-40B4-BE49-F238E27FC236}">
                <a16:creationId xmlns:a16="http://schemas.microsoft.com/office/drawing/2014/main" id="{766568A1-40FC-53C8-3E44-210F203ED7CF}"/>
              </a:ext>
            </a:extLst>
          </p:cNvPr>
          <p:cNvSpPr txBox="1"/>
          <p:nvPr/>
        </p:nvSpPr>
        <p:spPr>
          <a:xfrm>
            <a:off x="129209" y="4774165"/>
            <a:ext cx="4615732" cy="261610"/>
          </a:xfrm>
          <a:prstGeom prst="rect">
            <a:avLst/>
          </a:prstGeom>
          <a:noFill/>
        </p:spPr>
        <p:txBody>
          <a:bodyPr wrap="square">
            <a:spAutoFit/>
          </a:bodyPr>
          <a:lstStyle/>
          <a:p>
            <a:r>
              <a:rPr lang="en-GB" sz="1050" i="1" dirty="0"/>
              <a:t>J. Nat. Prod.</a:t>
            </a:r>
            <a:r>
              <a:rPr lang="en-GB" sz="1050" dirty="0"/>
              <a:t> 2022, 85, 1, 176–184</a:t>
            </a:r>
            <a:endParaRPr lang="en-US" sz="1050" dirty="0"/>
          </a:p>
        </p:txBody>
      </p:sp>
    </p:spTree>
    <p:extLst>
      <p:ext uri="{BB962C8B-B14F-4D97-AF65-F5344CB8AC3E}">
        <p14:creationId xmlns:p14="http://schemas.microsoft.com/office/powerpoint/2010/main" val="290743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A1B69-EBBD-ED44-9D39-FDF9005C23B4}"/>
              </a:ext>
            </a:extLst>
          </p:cNvPr>
          <p:cNvSpPr>
            <a:spLocks noGrp="1"/>
          </p:cNvSpPr>
          <p:nvPr>
            <p:ph type="title"/>
          </p:nvPr>
        </p:nvSpPr>
        <p:spPr/>
        <p:txBody>
          <a:bodyPr/>
          <a:lstStyle/>
          <a:p>
            <a:r>
              <a:rPr lang="en-US" dirty="0"/>
              <a:t>Potential use of immunoglobulins</a:t>
            </a:r>
          </a:p>
        </p:txBody>
      </p:sp>
      <p:sp>
        <p:nvSpPr>
          <p:cNvPr id="3" name="Content Placeholder 2">
            <a:extLst>
              <a:ext uri="{FF2B5EF4-FFF2-40B4-BE49-F238E27FC236}">
                <a16:creationId xmlns:a16="http://schemas.microsoft.com/office/drawing/2014/main" id="{D5B7F7C5-8BE5-8640-B7F9-0FB006388016}"/>
              </a:ext>
            </a:extLst>
          </p:cNvPr>
          <p:cNvSpPr>
            <a:spLocks noGrp="1"/>
          </p:cNvSpPr>
          <p:nvPr>
            <p:ph idx="1"/>
          </p:nvPr>
        </p:nvSpPr>
        <p:spPr/>
        <p:txBody>
          <a:bodyPr/>
          <a:lstStyle/>
          <a:p>
            <a:pPr>
              <a:lnSpc>
                <a:spcPct val="150000"/>
              </a:lnSpc>
            </a:pPr>
            <a:r>
              <a:rPr lang="en-US" dirty="0" err="1"/>
              <a:t>Ronapreve</a:t>
            </a:r>
            <a:r>
              <a:rPr lang="en-US" dirty="0"/>
              <a:t> </a:t>
            </a:r>
            <a:r>
              <a:rPr lang="en-GB" dirty="0"/>
              <a:t>contains two </a:t>
            </a:r>
            <a:r>
              <a:rPr lang="en-GB" dirty="0" err="1"/>
              <a:t>mAbs</a:t>
            </a:r>
            <a:r>
              <a:rPr lang="en-GB" dirty="0"/>
              <a:t>: </a:t>
            </a:r>
            <a:r>
              <a:rPr lang="en-GB" dirty="0" err="1"/>
              <a:t>casirivimab</a:t>
            </a:r>
            <a:r>
              <a:rPr lang="en-GB" dirty="0"/>
              <a:t> and </a:t>
            </a:r>
            <a:r>
              <a:rPr lang="en-GB" dirty="0" err="1"/>
              <a:t>imdevimab</a:t>
            </a:r>
            <a:endParaRPr lang="en-GB" dirty="0"/>
          </a:p>
          <a:p>
            <a:pPr>
              <a:lnSpc>
                <a:spcPct val="150000"/>
              </a:lnSpc>
            </a:pPr>
            <a:r>
              <a:rPr lang="en-GB" dirty="0"/>
              <a:t>Highly effective against Original, Alpha and Delta variants</a:t>
            </a:r>
          </a:p>
          <a:p>
            <a:pPr lvl="1">
              <a:lnSpc>
                <a:spcPct val="150000"/>
              </a:lnSpc>
            </a:pPr>
            <a:r>
              <a:rPr lang="en-GB" dirty="0"/>
              <a:t>Ineffective against Omicron</a:t>
            </a:r>
          </a:p>
          <a:p>
            <a:pPr>
              <a:lnSpc>
                <a:spcPct val="150000"/>
              </a:lnSpc>
            </a:pPr>
            <a:r>
              <a:rPr lang="en-US" dirty="0"/>
              <a:t>May have therapeutic possibilities for long COVID</a:t>
            </a:r>
          </a:p>
        </p:txBody>
      </p:sp>
      <p:sp>
        <p:nvSpPr>
          <p:cNvPr id="4" name="Footer Placeholder 3">
            <a:extLst>
              <a:ext uri="{FF2B5EF4-FFF2-40B4-BE49-F238E27FC236}">
                <a16:creationId xmlns:a16="http://schemas.microsoft.com/office/drawing/2014/main" id="{084C1C8B-B6CA-C54F-AB76-FFB4140336A0}"/>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BD69B8E6-F2DE-2549-BF28-7EEC5D6264B6}"/>
              </a:ext>
            </a:extLst>
          </p:cNvPr>
          <p:cNvSpPr>
            <a:spLocks noGrp="1"/>
          </p:cNvSpPr>
          <p:nvPr>
            <p:ph type="sldNum" sz="quarter" idx="11"/>
          </p:nvPr>
        </p:nvSpPr>
        <p:spPr/>
        <p:txBody>
          <a:bodyPr/>
          <a:lstStyle/>
          <a:p>
            <a:fld id="{47547CF9-5B10-D24F-A8D7-45A9778164F7}" type="slidenum">
              <a:rPr lang="uk-UA" smtClean="0"/>
              <a:pPr/>
              <a:t>30</a:t>
            </a:fld>
            <a:endParaRPr lang="uk-UA" dirty="0"/>
          </a:p>
        </p:txBody>
      </p:sp>
    </p:spTree>
    <p:extLst>
      <p:ext uri="{BB962C8B-B14F-4D97-AF65-F5344CB8AC3E}">
        <p14:creationId xmlns:p14="http://schemas.microsoft.com/office/powerpoint/2010/main" val="2901537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DEBE-741E-634C-9211-2613020D7162}"/>
              </a:ext>
            </a:extLst>
          </p:cNvPr>
          <p:cNvSpPr>
            <a:spLocks noGrp="1"/>
          </p:cNvSpPr>
          <p:nvPr>
            <p:ph type="title"/>
          </p:nvPr>
        </p:nvSpPr>
        <p:spPr/>
        <p:txBody>
          <a:bodyPr/>
          <a:lstStyle/>
          <a:p>
            <a:r>
              <a:rPr lang="en-US" dirty="0"/>
              <a:t>Immunoglobulin based treatment</a:t>
            </a:r>
          </a:p>
        </p:txBody>
      </p:sp>
      <p:sp>
        <p:nvSpPr>
          <p:cNvPr id="3" name="Content Placeholder 2">
            <a:extLst>
              <a:ext uri="{FF2B5EF4-FFF2-40B4-BE49-F238E27FC236}">
                <a16:creationId xmlns:a16="http://schemas.microsoft.com/office/drawing/2014/main" id="{43E2983B-2AD6-1244-BB2A-25BA4B40AC1B}"/>
              </a:ext>
            </a:extLst>
          </p:cNvPr>
          <p:cNvSpPr>
            <a:spLocks noGrp="1"/>
          </p:cNvSpPr>
          <p:nvPr>
            <p:ph idx="1"/>
          </p:nvPr>
        </p:nvSpPr>
        <p:spPr/>
        <p:txBody>
          <a:bodyPr/>
          <a:lstStyle/>
          <a:p>
            <a:r>
              <a:rPr lang="en-US" dirty="0"/>
              <a:t>Aptamer BC 007 is an immunomodulator</a:t>
            </a:r>
          </a:p>
          <a:p>
            <a:r>
              <a:rPr lang="en-US" dirty="0"/>
              <a:t> Modifies metabolic dysregulation in non-</a:t>
            </a:r>
            <a:r>
              <a:rPr lang="en-US" dirty="0" err="1"/>
              <a:t>ischaemic</a:t>
            </a:r>
            <a:r>
              <a:rPr lang="en-US" dirty="0"/>
              <a:t> cardiomyopathy </a:t>
            </a:r>
          </a:p>
          <a:p>
            <a:pPr lvl="1"/>
            <a:r>
              <a:rPr lang="en-US" dirty="0"/>
              <a:t>(</a:t>
            </a:r>
            <a:r>
              <a:rPr lang="en-GB" dirty="0"/>
              <a:t>G protein coupled receptors, including </a:t>
            </a:r>
            <a:r>
              <a:rPr lang="el-GR" dirty="0"/>
              <a:t>β1 </a:t>
            </a:r>
            <a:r>
              <a:rPr lang="en-GB" dirty="0" err="1"/>
              <a:t>Aab</a:t>
            </a:r>
            <a:r>
              <a:rPr lang="en-GB" dirty="0"/>
              <a:t>)</a:t>
            </a:r>
          </a:p>
          <a:p>
            <a:r>
              <a:rPr lang="en-GB" dirty="0"/>
              <a:t>In one patient with cardiomyopathy and Long Covid they reported improvement of long-standing symptoms within an hour</a:t>
            </a:r>
          </a:p>
          <a:p>
            <a:r>
              <a:rPr lang="en-GB" dirty="0"/>
              <a:t>Analyses now underway to explore potential interaction</a:t>
            </a:r>
          </a:p>
          <a:p>
            <a:r>
              <a:rPr lang="en-GB" dirty="0"/>
              <a:t>There is an overlap between antibodies against SARS-CoV-2 and </a:t>
            </a:r>
            <a:r>
              <a:rPr lang="en-GB" baseline="-25000" dirty="0" err="1"/>
              <a:t>f</a:t>
            </a:r>
            <a:r>
              <a:rPr lang="en-GB" dirty="0" err="1"/>
              <a:t>GPCR</a:t>
            </a:r>
            <a:r>
              <a:rPr lang="en-GB" dirty="0"/>
              <a:t>-AABs</a:t>
            </a:r>
          </a:p>
          <a:p>
            <a:endParaRPr lang="en-US" dirty="0"/>
          </a:p>
        </p:txBody>
      </p:sp>
      <p:sp>
        <p:nvSpPr>
          <p:cNvPr id="4" name="Footer Placeholder 3">
            <a:extLst>
              <a:ext uri="{FF2B5EF4-FFF2-40B4-BE49-F238E27FC236}">
                <a16:creationId xmlns:a16="http://schemas.microsoft.com/office/drawing/2014/main" id="{D468A69D-C8AC-1B4D-97E3-195E1D922BF1}"/>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5DAE9011-31EE-9B4E-A5B6-0572CEA55BB1}"/>
              </a:ext>
            </a:extLst>
          </p:cNvPr>
          <p:cNvSpPr>
            <a:spLocks noGrp="1"/>
          </p:cNvSpPr>
          <p:nvPr>
            <p:ph type="sldNum" sz="quarter" idx="11"/>
          </p:nvPr>
        </p:nvSpPr>
        <p:spPr/>
        <p:txBody>
          <a:bodyPr/>
          <a:lstStyle/>
          <a:p>
            <a:fld id="{47547CF9-5B10-D24F-A8D7-45A9778164F7}" type="slidenum">
              <a:rPr lang="uk-UA" smtClean="0"/>
              <a:pPr/>
              <a:t>31</a:t>
            </a:fld>
            <a:endParaRPr lang="uk-UA" dirty="0"/>
          </a:p>
        </p:txBody>
      </p:sp>
    </p:spTree>
    <p:extLst>
      <p:ext uri="{BB962C8B-B14F-4D97-AF65-F5344CB8AC3E}">
        <p14:creationId xmlns:p14="http://schemas.microsoft.com/office/powerpoint/2010/main" val="4083081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EE72B-CE4F-F24A-B5F2-E5BBA3254EE7}"/>
              </a:ext>
            </a:extLst>
          </p:cNvPr>
          <p:cNvSpPr>
            <a:spLocks noGrp="1"/>
          </p:cNvSpPr>
          <p:nvPr>
            <p:ph type="title"/>
          </p:nvPr>
        </p:nvSpPr>
        <p:spPr/>
        <p:txBody>
          <a:bodyPr/>
          <a:lstStyle/>
          <a:p>
            <a:r>
              <a:rPr lang="en-US" dirty="0"/>
              <a:t>Other trials underway</a:t>
            </a:r>
          </a:p>
        </p:txBody>
      </p:sp>
      <p:sp>
        <p:nvSpPr>
          <p:cNvPr id="3" name="Content Placeholder 2">
            <a:extLst>
              <a:ext uri="{FF2B5EF4-FFF2-40B4-BE49-F238E27FC236}">
                <a16:creationId xmlns:a16="http://schemas.microsoft.com/office/drawing/2014/main" id="{B9958738-1E0B-2E45-9CDA-F1CBC290ADDA}"/>
              </a:ext>
            </a:extLst>
          </p:cNvPr>
          <p:cNvSpPr>
            <a:spLocks noGrp="1"/>
          </p:cNvSpPr>
          <p:nvPr>
            <p:ph idx="1"/>
          </p:nvPr>
        </p:nvSpPr>
        <p:spPr>
          <a:xfrm>
            <a:off x="457200" y="1047751"/>
            <a:ext cx="8229600" cy="3429000"/>
          </a:xfrm>
        </p:spPr>
        <p:txBody>
          <a:bodyPr>
            <a:normAutofit fontScale="92500" lnSpcReduction="20000"/>
          </a:bodyPr>
          <a:lstStyle/>
          <a:p>
            <a:r>
              <a:rPr lang="en-GB" dirty="0"/>
              <a:t>Respiratory symptoms</a:t>
            </a:r>
          </a:p>
          <a:p>
            <a:pPr lvl="1"/>
            <a:r>
              <a:rPr lang="en-GB" dirty="0"/>
              <a:t>hyperbaric oxygen(NCT04842448),</a:t>
            </a:r>
          </a:p>
          <a:p>
            <a:pPr lvl="1"/>
            <a:r>
              <a:rPr lang="en-GB" dirty="0"/>
              <a:t>montelukast(NCT04695704), and </a:t>
            </a:r>
          </a:p>
          <a:p>
            <a:pPr lvl="1"/>
            <a:r>
              <a:rPr lang="en-GB" dirty="0" err="1"/>
              <a:t>deupirfenidone</a:t>
            </a:r>
            <a:r>
              <a:rPr lang="en-GB" dirty="0"/>
              <a:t> (NCT04652518) </a:t>
            </a:r>
          </a:p>
          <a:p>
            <a:r>
              <a:rPr lang="en-GB" dirty="0"/>
              <a:t>Fatigue</a:t>
            </a:r>
          </a:p>
          <a:p>
            <a:pPr lvl="1"/>
            <a:r>
              <a:rPr lang="en-GB" dirty="0"/>
              <a:t>8 week exercise program in patients (NCT04841759). </a:t>
            </a:r>
          </a:p>
          <a:p>
            <a:pPr lvl="1"/>
            <a:r>
              <a:rPr lang="en-GB" dirty="0"/>
              <a:t>Vitamin C supplementation (</a:t>
            </a:r>
            <a:r>
              <a:rPr lang="en-GB" sz="600" dirty="0"/>
              <a:t> </a:t>
            </a:r>
            <a:r>
              <a:rPr lang="en-GB" dirty="0"/>
              <a:t>LOVIT-COVID - NCT04401150) (hospitalized patients only).</a:t>
            </a:r>
          </a:p>
          <a:p>
            <a:pPr lvl="1"/>
            <a:r>
              <a:rPr lang="en-GB" dirty="0"/>
              <a:t>nicotinamide riboside, a dietary supplement, (NCT04809974, NCT04604704) </a:t>
            </a:r>
          </a:p>
          <a:p>
            <a:pPr lvl="1"/>
            <a:r>
              <a:rPr lang="en-GB" dirty="0"/>
              <a:t>probiotic supplement (NCT04813718). </a:t>
            </a:r>
          </a:p>
          <a:p>
            <a:r>
              <a:rPr lang="en-GB" dirty="0"/>
              <a:t>Non-specific treatments</a:t>
            </a:r>
          </a:p>
          <a:p>
            <a:pPr lvl="1"/>
            <a:r>
              <a:rPr lang="en-GB" dirty="0" err="1"/>
              <a:t>Leronlimab</a:t>
            </a:r>
            <a:r>
              <a:rPr lang="en-GB" dirty="0"/>
              <a:t> (monoclonal antibody against CCL-5 (NCT04343651, NCT04347239, NCT04678830). </a:t>
            </a:r>
          </a:p>
          <a:p>
            <a:pPr lvl="1"/>
            <a:r>
              <a:rPr lang="en-GB" dirty="0"/>
              <a:t>Tocilizumab, (monoclonal against interleukin-6 receptors) (NCT04330638). </a:t>
            </a:r>
          </a:p>
          <a:p>
            <a:pPr lvl="1"/>
            <a:r>
              <a:rPr lang="en-GB" dirty="0"/>
              <a:t>Melatonin (NCT04795557). </a:t>
            </a:r>
          </a:p>
          <a:p>
            <a:pPr lvl="1"/>
            <a:endParaRPr lang="en-US" dirty="0"/>
          </a:p>
        </p:txBody>
      </p:sp>
      <p:sp>
        <p:nvSpPr>
          <p:cNvPr id="4" name="Footer Placeholder 3">
            <a:extLst>
              <a:ext uri="{FF2B5EF4-FFF2-40B4-BE49-F238E27FC236}">
                <a16:creationId xmlns:a16="http://schemas.microsoft.com/office/drawing/2014/main" id="{574A48B8-7737-5A47-AA75-554AAE9B629E}"/>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E679D8A5-D09C-264E-BE59-D6134F2942FF}"/>
              </a:ext>
            </a:extLst>
          </p:cNvPr>
          <p:cNvSpPr>
            <a:spLocks noGrp="1"/>
          </p:cNvSpPr>
          <p:nvPr>
            <p:ph type="sldNum" sz="quarter" idx="11"/>
          </p:nvPr>
        </p:nvSpPr>
        <p:spPr/>
        <p:txBody>
          <a:bodyPr/>
          <a:lstStyle/>
          <a:p>
            <a:fld id="{47547CF9-5B10-D24F-A8D7-45A9778164F7}" type="slidenum">
              <a:rPr lang="uk-UA" smtClean="0"/>
              <a:pPr/>
              <a:t>32</a:t>
            </a:fld>
            <a:endParaRPr lang="uk-UA" dirty="0"/>
          </a:p>
        </p:txBody>
      </p:sp>
    </p:spTree>
    <p:extLst>
      <p:ext uri="{BB962C8B-B14F-4D97-AF65-F5344CB8AC3E}">
        <p14:creationId xmlns:p14="http://schemas.microsoft.com/office/powerpoint/2010/main" val="22133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EE72B-CE4F-F24A-B5F2-E5BBA3254EE7}"/>
              </a:ext>
            </a:extLst>
          </p:cNvPr>
          <p:cNvSpPr>
            <a:spLocks noGrp="1"/>
          </p:cNvSpPr>
          <p:nvPr>
            <p:ph type="title"/>
          </p:nvPr>
        </p:nvSpPr>
        <p:spPr/>
        <p:txBody>
          <a:bodyPr/>
          <a:lstStyle/>
          <a:p>
            <a:r>
              <a:rPr lang="en-US" dirty="0"/>
              <a:t>Other trials underway</a:t>
            </a:r>
          </a:p>
        </p:txBody>
      </p:sp>
      <p:sp>
        <p:nvSpPr>
          <p:cNvPr id="3" name="Content Placeholder 2">
            <a:extLst>
              <a:ext uri="{FF2B5EF4-FFF2-40B4-BE49-F238E27FC236}">
                <a16:creationId xmlns:a16="http://schemas.microsoft.com/office/drawing/2014/main" id="{B9958738-1E0B-2E45-9CDA-F1CBC290ADDA}"/>
              </a:ext>
            </a:extLst>
          </p:cNvPr>
          <p:cNvSpPr>
            <a:spLocks noGrp="1"/>
          </p:cNvSpPr>
          <p:nvPr>
            <p:ph idx="1"/>
          </p:nvPr>
        </p:nvSpPr>
        <p:spPr>
          <a:xfrm>
            <a:off x="457200" y="1047751"/>
            <a:ext cx="8229600" cy="3429000"/>
          </a:xfrm>
        </p:spPr>
        <p:txBody>
          <a:bodyPr>
            <a:normAutofit/>
          </a:bodyPr>
          <a:lstStyle/>
          <a:p>
            <a:r>
              <a:rPr lang="en-GB" dirty="0"/>
              <a:t>Fatigue</a:t>
            </a:r>
          </a:p>
          <a:p>
            <a:pPr lvl="1"/>
            <a:r>
              <a:rPr lang="en-GB" dirty="0"/>
              <a:t>nicotinamide riboside, a dietary supplement, (NCT04809974, NCT04604704) </a:t>
            </a:r>
          </a:p>
          <a:p>
            <a:pPr lvl="1"/>
            <a:r>
              <a:rPr lang="en-GB" dirty="0"/>
              <a:t>probiotic supplement (NCT04813718). </a:t>
            </a:r>
          </a:p>
          <a:p>
            <a:r>
              <a:rPr lang="en-GB" dirty="0"/>
              <a:t>Non-specific treatments</a:t>
            </a:r>
          </a:p>
          <a:p>
            <a:pPr lvl="1"/>
            <a:r>
              <a:rPr lang="en-GB" dirty="0" err="1"/>
              <a:t>Leronlimab</a:t>
            </a:r>
            <a:r>
              <a:rPr lang="en-GB" dirty="0"/>
              <a:t> (monoclonal antibody against CCL-5 (NCT04343651, NCT04347239, NCT04678830). </a:t>
            </a:r>
          </a:p>
          <a:p>
            <a:pPr lvl="1"/>
            <a:r>
              <a:rPr lang="en-GB" dirty="0"/>
              <a:t>Tocilizumab, (monoclonal against interleukin-6 receptors) (NCT04330638). </a:t>
            </a:r>
          </a:p>
          <a:p>
            <a:pPr lvl="1"/>
            <a:r>
              <a:rPr lang="en-GB" dirty="0"/>
              <a:t>Melatonin (NCT04795557). </a:t>
            </a:r>
          </a:p>
          <a:p>
            <a:pPr lvl="1"/>
            <a:endParaRPr lang="en-US" dirty="0"/>
          </a:p>
        </p:txBody>
      </p:sp>
      <p:sp>
        <p:nvSpPr>
          <p:cNvPr id="4" name="Footer Placeholder 3">
            <a:extLst>
              <a:ext uri="{FF2B5EF4-FFF2-40B4-BE49-F238E27FC236}">
                <a16:creationId xmlns:a16="http://schemas.microsoft.com/office/drawing/2014/main" id="{574A48B8-7737-5A47-AA75-554AAE9B629E}"/>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E679D8A5-D09C-264E-BE59-D6134F2942FF}"/>
              </a:ext>
            </a:extLst>
          </p:cNvPr>
          <p:cNvSpPr>
            <a:spLocks noGrp="1"/>
          </p:cNvSpPr>
          <p:nvPr>
            <p:ph type="sldNum" sz="quarter" idx="11"/>
          </p:nvPr>
        </p:nvSpPr>
        <p:spPr/>
        <p:txBody>
          <a:bodyPr/>
          <a:lstStyle/>
          <a:p>
            <a:fld id="{47547CF9-5B10-D24F-A8D7-45A9778164F7}" type="slidenum">
              <a:rPr lang="uk-UA" smtClean="0"/>
              <a:pPr/>
              <a:t>33</a:t>
            </a:fld>
            <a:endParaRPr lang="uk-UA" dirty="0"/>
          </a:p>
        </p:txBody>
      </p:sp>
    </p:spTree>
    <p:extLst>
      <p:ext uri="{BB962C8B-B14F-4D97-AF65-F5344CB8AC3E}">
        <p14:creationId xmlns:p14="http://schemas.microsoft.com/office/powerpoint/2010/main" val="4258826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25E82-454A-0941-8C37-7A006906C4C7}"/>
              </a:ext>
            </a:extLst>
          </p:cNvPr>
          <p:cNvSpPr>
            <a:spLocks noGrp="1"/>
          </p:cNvSpPr>
          <p:nvPr>
            <p:ph type="title"/>
          </p:nvPr>
        </p:nvSpPr>
        <p:spPr/>
        <p:txBody>
          <a:bodyPr/>
          <a:lstStyle/>
          <a:p>
            <a:r>
              <a:rPr lang="en-US" dirty="0"/>
              <a:t>Pragmatic treatment options</a:t>
            </a:r>
          </a:p>
        </p:txBody>
      </p:sp>
      <p:sp>
        <p:nvSpPr>
          <p:cNvPr id="3" name="Content Placeholder 2">
            <a:extLst>
              <a:ext uri="{FF2B5EF4-FFF2-40B4-BE49-F238E27FC236}">
                <a16:creationId xmlns:a16="http://schemas.microsoft.com/office/drawing/2014/main" id="{C5CCC187-7652-0744-B3AE-B5AE0B88C59E}"/>
              </a:ext>
            </a:extLst>
          </p:cNvPr>
          <p:cNvSpPr>
            <a:spLocks noGrp="1"/>
          </p:cNvSpPr>
          <p:nvPr>
            <p:ph idx="1"/>
          </p:nvPr>
        </p:nvSpPr>
        <p:spPr/>
        <p:txBody>
          <a:bodyPr/>
          <a:lstStyle/>
          <a:p>
            <a:endParaRPr lang="en-US"/>
          </a:p>
        </p:txBody>
      </p:sp>
      <p:sp>
        <p:nvSpPr>
          <p:cNvPr id="4" name="Footer Placeholder 3">
            <a:extLst>
              <a:ext uri="{FF2B5EF4-FFF2-40B4-BE49-F238E27FC236}">
                <a16:creationId xmlns:a16="http://schemas.microsoft.com/office/drawing/2014/main" id="{88653DCE-6DC1-1A49-9C59-754DC3FEA5E0}"/>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75718A13-B225-DB46-AA5D-0890B7E2333F}"/>
              </a:ext>
            </a:extLst>
          </p:cNvPr>
          <p:cNvSpPr>
            <a:spLocks noGrp="1"/>
          </p:cNvSpPr>
          <p:nvPr>
            <p:ph type="sldNum" sz="quarter" idx="11"/>
          </p:nvPr>
        </p:nvSpPr>
        <p:spPr/>
        <p:txBody>
          <a:bodyPr/>
          <a:lstStyle/>
          <a:p>
            <a:fld id="{47547CF9-5B10-D24F-A8D7-45A9778164F7}" type="slidenum">
              <a:rPr lang="uk-UA" smtClean="0"/>
              <a:pPr/>
              <a:t>34</a:t>
            </a:fld>
            <a:endParaRPr lang="uk-UA" dirty="0"/>
          </a:p>
        </p:txBody>
      </p:sp>
    </p:spTree>
    <p:extLst>
      <p:ext uri="{BB962C8B-B14F-4D97-AF65-F5344CB8AC3E}">
        <p14:creationId xmlns:p14="http://schemas.microsoft.com/office/powerpoint/2010/main" val="1112265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4E74FBE-7EBC-7149-BA48-64088CB18486}"/>
              </a:ext>
            </a:extLst>
          </p:cNvPr>
          <p:cNvSpPr>
            <a:spLocks noGrp="1"/>
          </p:cNvSpPr>
          <p:nvPr>
            <p:ph type="title"/>
          </p:nvPr>
        </p:nvSpPr>
        <p:spPr/>
        <p:txBody>
          <a:bodyPr/>
          <a:lstStyle/>
          <a:p>
            <a:endParaRPr lang="en-US"/>
          </a:p>
        </p:txBody>
      </p:sp>
      <p:pic>
        <p:nvPicPr>
          <p:cNvPr id="7" name="Content Placeholder 6" descr="Graphical user interface, text, application, email&#10;&#10;Description automatically generated">
            <a:extLst>
              <a:ext uri="{FF2B5EF4-FFF2-40B4-BE49-F238E27FC236}">
                <a16:creationId xmlns:a16="http://schemas.microsoft.com/office/drawing/2014/main" id="{D3484A2E-B349-824B-BE93-991C1DF6D6F7}"/>
              </a:ext>
            </a:extLst>
          </p:cNvPr>
          <p:cNvPicPr>
            <a:picLocks noGrp="1" noChangeAspect="1"/>
          </p:cNvPicPr>
          <p:nvPr>
            <p:ph idx="1"/>
          </p:nvPr>
        </p:nvPicPr>
        <p:blipFill>
          <a:blip r:embed="rId2"/>
          <a:stretch>
            <a:fillRect/>
          </a:stretch>
        </p:blipFill>
        <p:spPr>
          <a:xfrm>
            <a:off x="150861" y="0"/>
            <a:ext cx="8949531" cy="5010150"/>
          </a:xfrm>
        </p:spPr>
      </p:pic>
      <p:sp>
        <p:nvSpPr>
          <p:cNvPr id="4" name="Footer Placeholder 3">
            <a:extLst>
              <a:ext uri="{FF2B5EF4-FFF2-40B4-BE49-F238E27FC236}">
                <a16:creationId xmlns:a16="http://schemas.microsoft.com/office/drawing/2014/main" id="{0A5DBC69-5C5A-E541-97F7-B5B5B37E0AAE}"/>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DA0929AF-11A0-8A43-A997-952B2EF2754C}"/>
              </a:ext>
            </a:extLst>
          </p:cNvPr>
          <p:cNvSpPr>
            <a:spLocks noGrp="1"/>
          </p:cNvSpPr>
          <p:nvPr>
            <p:ph type="sldNum" sz="quarter" idx="11"/>
          </p:nvPr>
        </p:nvSpPr>
        <p:spPr/>
        <p:txBody>
          <a:bodyPr/>
          <a:lstStyle/>
          <a:p>
            <a:fld id="{47547CF9-5B10-D24F-A8D7-45A9778164F7}" type="slidenum">
              <a:rPr lang="uk-UA" smtClean="0"/>
              <a:pPr/>
              <a:t>35</a:t>
            </a:fld>
            <a:endParaRPr lang="uk-UA" dirty="0"/>
          </a:p>
        </p:txBody>
      </p:sp>
    </p:spTree>
    <p:extLst>
      <p:ext uri="{BB962C8B-B14F-4D97-AF65-F5344CB8AC3E}">
        <p14:creationId xmlns:p14="http://schemas.microsoft.com/office/powerpoint/2010/main" val="10472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8CFC5-ACFA-2743-A695-3500A9300CE1}"/>
              </a:ext>
            </a:extLst>
          </p:cNvPr>
          <p:cNvSpPr>
            <a:spLocks noGrp="1"/>
          </p:cNvSpPr>
          <p:nvPr>
            <p:ph type="title"/>
          </p:nvPr>
        </p:nvSpPr>
        <p:spPr/>
        <p:txBody>
          <a:bodyPr/>
          <a:lstStyle/>
          <a:p>
            <a:r>
              <a:rPr lang="en-US" dirty="0"/>
              <a:t>Providing a long COVID assessment service</a:t>
            </a:r>
          </a:p>
        </p:txBody>
      </p:sp>
      <p:sp>
        <p:nvSpPr>
          <p:cNvPr id="4" name="Footer Placeholder 3">
            <a:extLst>
              <a:ext uri="{FF2B5EF4-FFF2-40B4-BE49-F238E27FC236}">
                <a16:creationId xmlns:a16="http://schemas.microsoft.com/office/drawing/2014/main" id="{86D7A255-43E0-EA4F-AEE0-4C581B5AC4A2}"/>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CB085624-8BFA-8341-B538-5F666F9FAA0B}"/>
              </a:ext>
            </a:extLst>
          </p:cNvPr>
          <p:cNvSpPr>
            <a:spLocks noGrp="1"/>
          </p:cNvSpPr>
          <p:nvPr>
            <p:ph type="sldNum" sz="quarter" idx="11"/>
          </p:nvPr>
        </p:nvSpPr>
        <p:spPr/>
        <p:txBody>
          <a:bodyPr/>
          <a:lstStyle/>
          <a:p>
            <a:fld id="{47547CF9-5B10-D24F-A8D7-45A9778164F7}" type="slidenum">
              <a:rPr lang="uk-UA" smtClean="0"/>
              <a:pPr/>
              <a:t>36</a:t>
            </a:fld>
            <a:endParaRPr lang="uk-UA" dirty="0"/>
          </a:p>
        </p:txBody>
      </p:sp>
      <p:sp>
        <p:nvSpPr>
          <p:cNvPr id="9" name="Content Placeholder 8">
            <a:extLst>
              <a:ext uri="{FF2B5EF4-FFF2-40B4-BE49-F238E27FC236}">
                <a16:creationId xmlns:a16="http://schemas.microsoft.com/office/drawing/2014/main" id="{0590C591-7A9A-5647-8131-40DC0D4FBE7E}"/>
              </a:ext>
            </a:extLst>
          </p:cNvPr>
          <p:cNvSpPr>
            <a:spLocks noGrp="1"/>
          </p:cNvSpPr>
          <p:nvPr>
            <p:ph idx="1"/>
          </p:nvPr>
        </p:nvSpPr>
        <p:spPr/>
        <p:txBody>
          <a:bodyPr/>
          <a:lstStyle/>
          <a:p>
            <a:r>
              <a:rPr lang="en-US" dirty="0"/>
              <a:t>LC is a multisystem disease and requires a multi-disciplinary approach</a:t>
            </a:r>
          </a:p>
          <a:p>
            <a:r>
              <a:rPr lang="en-US" dirty="0"/>
              <a:t>Expertise in Pulmonary, Cardiac, Neuro psychological rehab is required</a:t>
            </a:r>
          </a:p>
          <a:p>
            <a:r>
              <a:rPr lang="en-US" dirty="0"/>
              <a:t>1 central communication point</a:t>
            </a:r>
          </a:p>
        </p:txBody>
      </p:sp>
    </p:spTree>
    <p:extLst>
      <p:ext uri="{BB962C8B-B14F-4D97-AF65-F5344CB8AC3E}">
        <p14:creationId xmlns:p14="http://schemas.microsoft.com/office/powerpoint/2010/main" val="1429809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C2F23-22DE-9F40-9684-DB5A63EB18F6}"/>
              </a:ext>
            </a:extLst>
          </p:cNvPr>
          <p:cNvSpPr>
            <a:spLocks noGrp="1"/>
          </p:cNvSpPr>
          <p:nvPr>
            <p:ph type="title"/>
          </p:nvPr>
        </p:nvSpPr>
        <p:spPr/>
        <p:txBody>
          <a:bodyPr/>
          <a:lstStyle/>
          <a:p>
            <a:r>
              <a:rPr lang="en-US" dirty="0"/>
              <a:t>Practical - Diagnostic workup</a:t>
            </a:r>
          </a:p>
        </p:txBody>
      </p:sp>
      <p:sp>
        <p:nvSpPr>
          <p:cNvPr id="4" name="Footer Placeholder 3">
            <a:extLst>
              <a:ext uri="{FF2B5EF4-FFF2-40B4-BE49-F238E27FC236}">
                <a16:creationId xmlns:a16="http://schemas.microsoft.com/office/drawing/2014/main" id="{3A458753-8994-1B45-AE99-0D2DF73B0C50}"/>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A346273E-715F-5146-A85B-B712128B4BFD}"/>
              </a:ext>
            </a:extLst>
          </p:cNvPr>
          <p:cNvSpPr>
            <a:spLocks noGrp="1"/>
          </p:cNvSpPr>
          <p:nvPr>
            <p:ph type="sldNum" sz="quarter" idx="11"/>
          </p:nvPr>
        </p:nvSpPr>
        <p:spPr/>
        <p:txBody>
          <a:bodyPr/>
          <a:lstStyle/>
          <a:p>
            <a:fld id="{47547CF9-5B10-D24F-A8D7-45A9778164F7}" type="slidenum">
              <a:rPr lang="uk-UA" smtClean="0"/>
              <a:pPr/>
              <a:t>37</a:t>
            </a:fld>
            <a:endParaRPr lang="uk-UA" dirty="0"/>
          </a:p>
        </p:txBody>
      </p:sp>
      <p:sp>
        <p:nvSpPr>
          <p:cNvPr id="8" name="Oval 7">
            <a:extLst>
              <a:ext uri="{FF2B5EF4-FFF2-40B4-BE49-F238E27FC236}">
                <a16:creationId xmlns:a16="http://schemas.microsoft.com/office/drawing/2014/main" id="{625F3514-94ED-004D-8AD3-BA828AF4D8A8}"/>
              </a:ext>
            </a:extLst>
          </p:cNvPr>
          <p:cNvSpPr/>
          <p:nvPr/>
        </p:nvSpPr>
        <p:spPr>
          <a:xfrm>
            <a:off x="1066800" y="971996"/>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Full Blood Count</a:t>
            </a:r>
          </a:p>
        </p:txBody>
      </p:sp>
      <p:sp>
        <p:nvSpPr>
          <p:cNvPr id="9" name="Oval 8">
            <a:extLst>
              <a:ext uri="{FF2B5EF4-FFF2-40B4-BE49-F238E27FC236}">
                <a16:creationId xmlns:a16="http://schemas.microsoft.com/office/drawing/2014/main" id="{A2932287-C07A-0644-8077-C55634ECD515}"/>
              </a:ext>
            </a:extLst>
          </p:cNvPr>
          <p:cNvSpPr/>
          <p:nvPr/>
        </p:nvSpPr>
        <p:spPr>
          <a:xfrm>
            <a:off x="4724400" y="955603"/>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Renal function test</a:t>
            </a:r>
          </a:p>
        </p:txBody>
      </p:sp>
      <p:sp>
        <p:nvSpPr>
          <p:cNvPr id="10" name="Oval 9">
            <a:extLst>
              <a:ext uri="{FF2B5EF4-FFF2-40B4-BE49-F238E27FC236}">
                <a16:creationId xmlns:a16="http://schemas.microsoft.com/office/drawing/2014/main" id="{E3E4880F-6D43-EB4E-856E-4A7A5C3C674D}"/>
              </a:ext>
            </a:extLst>
          </p:cNvPr>
          <p:cNvSpPr/>
          <p:nvPr/>
        </p:nvSpPr>
        <p:spPr>
          <a:xfrm>
            <a:off x="1066800" y="1657796"/>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Liver function test</a:t>
            </a:r>
          </a:p>
        </p:txBody>
      </p:sp>
      <p:sp>
        <p:nvSpPr>
          <p:cNvPr id="11" name="Oval 10">
            <a:extLst>
              <a:ext uri="{FF2B5EF4-FFF2-40B4-BE49-F238E27FC236}">
                <a16:creationId xmlns:a16="http://schemas.microsoft.com/office/drawing/2014/main" id="{28713BA6-9695-1742-957D-C539986A1E3B}"/>
              </a:ext>
            </a:extLst>
          </p:cNvPr>
          <p:cNvSpPr/>
          <p:nvPr/>
        </p:nvSpPr>
        <p:spPr>
          <a:xfrm>
            <a:off x="4724400" y="1650929"/>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Troponins</a:t>
            </a:r>
          </a:p>
        </p:txBody>
      </p:sp>
      <p:sp>
        <p:nvSpPr>
          <p:cNvPr id="12" name="Oval 11">
            <a:extLst>
              <a:ext uri="{FF2B5EF4-FFF2-40B4-BE49-F238E27FC236}">
                <a16:creationId xmlns:a16="http://schemas.microsoft.com/office/drawing/2014/main" id="{B55920A5-0011-C046-BA45-A6A12934CA64}"/>
              </a:ext>
            </a:extLst>
          </p:cNvPr>
          <p:cNvSpPr/>
          <p:nvPr/>
        </p:nvSpPr>
        <p:spPr>
          <a:xfrm>
            <a:off x="1066800" y="2343597"/>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C-Reactive Protein</a:t>
            </a:r>
          </a:p>
        </p:txBody>
      </p:sp>
      <p:sp>
        <p:nvSpPr>
          <p:cNvPr id="13" name="Oval 12">
            <a:extLst>
              <a:ext uri="{FF2B5EF4-FFF2-40B4-BE49-F238E27FC236}">
                <a16:creationId xmlns:a16="http://schemas.microsoft.com/office/drawing/2014/main" id="{0250F223-F0DA-1545-99E8-033FE0C6445B}"/>
              </a:ext>
            </a:extLst>
          </p:cNvPr>
          <p:cNvSpPr/>
          <p:nvPr/>
        </p:nvSpPr>
        <p:spPr>
          <a:xfrm>
            <a:off x="4724400" y="2346255"/>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Creatinine Kinase</a:t>
            </a:r>
          </a:p>
        </p:txBody>
      </p:sp>
      <p:sp>
        <p:nvSpPr>
          <p:cNvPr id="14" name="Oval 13">
            <a:extLst>
              <a:ext uri="{FF2B5EF4-FFF2-40B4-BE49-F238E27FC236}">
                <a16:creationId xmlns:a16="http://schemas.microsoft.com/office/drawing/2014/main" id="{1686AC14-806B-634E-8C20-29919D736C02}"/>
              </a:ext>
            </a:extLst>
          </p:cNvPr>
          <p:cNvSpPr/>
          <p:nvPr/>
        </p:nvSpPr>
        <p:spPr>
          <a:xfrm>
            <a:off x="1072116" y="2991296"/>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D-dimer</a:t>
            </a:r>
          </a:p>
        </p:txBody>
      </p:sp>
      <p:sp>
        <p:nvSpPr>
          <p:cNvPr id="15" name="Oval 14">
            <a:extLst>
              <a:ext uri="{FF2B5EF4-FFF2-40B4-BE49-F238E27FC236}">
                <a16:creationId xmlns:a16="http://schemas.microsoft.com/office/drawing/2014/main" id="{273FAECA-445A-3945-8B97-4ADFB75E1C3D}"/>
              </a:ext>
            </a:extLst>
          </p:cNvPr>
          <p:cNvSpPr/>
          <p:nvPr/>
        </p:nvSpPr>
        <p:spPr>
          <a:xfrm>
            <a:off x="4727944" y="2991296"/>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NT-BNP</a:t>
            </a:r>
          </a:p>
        </p:txBody>
      </p:sp>
      <p:sp>
        <p:nvSpPr>
          <p:cNvPr id="16" name="Oval 15">
            <a:extLst>
              <a:ext uri="{FF2B5EF4-FFF2-40B4-BE49-F238E27FC236}">
                <a16:creationId xmlns:a16="http://schemas.microsoft.com/office/drawing/2014/main" id="{EB12006D-1947-454B-B65C-45450BE021BE}"/>
              </a:ext>
            </a:extLst>
          </p:cNvPr>
          <p:cNvSpPr/>
          <p:nvPr/>
        </p:nvSpPr>
        <p:spPr>
          <a:xfrm>
            <a:off x="1066800" y="3638550"/>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HbA</a:t>
            </a:r>
            <a:r>
              <a:rPr lang="en-US" baseline="-25000" dirty="0"/>
              <a:t>1</a:t>
            </a:r>
            <a:r>
              <a:rPr lang="en-US" dirty="0"/>
              <a:t>c</a:t>
            </a:r>
          </a:p>
        </p:txBody>
      </p:sp>
      <p:sp>
        <p:nvSpPr>
          <p:cNvPr id="17" name="Oval 16">
            <a:extLst>
              <a:ext uri="{FF2B5EF4-FFF2-40B4-BE49-F238E27FC236}">
                <a16:creationId xmlns:a16="http://schemas.microsoft.com/office/drawing/2014/main" id="{3549F619-1F58-BB44-9341-52FD7E90ED2B}"/>
              </a:ext>
            </a:extLst>
          </p:cNvPr>
          <p:cNvSpPr/>
          <p:nvPr/>
        </p:nvSpPr>
        <p:spPr>
          <a:xfrm>
            <a:off x="4724400" y="3636337"/>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TSH</a:t>
            </a:r>
          </a:p>
        </p:txBody>
      </p:sp>
      <p:sp>
        <p:nvSpPr>
          <p:cNvPr id="18" name="Oval 17">
            <a:extLst>
              <a:ext uri="{FF2B5EF4-FFF2-40B4-BE49-F238E27FC236}">
                <a16:creationId xmlns:a16="http://schemas.microsoft.com/office/drawing/2014/main" id="{E59DC1CE-44B4-4140-9B75-9E52D715EE9C}"/>
              </a:ext>
            </a:extLst>
          </p:cNvPr>
          <p:cNvSpPr/>
          <p:nvPr/>
        </p:nvSpPr>
        <p:spPr>
          <a:xfrm>
            <a:off x="1066800" y="4280489"/>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TTG</a:t>
            </a:r>
          </a:p>
        </p:txBody>
      </p:sp>
      <p:sp>
        <p:nvSpPr>
          <p:cNvPr id="19" name="Oval 18">
            <a:extLst>
              <a:ext uri="{FF2B5EF4-FFF2-40B4-BE49-F238E27FC236}">
                <a16:creationId xmlns:a16="http://schemas.microsoft.com/office/drawing/2014/main" id="{039EDD54-70A6-A14F-80C6-4070A83D9520}"/>
              </a:ext>
            </a:extLst>
          </p:cNvPr>
          <p:cNvSpPr/>
          <p:nvPr/>
        </p:nvSpPr>
        <p:spPr>
          <a:xfrm>
            <a:off x="4724400" y="4280489"/>
            <a:ext cx="2895600" cy="45720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Ferritin</a:t>
            </a:r>
          </a:p>
        </p:txBody>
      </p:sp>
    </p:spTree>
    <p:extLst>
      <p:ext uri="{BB962C8B-B14F-4D97-AF65-F5344CB8AC3E}">
        <p14:creationId xmlns:p14="http://schemas.microsoft.com/office/powerpoint/2010/main" val="4168213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C48B1-1CEE-704A-86D1-4D0A65D5B330}"/>
              </a:ext>
            </a:extLst>
          </p:cNvPr>
          <p:cNvSpPr>
            <a:spLocks noGrp="1"/>
          </p:cNvSpPr>
          <p:nvPr>
            <p:ph type="title"/>
          </p:nvPr>
        </p:nvSpPr>
        <p:spPr/>
        <p:txBody>
          <a:bodyPr/>
          <a:lstStyle/>
          <a:p>
            <a:r>
              <a:rPr lang="en-US" dirty="0"/>
              <a:t>Further investigations</a:t>
            </a:r>
          </a:p>
        </p:txBody>
      </p:sp>
      <p:sp>
        <p:nvSpPr>
          <p:cNvPr id="4" name="Footer Placeholder 3">
            <a:extLst>
              <a:ext uri="{FF2B5EF4-FFF2-40B4-BE49-F238E27FC236}">
                <a16:creationId xmlns:a16="http://schemas.microsoft.com/office/drawing/2014/main" id="{E0F39692-D668-1E45-844B-41D275C38BA7}"/>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05CCD569-4E3E-E34C-9EBC-52F79EE12CC1}"/>
              </a:ext>
            </a:extLst>
          </p:cNvPr>
          <p:cNvSpPr>
            <a:spLocks noGrp="1"/>
          </p:cNvSpPr>
          <p:nvPr>
            <p:ph type="sldNum" sz="quarter" idx="11"/>
          </p:nvPr>
        </p:nvSpPr>
        <p:spPr/>
        <p:txBody>
          <a:bodyPr/>
          <a:lstStyle/>
          <a:p>
            <a:fld id="{47547CF9-5B10-D24F-A8D7-45A9778164F7}" type="slidenum">
              <a:rPr lang="uk-UA" smtClean="0"/>
              <a:pPr/>
              <a:t>38</a:t>
            </a:fld>
            <a:endParaRPr lang="uk-UA" dirty="0"/>
          </a:p>
        </p:txBody>
      </p:sp>
      <p:sp>
        <p:nvSpPr>
          <p:cNvPr id="6" name="Slide Number Placeholder 4">
            <a:extLst>
              <a:ext uri="{FF2B5EF4-FFF2-40B4-BE49-F238E27FC236}">
                <a16:creationId xmlns:a16="http://schemas.microsoft.com/office/drawing/2014/main" id="{9E7BACFE-40EF-B249-A99B-5EA8CAC23508}"/>
              </a:ext>
            </a:extLst>
          </p:cNvPr>
          <p:cNvSpPr txBox="1">
            <a:spLocks/>
          </p:cNvSpPr>
          <p:nvPr/>
        </p:nvSpPr>
        <p:spPr>
          <a:xfrm>
            <a:off x="459422" y="4781550"/>
            <a:ext cx="228600" cy="228600"/>
          </a:xfrm>
          <a:prstGeom prst="rect">
            <a:avLst/>
          </a:prstGeom>
        </p:spPr>
        <p:txBody>
          <a:bodyPr vert="horz" lIns="0" tIns="0" rIns="0" bIns="0" rtlCol="0" anchor="t" anchorCtr="0"/>
          <a:lstStyle>
            <a:defPPr>
              <a:defRPr lang="en-US"/>
            </a:defPPr>
            <a:lvl1pPr marL="0" algn="l" defTabSz="914400" rtl="0" eaLnBrk="1" latinLnBrk="0" hangingPunct="1">
              <a:defRPr lang="en-US" sz="900" b="0" i="0" kern="1200" spc="0" baseline="0" smtClean="0">
                <a:solidFill>
                  <a:srgbClr val="7F7F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547CF9-5B10-D24F-A8D7-45A9778164F7}" type="slidenum">
              <a:rPr lang="uk-UA" smtClean="0"/>
              <a:pPr/>
              <a:t>38</a:t>
            </a:fld>
            <a:endParaRPr lang="uk-UA" dirty="0"/>
          </a:p>
        </p:txBody>
      </p:sp>
      <p:sp>
        <p:nvSpPr>
          <p:cNvPr id="7" name="Oval 6">
            <a:extLst>
              <a:ext uri="{FF2B5EF4-FFF2-40B4-BE49-F238E27FC236}">
                <a16:creationId xmlns:a16="http://schemas.microsoft.com/office/drawing/2014/main" id="{72D68C09-8934-414A-9665-0042EA08517A}"/>
              </a:ext>
            </a:extLst>
          </p:cNvPr>
          <p:cNvSpPr/>
          <p:nvPr/>
        </p:nvSpPr>
        <p:spPr>
          <a:xfrm>
            <a:off x="1066800" y="971996"/>
            <a:ext cx="2895600" cy="457200"/>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Chest X-ray</a:t>
            </a:r>
          </a:p>
        </p:txBody>
      </p:sp>
      <p:sp>
        <p:nvSpPr>
          <p:cNvPr id="8" name="Oval 7">
            <a:extLst>
              <a:ext uri="{FF2B5EF4-FFF2-40B4-BE49-F238E27FC236}">
                <a16:creationId xmlns:a16="http://schemas.microsoft.com/office/drawing/2014/main" id="{225B1F5F-BC61-E543-B8C8-D3D13E64DDBC}"/>
              </a:ext>
            </a:extLst>
          </p:cNvPr>
          <p:cNvSpPr/>
          <p:nvPr/>
        </p:nvSpPr>
        <p:spPr>
          <a:xfrm>
            <a:off x="4724400" y="955603"/>
            <a:ext cx="2895600" cy="457200"/>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Urinalysis</a:t>
            </a:r>
          </a:p>
        </p:txBody>
      </p:sp>
      <p:sp>
        <p:nvSpPr>
          <p:cNvPr id="9" name="Oval 8">
            <a:extLst>
              <a:ext uri="{FF2B5EF4-FFF2-40B4-BE49-F238E27FC236}">
                <a16:creationId xmlns:a16="http://schemas.microsoft.com/office/drawing/2014/main" id="{24F0C4E5-2C96-E640-B44F-505ABA329D12}"/>
              </a:ext>
            </a:extLst>
          </p:cNvPr>
          <p:cNvSpPr/>
          <p:nvPr/>
        </p:nvSpPr>
        <p:spPr>
          <a:xfrm>
            <a:off x="1066800" y="1657796"/>
            <a:ext cx="2895600" cy="457200"/>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12 Lead ECG</a:t>
            </a:r>
          </a:p>
        </p:txBody>
      </p:sp>
      <p:sp>
        <p:nvSpPr>
          <p:cNvPr id="10" name="Oval 9">
            <a:extLst>
              <a:ext uri="{FF2B5EF4-FFF2-40B4-BE49-F238E27FC236}">
                <a16:creationId xmlns:a16="http://schemas.microsoft.com/office/drawing/2014/main" id="{8BD1257F-A86D-4043-B609-8F79C6956D29}"/>
              </a:ext>
            </a:extLst>
          </p:cNvPr>
          <p:cNvSpPr/>
          <p:nvPr/>
        </p:nvSpPr>
        <p:spPr>
          <a:xfrm>
            <a:off x="4724400" y="1650929"/>
            <a:ext cx="2895600" cy="457200"/>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Holter Monitor</a:t>
            </a:r>
          </a:p>
        </p:txBody>
      </p:sp>
      <p:sp>
        <p:nvSpPr>
          <p:cNvPr id="11" name="Oval 10">
            <a:extLst>
              <a:ext uri="{FF2B5EF4-FFF2-40B4-BE49-F238E27FC236}">
                <a16:creationId xmlns:a16="http://schemas.microsoft.com/office/drawing/2014/main" id="{ED338579-EDC7-264C-BFA4-2F9077C029AB}"/>
              </a:ext>
            </a:extLst>
          </p:cNvPr>
          <p:cNvSpPr/>
          <p:nvPr/>
        </p:nvSpPr>
        <p:spPr>
          <a:xfrm>
            <a:off x="1066800" y="2343597"/>
            <a:ext cx="2895600" cy="457200"/>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Pulse Oximetry</a:t>
            </a:r>
          </a:p>
        </p:txBody>
      </p:sp>
      <p:sp>
        <p:nvSpPr>
          <p:cNvPr id="12" name="Oval 11">
            <a:extLst>
              <a:ext uri="{FF2B5EF4-FFF2-40B4-BE49-F238E27FC236}">
                <a16:creationId xmlns:a16="http://schemas.microsoft.com/office/drawing/2014/main" id="{03B9014B-30C5-6247-B994-4E42F412FB12}"/>
              </a:ext>
            </a:extLst>
          </p:cNvPr>
          <p:cNvSpPr/>
          <p:nvPr/>
        </p:nvSpPr>
        <p:spPr>
          <a:xfrm>
            <a:off x="4724400" y="2346255"/>
            <a:ext cx="2895600" cy="457200"/>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Respiratory Function tests</a:t>
            </a:r>
          </a:p>
        </p:txBody>
      </p:sp>
      <p:sp>
        <p:nvSpPr>
          <p:cNvPr id="13" name="Oval 12">
            <a:extLst>
              <a:ext uri="{FF2B5EF4-FFF2-40B4-BE49-F238E27FC236}">
                <a16:creationId xmlns:a16="http://schemas.microsoft.com/office/drawing/2014/main" id="{5056CA49-1B61-3C47-92BA-A8B40464C2E0}"/>
              </a:ext>
            </a:extLst>
          </p:cNvPr>
          <p:cNvSpPr/>
          <p:nvPr/>
        </p:nvSpPr>
        <p:spPr>
          <a:xfrm>
            <a:off x="1072116" y="2991296"/>
            <a:ext cx="2895600" cy="457200"/>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Cardiac MRI</a:t>
            </a:r>
          </a:p>
        </p:txBody>
      </p:sp>
      <p:sp>
        <p:nvSpPr>
          <p:cNvPr id="14" name="Oval 13">
            <a:extLst>
              <a:ext uri="{FF2B5EF4-FFF2-40B4-BE49-F238E27FC236}">
                <a16:creationId xmlns:a16="http://schemas.microsoft.com/office/drawing/2014/main" id="{7E8340C6-1D4F-5542-8694-51F50D41B436}"/>
              </a:ext>
            </a:extLst>
          </p:cNvPr>
          <p:cNvSpPr/>
          <p:nvPr/>
        </p:nvSpPr>
        <p:spPr>
          <a:xfrm>
            <a:off x="4727944" y="2991296"/>
            <a:ext cx="2895600" cy="457200"/>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t>Psychological evaluation</a:t>
            </a:r>
          </a:p>
        </p:txBody>
      </p:sp>
      <p:sp>
        <p:nvSpPr>
          <p:cNvPr id="19" name="TextBox 18">
            <a:extLst>
              <a:ext uri="{FF2B5EF4-FFF2-40B4-BE49-F238E27FC236}">
                <a16:creationId xmlns:a16="http://schemas.microsoft.com/office/drawing/2014/main" id="{48B4C6CF-DFBD-BD4B-BB28-B2AE5DE94394}"/>
              </a:ext>
            </a:extLst>
          </p:cNvPr>
          <p:cNvSpPr txBox="1"/>
          <p:nvPr/>
        </p:nvSpPr>
        <p:spPr>
          <a:xfrm>
            <a:off x="3176357" y="3930357"/>
            <a:ext cx="2608406" cy="369332"/>
          </a:xfrm>
          <a:prstGeom prst="rect">
            <a:avLst/>
          </a:prstGeom>
          <a:noFill/>
        </p:spPr>
        <p:txBody>
          <a:bodyPr wrap="none" rtlCol="0">
            <a:spAutoFit/>
          </a:bodyPr>
          <a:lstStyle/>
          <a:p>
            <a:r>
              <a:rPr lang="en-US" dirty="0"/>
              <a:t>Other tests as indicated</a:t>
            </a:r>
          </a:p>
        </p:txBody>
      </p:sp>
    </p:spTree>
    <p:extLst>
      <p:ext uri="{BB962C8B-B14F-4D97-AF65-F5344CB8AC3E}">
        <p14:creationId xmlns:p14="http://schemas.microsoft.com/office/powerpoint/2010/main" val="22037502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2BBC9-67D3-654D-9572-171D14C47014}"/>
              </a:ext>
            </a:extLst>
          </p:cNvPr>
          <p:cNvSpPr>
            <a:spLocks noGrp="1"/>
          </p:cNvSpPr>
          <p:nvPr>
            <p:ph type="title"/>
          </p:nvPr>
        </p:nvSpPr>
        <p:spPr/>
        <p:txBody>
          <a:bodyPr/>
          <a:lstStyle/>
          <a:p>
            <a:r>
              <a:rPr lang="en-US" dirty="0"/>
              <a:t>Interventions </a:t>
            </a:r>
          </a:p>
        </p:txBody>
      </p:sp>
      <p:sp>
        <p:nvSpPr>
          <p:cNvPr id="3" name="Content Placeholder 2">
            <a:extLst>
              <a:ext uri="{FF2B5EF4-FFF2-40B4-BE49-F238E27FC236}">
                <a16:creationId xmlns:a16="http://schemas.microsoft.com/office/drawing/2014/main" id="{A55BDA58-0698-8145-9884-DBDDA2899576}"/>
              </a:ext>
            </a:extLst>
          </p:cNvPr>
          <p:cNvSpPr>
            <a:spLocks noGrp="1"/>
          </p:cNvSpPr>
          <p:nvPr>
            <p:ph idx="1"/>
          </p:nvPr>
        </p:nvSpPr>
        <p:spPr/>
        <p:txBody>
          <a:bodyPr>
            <a:normAutofit/>
          </a:bodyPr>
          <a:lstStyle/>
          <a:p>
            <a:pPr marL="0" indent="0" fontAlgn="base">
              <a:buNone/>
            </a:pPr>
            <a:r>
              <a:rPr lang="en-GB" b="1" dirty="0"/>
              <a:t>Breathing techniques</a:t>
            </a:r>
          </a:p>
          <a:p>
            <a:pPr fontAlgn="base"/>
            <a:r>
              <a:rPr lang="en-GB" dirty="0"/>
              <a:t>Sit in a supported position</a:t>
            </a:r>
          </a:p>
          <a:p>
            <a:pPr fontAlgn="base"/>
            <a:r>
              <a:rPr lang="en-GB" dirty="0"/>
              <a:t>Breathe in and out slowly, </a:t>
            </a:r>
          </a:p>
          <a:p>
            <a:pPr fontAlgn="base"/>
            <a:r>
              <a:rPr lang="en-GB" dirty="0"/>
              <a:t>Aim for an inspiration to expiration ratio of 1:2. </a:t>
            </a:r>
          </a:p>
          <a:p>
            <a:pPr fontAlgn="base"/>
            <a:r>
              <a:rPr lang="en-GB" dirty="0"/>
              <a:t>Use frequently throughout the day, in 5-10 minute bursts</a:t>
            </a:r>
          </a:p>
          <a:p>
            <a:endParaRPr lang="en-US" dirty="0"/>
          </a:p>
        </p:txBody>
      </p:sp>
      <p:sp>
        <p:nvSpPr>
          <p:cNvPr id="4" name="Footer Placeholder 3">
            <a:extLst>
              <a:ext uri="{FF2B5EF4-FFF2-40B4-BE49-F238E27FC236}">
                <a16:creationId xmlns:a16="http://schemas.microsoft.com/office/drawing/2014/main" id="{CBA16C33-4533-D34F-8CE2-D6F10478252C}"/>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74BA66A1-BA7B-CF49-BAB7-4D737D58A3F1}"/>
              </a:ext>
            </a:extLst>
          </p:cNvPr>
          <p:cNvSpPr>
            <a:spLocks noGrp="1"/>
          </p:cNvSpPr>
          <p:nvPr>
            <p:ph type="sldNum" sz="quarter" idx="11"/>
          </p:nvPr>
        </p:nvSpPr>
        <p:spPr/>
        <p:txBody>
          <a:bodyPr/>
          <a:lstStyle/>
          <a:p>
            <a:fld id="{47547CF9-5B10-D24F-A8D7-45A9778164F7}" type="slidenum">
              <a:rPr lang="uk-UA" smtClean="0"/>
              <a:pPr/>
              <a:t>39</a:t>
            </a:fld>
            <a:endParaRPr lang="uk-UA" dirty="0"/>
          </a:p>
        </p:txBody>
      </p:sp>
    </p:spTree>
    <p:extLst>
      <p:ext uri="{BB962C8B-B14F-4D97-AF65-F5344CB8AC3E}">
        <p14:creationId xmlns:p14="http://schemas.microsoft.com/office/powerpoint/2010/main" val="3580887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43B50-E4A6-5049-8153-532B8A9A4244}"/>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441D32B2-C4BB-754D-8DBD-C267F4890D50}"/>
              </a:ext>
            </a:extLst>
          </p:cNvPr>
          <p:cNvSpPr>
            <a:spLocks noGrp="1"/>
          </p:cNvSpPr>
          <p:nvPr>
            <p:ph idx="1"/>
          </p:nvPr>
        </p:nvSpPr>
        <p:spPr/>
        <p:txBody>
          <a:bodyPr/>
          <a:lstStyle/>
          <a:p>
            <a:r>
              <a:rPr lang="en-US" dirty="0"/>
              <a:t>One of the most controversial topics</a:t>
            </a:r>
          </a:p>
          <a:p>
            <a:r>
              <a:rPr lang="en-US" dirty="0"/>
              <a:t>GET works for some</a:t>
            </a:r>
          </a:p>
          <a:p>
            <a:r>
              <a:rPr lang="en-US" dirty="0"/>
              <a:t>GET makes some worse. </a:t>
            </a:r>
          </a:p>
          <a:p>
            <a:r>
              <a:rPr lang="en-US" dirty="0"/>
              <a:t>Should not be recommended…</a:t>
            </a:r>
          </a:p>
        </p:txBody>
      </p:sp>
      <p:sp>
        <p:nvSpPr>
          <p:cNvPr id="4" name="Footer Placeholder 3">
            <a:extLst>
              <a:ext uri="{FF2B5EF4-FFF2-40B4-BE49-F238E27FC236}">
                <a16:creationId xmlns:a16="http://schemas.microsoft.com/office/drawing/2014/main" id="{DF15BBE3-4B03-624D-8ED7-2D7B13DD1A43}"/>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560AD0C8-76EB-304C-A9B0-D6369DFCADD4}"/>
              </a:ext>
            </a:extLst>
          </p:cNvPr>
          <p:cNvSpPr>
            <a:spLocks noGrp="1"/>
          </p:cNvSpPr>
          <p:nvPr>
            <p:ph type="sldNum" sz="quarter" idx="11"/>
          </p:nvPr>
        </p:nvSpPr>
        <p:spPr/>
        <p:txBody>
          <a:bodyPr/>
          <a:lstStyle/>
          <a:p>
            <a:fld id="{47547CF9-5B10-D24F-A8D7-45A9778164F7}" type="slidenum">
              <a:rPr lang="uk-UA" smtClean="0"/>
              <a:pPr/>
              <a:t>40</a:t>
            </a:fld>
            <a:endParaRPr lang="uk-UA" dirty="0"/>
          </a:p>
        </p:txBody>
      </p:sp>
    </p:spTree>
    <p:extLst>
      <p:ext uri="{BB962C8B-B14F-4D97-AF65-F5344CB8AC3E}">
        <p14:creationId xmlns:p14="http://schemas.microsoft.com/office/powerpoint/2010/main" val="491882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DFE8D-0323-144A-A01B-826BFEFB63B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C842E1E5-C32F-6343-AD27-9D54306DB309}"/>
              </a:ext>
            </a:extLst>
          </p:cNvPr>
          <p:cNvSpPr>
            <a:spLocks noGrp="1"/>
          </p:cNvSpPr>
          <p:nvPr>
            <p:ph idx="1"/>
          </p:nvPr>
        </p:nvSpPr>
        <p:spPr>
          <a:xfrm>
            <a:off x="457200" y="1123951"/>
            <a:ext cx="8229600" cy="3352800"/>
          </a:xfrm>
        </p:spPr>
        <p:txBody>
          <a:bodyPr/>
          <a:lstStyle/>
          <a:p>
            <a:pPr fontAlgn="base"/>
            <a:r>
              <a:rPr lang="en-GB" dirty="0"/>
              <a:t>Management of covid-19 after the first three weeks is currently based on limited evidence</a:t>
            </a:r>
          </a:p>
          <a:p>
            <a:pPr fontAlgn="base"/>
            <a:r>
              <a:rPr lang="en-GB" dirty="0"/>
              <a:t>Approximately 10-14% of people experience prolonged illness after covid-19</a:t>
            </a:r>
          </a:p>
          <a:p>
            <a:pPr fontAlgn="base"/>
            <a:r>
              <a:rPr lang="en-GB" dirty="0"/>
              <a:t>Many patients recover spontaneously (if slowly) with holistic support, rest, symptomatic treatment, and gradual increase in activity</a:t>
            </a:r>
          </a:p>
          <a:p>
            <a:pPr fontAlgn="base"/>
            <a:r>
              <a:rPr lang="en-GB"/>
              <a:t>Indications </a:t>
            </a:r>
            <a:r>
              <a:rPr lang="en-GB" dirty="0"/>
              <a:t>for specialist assessment include clinical concern along with respiratory, cardiac, or neurological symptoms that are new, persistent, or progressive</a:t>
            </a:r>
          </a:p>
          <a:p>
            <a:endParaRPr lang="en-US" dirty="0"/>
          </a:p>
        </p:txBody>
      </p:sp>
      <p:sp>
        <p:nvSpPr>
          <p:cNvPr id="4" name="Footer Placeholder 3">
            <a:extLst>
              <a:ext uri="{FF2B5EF4-FFF2-40B4-BE49-F238E27FC236}">
                <a16:creationId xmlns:a16="http://schemas.microsoft.com/office/drawing/2014/main" id="{BED3E3E3-EA6D-7E4D-BDAF-F0F4D57C7FDA}"/>
              </a:ext>
            </a:extLst>
          </p:cNvPr>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DA4B53F4-BA38-B841-A924-3A56ACCFA927}"/>
              </a:ext>
            </a:extLst>
          </p:cNvPr>
          <p:cNvSpPr>
            <a:spLocks noGrp="1"/>
          </p:cNvSpPr>
          <p:nvPr>
            <p:ph type="sldNum" sz="quarter" idx="11"/>
          </p:nvPr>
        </p:nvSpPr>
        <p:spPr/>
        <p:txBody>
          <a:bodyPr/>
          <a:lstStyle/>
          <a:p>
            <a:fld id="{47547CF9-5B10-D24F-A8D7-45A9778164F7}" type="slidenum">
              <a:rPr lang="uk-UA" smtClean="0"/>
              <a:pPr/>
              <a:t>41</a:t>
            </a:fld>
            <a:endParaRPr lang="uk-UA" dirty="0"/>
          </a:p>
        </p:txBody>
      </p:sp>
    </p:spTree>
    <p:extLst>
      <p:ext uri="{BB962C8B-B14F-4D97-AF65-F5344CB8AC3E}">
        <p14:creationId xmlns:p14="http://schemas.microsoft.com/office/powerpoint/2010/main" val="1874333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97102-A466-744E-A47F-C47C1EA8BEF0}"/>
              </a:ext>
            </a:extLst>
          </p:cNvPr>
          <p:cNvSpPr>
            <a:spLocks noGrp="1"/>
          </p:cNvSpPr>
          <p:nvPr>
            <p:ph type="ctrTitle"/>
          </p:nvPr>
        </p:nvSpPr>
        <p:spPr>
          <a:xfrm>
            <a:off x="556717" y="1256633"/>
            <a:ext cx="8030565" cy="498598"/>
          </a:xfrm>
        </p:spPr>
        <p:txBody>
          <a:bodyPr wrap="square" anchor="t">
            <a:normAutofit/>
          </a:bodyPr>
          <a:lstStyle/>
          <a:p>
            <a:r>
              <a:rPr lang="en-US" dirty="0"/>
              <a:t>Thank you for your attention</a:t>
            </a:r>
          </a:p>
        </p:txBody>
      </p:sp>
      <p:sp>
        <p:nvSpPr>
          <p:cNvPr id="10" name="Subtitle 2">
            <a:extLst>
              <a:ext uri="{FF2B5EF4-FFF2-40B4-BE49-F238E27FC236}">
                <a16:creationId xmlns:a16="http://schemas.microsoft.com/office/drawing/2014/main" id="{77A57D79-D1CE-442E-89F4-39180B464797}"/>
              </a:ext>
            </a:extLst>
          </p:cNvPr>
          <p:cNvSpPr>
            <a:spLocks noGrp="1"/>
          </p:cNvSpPr>
          <p:nvPr>
            <p:ph type="subTitle" idx="4"/>
          </p:nvPr>
        </p:nvSpPr>
        <p:spPr>
          <a:xfrm>
            <a:off x="1371600" y="2880360"/>
            <a:ext cx="6400800" cy="276999"/>
          </a:xfrm>
        </p:spPr>
        <p:txBody>
          <a:bodyPr/>
          <a:lstStyle/>
          <a:p>
            <a:endParaRPr lang="en-US"/>
          </a:p>
        </p:txBody>
      </p:sp>
      <p:sp>
        <p:nvSpPr>
          <p:cNvPr id="12" name="Footer Placeholder 3">
            <a:extLst>
              <a:ext uri="{FF2B5EF4-FFF2-40B4-BE49-F238E27FC236}">
                <a16:creationId xmlns:a16="http://schemas.microsoft.com/office/drawing/2014/main" id="{0E6C29FC-699F-4F22-B747-4F130674A152}"/>
              </a:ext>
            </a:extLst>
          </p:cNvPr>
          <p:cNvSpPr>
            <a:spLocks noGrp="1"/>
          </p:cNvSpPr>
          <p:nvPr>
            <p:ph type="ftr" sz="quarter" idx="5"/>
          </p:nvPr>
        </p:nvSpPr>
        <p:spPr>
          <a:xfrm>
            <a:off x="688022" y="4781550"/>
            <a:ext cx="3792538" cy="228600"/>
          </a:xfrm>
        </p:spPr>
        <p:txBody>
          <a:bodyPr/>
          <a:lstStyle/>
          <a:p>
            <a:endParaRPr lang="en-US"/>
          </a:p>
        </p:txBody>
      </p:sp>
      <p:sp>
        <p:nvSpPr>
          <p:cNvPr id="5" name="Slide Number Placeholder 4">
            <a:extLst>
              <a:ext uri="{FF2B5EF4-FFF2-40B4-BE49-F238E27FC236}">
                <a16:creationId xmlns:a16="http://schemas.microsoft.com/office/drawing/2014/main" id="{99E289AC-5BC6-B74F-9EE3-CB776F170F85}"/>
              </a:ext>
            </a:extLst>
          </p:cNvPr>
          <p:cNvSpPr>
            <a:spLocks noGrp="1"/>
          </p:cNvSpPr>
          <p:nvPr>
            <p:ph type="sldNum" sz="quarter" idx="7"/>
          </p:nvPr>
        </p:nvSpPr>
        <p:spPr>
          <a:xfrm>
            <a:off x="459422" y="4781550"/>
            <a:ext cx="228600" cy="228600"/>
          </a:xfrm>
        </p:spPr>
        <p:txBody>
          <a:bodyPr anchor="t">
            <a:normAutofit/>
          </a:bodyPr>
          <a:lstStyle/>
          <a:p>
            <a:pPr>
              <a:spcAft>
                <a:spcPts val="600"/>
              </a:spcAft>
            </a:pPr>
            <a:fld id="{47547CF9-5B10-D24F-A8D7-45A9778164F7}" type="slidenum">
              <a:rPr lang="uk-UA" smtClean="0"/>
              <a:pPr>
                <a:spcAft>
                  <a:spcPts val="600"/>
                </a:spcAft>
              </a:pPr>
              <a:t>42</a:t>
            </a:fld>
            <a:endParaRPr lang="uk-UA"/>
          </a:p>
        </p:txBody>
      </p:sp>
    </p:spTree>
    <p:extLst>
      <p:ext uri="{BB962C8B-B14F-4D97-AF65-F5344CB8AC3E}">
        <p14:creationId xmlns:p14="http://schemas.microsoft.com/office/powerpoint/2010/main" val="22832909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Wgkxf4EmRg2wRJffUU19.Q"/>
</p:tagLst>
</file>

<file path=ppt/theme/theme1.xml><?xml version="1.0" encoding="utf-8"?>
<a:theme xmlns:a="http://schemas.openxmlformats.org/drawingml/2006/main" name="Novartis 2016">
  <a:themeElements>
    <a:clrScheme name="Custom 6">
      <a:dk1>
        <a:srgbClr val="000000"/>
      </a:dk1>
      <a:lt1>
        <a:srgbClr val="FFFFFF"/>
      </a:lt1>
      <a:dk2>
        <a:srgbClr val="9D9D9C"/>
      </a:dk2>
      <a:lt2>
        <a:srgbClr val="C6C6C6"/>
      </a:lt2>
      <a:accent1>
        <a:srgbClr val="023761"/>
      </a:accent1>
      <a:accent2>
        <a:srgbClr val="0460A9"/>
      </a:accent2>
      <a:accent3>
        <a:srgbClr val="5191DD"/>
      </a:accent3>
      <a:accent4>
        <a:srgbClr val="9ABFDC"/>
      </a:accent4>
      <a:accent5>
        <a:srgbClr val="C6C6C6"/>
      </a:accent5>
      <a:accent6>
        <a:srgbClr val="9D9D9C"/>
      </a:accent6>
      <a:hlink>
        <a:srgbClr val="000000"/>
      </a:hlink>
      <a:folHlink>
        <a:srgbClr val="9D9D9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ovartis 2016">
      <a:fillStyleLst>
        <a:solidFill>
          <a:schemeClr val="phClr"/>
        </a:solidFill>
        <a:solidFill>
          <a:schemeClr val="phClr"/>
        </a:solidFill>
        <a:solidFill>
          <a:schemeClr val="phClr"/>
        </a:solidFill>
      </a:fillStyleLst>
      <a:lnStyleLst>
        <a:ln w="12700" cap="sq" cmpd="sng" algn="ctr">
          <a:solidFill>
            <a:schemeClr val="phClr"/>
          </a:solidFill>
          <a:prstDash val="solid"/>
        </a:ln>
        <a:ln w="12700" cap="sq" cmpd="sng" algn="ctr">
          <a:solidFill>
            <a:schemeClr val="phClr"/>
          </a:solidFill>
          <a:prstDash val="solid"/>
        </a:ln>
        <a:ln w="12700" cap="sq"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spDef>
      <a:spPr>
        <a:solidFill>
          <a:schemeClr val="accent1"/>
        </a:solidFill>
        <a:ln>
          <a:noFill/>
        </a:ln>
      </a:spPr>
      <a:bodyPr lIns="0" tIns="0" rIns="0" bIns="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2" id="{C19B7BDB-81E6-4748-828F-5C5B12C9BF0B}" vid="{D724004F-CA97-47E7-9722-BAB7CE15913E}"/>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865DD3E18F344291375B65035D1314" ma:contentTypeVersion="11" ma:contentTypeDescription="Create a new document." ma:contentTypeScope="" ma:versionID="7648c7c0e50a4d247560c7969a6a1a7d">
  <xsd:schema xmlns:xsd="http://www.w3.org/2001/XMLSchema" xmlns:xs="http://www.w3.org/2001/XMLSchema" xmlns:p="http://schemas.microsoft.com/office/2006/metadata/properties" xmlns:ns3="b5faaef1-6f71-4772-ad48-63c73aa50770" xmlns:ns4="1df5d3d5-c747-4eb5-89dc-7ca6d1480066" targetNamespace="http://schemas.microsoft.com/office/2006/metadata/properties" ma:root="true" ma:fieldsID="520cfe9f1436e46c8355b5b374a732ab" ns3:_="" ns4:_="">
    <xsd:import namespace="b5faaef1-6f71-4772-ad48-63c73aa50770"/>
    <xsd:import namespace="1df5d3d5-c747-4eb5-89dc-7ca6d148006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faaef1-6f71-4772-ad48-63c73aa507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df5d3d5-c747-4eb5-89dc-7ca6d148006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C3EA93-E91B-4940-A42D-0EF361DA5C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faaef1-6f71-4772-ad48-63c73aa50770"/>
    <ds:schemaRef ds:uri="1df5d3d5-c747-4eb5-89dc-7ca6d14800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4D4107-DD28-4C70-AA58-1B5F74FA5ED9}">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b5faaef1-6f71-4772-ad48-63c73aa50770"/>
    <ds:schemaRef ds:uri="http://purl.org/dc/terms/"/>
    <ds:schemaRef ds:uri="http://schemas.openxmlformats.org/package/2006/metadata/core-properties"/>
    <ds:schemaRef ds:uri="http://purl.org/dc/dcmitype/"/>
    <ds:schemaRef ds:uri="1df5d3d5-c747-4eb5-89dc-7ca6d1480066"/>
    <ds:schemaRef ds:uri="http://www.w3.org/XML/1998/namespace"/>
  </ds:schemaRefs>
</ds:datastoreItem>
</file>

<file path=customXml/itemProps3.xml><?xml version="1.0" encoding="utf-8"?>
<ds:datastoreItem xmlns:ds="http://schemas.openxmlformats.org/officeDocument/2006/customXml" ds:itemID="{85009E2F-D603-45FE-9AC2-36EEB79AFF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15901</TotalTime>
  <Words>3200</Words>
  <Application>Microsoft Macintosh PowerPoint</Application>
  <PresentationFormat>On-screen Show (16:9)</PresentationFormat>
  <Paragraphs>366</Paragraphs>
  <Slides>42</Slides>
  <Notes>16</Notes>
  <HiddenSlides>1</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49" baseType="lpstr">
      <vt:lpstr>Arial</vt:lpstr>
      <vt:lpstr>Arial Black</vt:lpstr>
      <vt:lpstr>Calibri</vt:lpstr>
      <vt:lpstr>Wingdings</vt:lpstr>
      <vt:lpstr>Novartis 2016</vt:lpstr>
      <vt:lpstr>1_2017_HTAA_Diabetes</vt:lpstr>
      <vt:lpstr>think-cell Slide</vt:lpstr>
      <vt:lpstr>Long COVID The sting in the tail</vt:lpstr>
      <vt:lpstr>Disclaimer</vt:lpstr>
      <vt:lpstr>Covid Recovery…?</vt:lpstr>
      <vt:lpstr>Long COVID </vt:lpstr>
      <vt:lpstr>Diagnostic criteria</vt:lpstr>
      <vt:lpstr>The symptoms</vt:lpstr>
      <vt:lpstr>Symptoms Cluster</vt:lpstr>
      <vt:lpstr>Four basic syndromes</vt:lpstr>
      <vt:lpstr>Underlying causes</vt:lpstr>
      <vt:lpstr>Mechanism of COVID Action</vt:lpstr>
      <vt:lpstr>Mechanism of COVID Action</vt:lpstr>
      <vt:lpstr>Mechanism of COVID Action</vt:lpstr>
      <vt:lpstr>Mechanism of COVID Action</vt:lpstr>
      <vt:lpstr>PowerPoint Presentation</vt:lpstr>
      <vt:lpstr>Pulmonary pathology</vt:lpstr>
      <vt:lpstr>Cardiac pathology</vt:lpstr>
      <vt:lpstr>Neurological pathology</vt:lpstr>
      <vt:lpstr>Fatigue</vt:lpstr>
      <vt:lpstr>Investigating Potential treatments</vt:lpstr>
      <vt:lpstr>Immunological signatures of long COVID</vt:lpstr>
      <vt:lpstr>Changes in gut  microbiome in  those with  long COVID</vt:lpstr>
      <vt:lpstr>PowerPoint Presentation</vt:lpstr>
      <vt:lpstr>Differential benefit based on vaccine technology</vt:lpstr>
      <vt:lpstr>Genetics studies </vt:lpstr>
      <vt:lpstr>The Future</vt:lpstr>
      <vt:lpstr>Coverscan – preliminary findings</vt:lpstr>
      <vt:lpstr>Coverscan – preliminary findings</vt:lpstr>
      <vt:lpstr>Coverscan – preliminary findings</vt:lpstr>
      <vt:lpstr>Alternative targeted therapies</vt:lpstr>
      <vt:lpstr>Potential use of immunoglobulins</vt:lpstr>
      <vt:lpstr>Immunoglobulin based treatment</vt:lpstr>
      <vt:lpstr>Other trials underway</vt:lpstr>
      <vt:lpstr>Other trials underway</vt:lpstr>
      <vt:lpstr>Pragmatic treatment options</vt:lpstr>
      <vt:lpstr>PowerPoint Presentation</vt:lpstr>
      <vt:lpstr>Providing a long COVID assessment service</vt:lpstr>
      <vt:lpstr>Practical - Diagnostic workup</vt:lpstr>
      <vt:lpstr>Further investigations</vt:lpstr>
      <vt:lpstr>Interventions </vt:lpstr>
      <vt:lpstr>Exercise</vt:lpstr>
      <vt:lpstr>Summary</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Into the darkness and the route to the light</dc:title>
  <dc:creator>Strain, David</dc:creator>
  <cp:lastModifiedBy>Strain, David</cp:lastModifiedBy>
  <cp:revision>18</cp:revision>
  <dcterms:created xsi:type="dcterms:W3CDTF">2020-12-16T18:39:16Z</dcterms:created>
  <dcterms:modified xsi:type="dcterms:W3CDTF">2022-08-30T10:38:14Z</dcterms:modified>
</cp:coreProperties>
</file>