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Default Extension="gif" ContentType="image/gif"/>
  <Default Extension="avi" ContentType="video/x-msvideo"/>
  <Default Extension="m4v" ContentType="video/unknown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</p:sldMasterIdLst>
  <p:notesMasterIdLst>
    <p:notesMasterId r:id="rId25"/>
  </p:notesMasterIdLst>
  <p:sldIdLst>
    <p:sldId id="375" r:id="rId3"/>
    <p:sldId id="550" r:id="rId4"/>
    <p:sldId id="583" r:id="rId5"/>
    <p:sldId id="602" r:id="rId6"/>
    <p:sldId id="551" r:id="rId7"/>
    <p:sldId id="717" r:id="rId8"/>
    <p:sldId id="561" r:id="rId9"/>
    <p:sldId id="606" r:id="rId10"/>
    <p:sldId id="607" r:id="rId11"/>
    <p:sldId id="598" r:id="rId12"/>
    <p:sldId id="491" r:id="rId13"/>
    <p:sldId id="543" r:id="rId14"/>
    <p:sldId id="529" r:id="rId15"/>
    <p:sldId id="548" r:id="rId16"/>
    <p:sldId id="600" r:id="rId17"/>
    <p:sldId id="716" r:id="rId18"/>
    <p:sldId id="570" r:id="rId19"/>
    <p:sldId id="599" r:id="rId20"/>
    <p:sldId id="721" r:id="rId21"/>
    <p:sldId id="595" r:id="rId22"/>
    <p:sldId id="549" r:id="rId23"/>
    <p:sldId id="53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ith, Austin" initials="SA" lastIdx="25" clrIdx="0">
    <p:extLst>
      <p:ext uri="{19B8F6BF-5375-455C-9EA6-DF929625EA0E}">
        <p15:presenceInfo xmlns:p15="http://schemas.microsoft.com/office/powerpoint/2012/main" userId="S::austin.smith@exeter.ac.uk::1a2a3ada-4c02-4eeb-a7b9-09f6c0dca9cb" providerId="AD"/>
      </p:ext>
    </p:extLst>
  </p:cmAuthor>
  <p:cmAuthor id="2" name="Guo, Ge" initials="GG" lastIdx="1" clrIdx="1">
    <p:extLst>
      <p:ext uri="{19B8F6BF-5375-455C-9EA6-DF929625EA0E}">
        <p15:presenceInfo xmlns:p15="http://schemas.microsoft.com/office/powerpoint/2012/main" userId="S::g.guo@exeter.ac.uk::c6c93a0d-3336-43bd-9c51-5320092361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5137"/>
  </p:normalViewPr>
  <p:slideViewPr>
    <p:cSldViewPr snapToGrid="0">
      <p:cViewPr varScale="1">
        <p:scale>
          <a:sx n="84" d="100"/>
          <a:sy n="84" d="100"/>
        </p:scale>
        <p:origin x="6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56F07-40E5-8D4D-A5F9-B4A1BB2BCA4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23035-F18B-F644-939F-2EA370812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09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A63F1F-01A9-4EB1-9A5B-22909739EAA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55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72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28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84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22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97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56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t-distributed stochastic neighbour embedding 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tSNE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86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71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98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3035-F18B-F644-939F-2EA3708125A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0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A63F1F-01A9-4EB1-9A5B-22909739EAA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061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640960" cy="1080120"/>
          </a:xfrm>
          <a:prstGeom prst="rect">
            <a:avLst/>
          </a:prstGeom>
        </p:spPr>
        <p:txBody>
          <a:bodyPr anchor="b"/>
          <a:lstStyle>
            <a:lvl1pPr algn="l">
              <a:defRPr sz="4800"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772816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latin typeface="Gill Sans" charset="0"/>
                <a:ea typeface="Gill Sans" charset="0"/>
                <a:cs typeface="Gill Sans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6688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7A962-7594-1147-9860-818B0D7BD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59E0C-43E7-4C46-8F08-1800712F9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EE287-0CD3-D548-A5FC-79C7AC124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C840C-7460-B04B-9ED2-A401F3BD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2762B-6179-474C-A8EF-1609BB4E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45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086C-BB1D-DA4B-B89B-48AA006B3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EE1F76-4C29-D543-BBBE-5FE1596FF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A73D5-2FD7-2E41-80D1-843D9B584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130BF-444A-AD40-B898-9AF8C0F82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D4A0F-D9EB-314C-BA39-A6D60924E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7A962-7594-1147-9860-818B0D7BD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59E0C-43E7-4C46-8F08-1800712F9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EE287-0CD3-D548-A5FC-79C7AC124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C840C-7460-B04B-9ED2-A401F3BD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2762B-6179-474C-A8EF-1609BB4E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75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69A06-008D-F147-9A76-1C9A0EA17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1A8BA-2346-8B45-980F-C5E7D3308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95F23-4503-CF4A-B0AE-A6A9AEF6A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EAAC7-BB8E-C249-8C71-E3792A2BC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5976A-5805-8D4D-97DE-BE81A975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6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3AFD9-1E8B-1241-81A0-9A57A4F48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49BB4-1B10-644C-94D3-7D5429298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5072E-E7D2-F14B-B4C7-84EB8DAE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2EF375-E1C8-D44E-B0B8-A356E656D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D4D560-0FEC-CB44-8F27-5836D1EE5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FE9BE-423F-6644-BD64-6E9205451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49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C6F10-31A1-D24E-B5BB-214BDE5F5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A6578-3BAE-4648-8B30-7087E91A5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279C1-40CD-7442-8022-8D3CB36AD7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9149E8-FE43-9F48-97B0-B29CA63D5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DD269-25E0-094C-915F-76D6ADBE1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28D45F-2542-DE42-997C-898E98ADC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97977-F840-B649-AA99-887CB40A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05D8D-B763-C546-9A8D-D774A2117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4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0A7A4-788B-1C4E-AF7B-7FCFF5CB9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F41CB0-3C8B-DB46-B584-C82F24BC6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B833D-521A-3F4A-8829-54FEC2C84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37E734-9164-B548-91FA-B74F80FE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5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9EF0F-6266-6F4F-ABF1-98E388699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49E36-AD4F-DC44-894C-6B2A880E6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61731-BE0D-724C-B6AB-DCBA9B4B4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01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67D0B-A160-5D4B-A5A1-9FDF90386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D2193-B998-344B-8DD3-E7909F017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FBD3D-D383-B04E-A861-6E799F3F8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1EBA0A-4576-A546-BB03-B0F2A6F74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4F779-CE0C-2F4E-89C5-C1945CC9B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3F3C9-C15B-FC41-A2AA-7496610D8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66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C04A5-3A98-8D45-A885-8122AD36A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E1D01E-0ACB-5941-8211-EBD096EE36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65C81-96F5-2448-AA04-A1ED5E890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E16876-0563-F649-B0B2-8335EACE3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94861-4DD1-FA44-819E-80BC85379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DAD08-D644-EF42-90A4-48A7B84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80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B2294-EA72-974B-971F-43B6C051C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C71AFD-C121-CD40-9C93-D8FD6054C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B4520-94B8-0F4D-9D61-168A74F35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44758-98E3-5F4F-8D7E-C1CAE6078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90E91-0DDD-3C49-B42E-1C255FDF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39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54F0E5-3AB2-BB42-A397-D362605FBA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282A55-79B0-A34E-82DD-32CCC0100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086B3-1464-034B-B546-61D5CD4AB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4E1C-5AF0-744B-838D-E649A67CE350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DE180-72A9-3D42-84AE-810A69FE5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115AC-C90C-A941-A6EB-DD934FC7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CCAF-552F-0944-9011-41891CCC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8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EC2F13-49C5-2042-BA01-D80776363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979E9-81D2-584F-BB52-AED9B52AC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40054-E41B-C04A-83D7-FF96742B97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ADD6A-3160-2E43-9A42-51149D8F002B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E23F2-2D37-D840-AC1A-F5E3207EB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D8214-98BF-FD48-9D8D-8452485A48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515C1-537B-E241-8D7F-4CFE0737A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33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eter.ac.uk/livingsystem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tif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microsoft.com/office/2007/relationships/hdphoto" Target="../media/hdphoto5.wdp"/><Relationship Id="rId5" Type="http://schemas.microsoft.com/office/2007/relationships/hdphoto" Target="../media/hdphoto3.wdp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4" Type="http://schemas.microsoft.com/office/2007/relationships/hdphoto" Target="../media/hdphoto6.wdp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oleObject" Target="../embeddings/oleObject3.bin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jpeg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7.jpe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6.emf"/><Relationship Id="rId5" Type="http://schemas.openxmlformats.org/officeDocument/2006/relationships/image" Target="../media/image25.tiff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4v"/><Relationship Id="rId1" Type="http://schemas.microsoft.com/office/2007/relationships/media" Target="../media/media2.m4v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tif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eter.ac.uk/livingsystem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microsoft.com/office/2007/relationships/hdphoto" Target="../media/hdphoto11.wdp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411760" y="6270363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Arial" panose="020B0604020202020204" pitchFamily="34" charset="0"/>
                <a:hlinkClick r:id="rId3"/>
              </a:rPr>
              <a:t>https://www.exeter.ac.uk/livingsystems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6A6C74-43F2-4A2C-A900-507C5F803190}"/>
              </a:ext>
            </a:extLst>
          </p:cNvPr>
          <p:cNvGrpSpPr/>
          <p:nvPr/>
        </p:nvGrpSpPr>
        <p:grpSpPr>
          <a:xfrm>
            <a:off x="-265664" y="12228"/>
            <a:ext cx="9785498" cy="3338528"/>
            <a:chOff x="-252536" y="2488715"/>
            <a:chExt cx="9721080" cy="3316549"/>
          </a:xfrm>
        </p:grpSpPr>
        <p:pic>
          <p:nvPicPr>
            <p:cNvPr id="20" name="Picture 2" descr="https://pbs.twimg.com/profile_banners/1196063776648417280/1574092810/1500x500">
              <a:extLst>
                <a:ext uri="{FF2B5EF4-FFF2-40B4-BE49-F238E27FC236}">
                  <a16:creationId xmlns:a16="http://schemas.microsoft.com/office/drawing/2014/main" id="{593138CC-7C24-4B64-9729-92DCD04F7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0528" y="2488715"/>
              <a:ext cx="9505056" cy="3168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DB332A5-5ADA-4CC0-A6D6-ED708EC14E5D}"/>
                </a:ext>
              </a:extLst>
            </p:cNvPr>
            <p:cNvSpPr/>
            <p:nvPr/>
          </p:nvSpPr>
          <p:spPr>
            <a:xfrm>
              <a:off x="-252536" y="5517232"/>
              <a:ext cx="9721080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1FCD068-56AC-E5E3-0DEE-0E371D8EC532}"/>
              </a:ext>
            </a:extLst>
          </p:cNvPr>
          <p:cNvSpPr txBox="1"/>
          <p:nvPr/>
        </p:nvSpPr>
        <p:spPr>
          <a:xfrm>
            <a:off x="3309076" y="4348249"/>
            <a:ext cx="2298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Ge</a:t>
            </a:r>
            <a:r>
              <a:rPr lang="zh-CN" altLang="en-US" sz="2000" dirty="0"/>
              <a:t> </a:t>
            </a:r>
            <a:r>
              <a:rPr lang="en-US" sz="2000" dirty="0"/>
              <a:t> Guo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8CFAE-E3D8-4EC1-2B71-E2429E85E2F0}"/>
              </a:ext>
            </a:extLst>
          </p:cNvPr>
          <p:cNvSpPr txBox="1"/>
          <p:nvPr/>
        </p:nvSpPr>
        <p:spPr>
          <a:xfrm>
            <a:off x="4045491" y="4887244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Songti TC" panose="02010600040101010101" pitchFamily="2" charset="-120"/>
                <a:ea typeface="Songti TC" panose="02010600040101010101" pitchFamily="2" charset="-120"/>
              </a:rPr>
              <a:t>郭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  </a:t>
            </a:r>
            <a:r>
              <a:rPr lang="en-US" sz="2000" dirty="0" err="1">
                <a:latin typeface="Songti TC" panose="02010600040101010101" pitchFamily="2" charset="-120"/>
                <a:ea typeface="Songti TC" panose="02010600040101010101" pitchFamily="2" charset="-120"/>
              </a:rPr>
              <a:t>歌</a:t>
            </a:r>
            <a:endParaRPr lang="en-US" sz="2000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C4E064-9D1C-FADF-241C-0AC0E5ADAC52}"/>
              </a:ext>
            </a:extLst>
          </p:cNvPr>
          <p:cNvSpPr/>
          <p:nvPr/>
        </p:nvSpPr>
        <p:spPr>
          <a:xfrm>
            <a:off x="767604" y="3233748"/>
            <a:ext cx="73816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Arial Rounded MT Bold" panose="020F0704030504030204" pitchFamily="34" charset="77"/>
              </a:rPr>
              <a:t>Studying early embryo development using human </a:t>
            </a:r>
            <a:r>
              <a:rPr lang="en-GB" sz="2800" dirty="0" err="1">
                <a:latin typeface="Arial Rounded MT Bold" panose="020F0704030504030204" pitchFamily="34" charset="77"/>
              </a:rPr>
              <a:t>naïve</a:t>
            </a:r>
            <a:r>
              <a:rPr lang="en-GB" sz="2800" dirty="0">
                <a:latin typeface="Arial Rounded MT Bold" panose="020F0704030504030204" pitchFamily="34" charset="77"/>
              </a:rPr>
              <a:t> pluripotent stem cells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25E723-2C67-5B74-A2C3-90075DBAC6A4}"/>
              </a:ext>
            </a:extLst>
          </p:cNvPr>
          <p:cNvSpPr txBox="1"/>
          <p:nvPr/>
        </p:nvSpPr>
        <p:spPr>
          <a:xfrm>
            <a:off x="1599071" y="5509804"/>
            <a:ext cx="5945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Clinic and Biomedical Science /  Living Systems Institute</a:t>
            </a:r>
          </a:p>
        </p:txBody>
      </p:sp>
    </p:spTree>
    <p:extLst>
      <p:ext uri="{BB962C8B-B14F-4D97-AF65-F5344CB8AC3E}">
        <p14:creationId xmlns:p14="http://schemas.microsoft.com/office/powerpoint/2010/main" val="111842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385E33F-9470-AFE8-57D6-C3EC65567531}"/>
              </a:ext>
            </a:extLst>
          </p:cNvPr>
          <p:cNvSpPr txBox="1"/>
          <p:nvPr/>
        </p:nvSpPr>
        <p:spPr>
          <a:xfrm>
            <a:off x="1680247" y="362395"/>
            <a:ext cx="5783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Reconstruction of human embryo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3598584-FE44-59EC-F2B0-BA1E13C3EE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16" t="4003" r="25402" b="47905"/>
          <a:stretch/>
        </p:blipFill>
        <p:spPr>
          <a:xfrm rot="10800000">
            <a:off x="1147816" y="2156228"/>
            <a:ext cx="1830601" cy="173795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94FA07A-859B-E954-18AF-1DD85B78BF31}"/>
              </a:ext>
            </a:extLst>
          </p:cNvPr>
          <p:cNvSpPr txBox="1"/>
          <p:nvPr/>
        </p:nvSpPr>
        <p:spPr>
          <a:xfrm>
            <a:off x="998016" y="1693326"/>
            <a:ext cx="214828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/>
              <a:t>Natural embryo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9B5B93D-D07C-46CC-76C2-C1B48FFF472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630" t="18457" r="35264" b="67962"/>
          <a:stretch/>
        </p:blipFill>
        <p:spPr>
          <a:xfrm>
            <a:off x="3496302" y="4052332"/>
            <a:ext cx="2701386" cy="1260363"/>
          </a:xfrm>
          <a:prstGeom prst="rect">
            <a:avLst/>
          </a:prstGeom>
        </p:spPr>
      </p:pic>
      <p:sp>
        <p:nvSpPr>
          <p:cNvPr id="22" name="Arrow: Curved Down 2">
            <a:extLst>
              <a:ext uri="{FF2B5EF4-FFF2-40B4-BE49-F238E27FC236}">
                <a16:creationId xmlns:a16="http://schemas.microsoft.com/office/drawing/2014/main" id="{2AE0F987-F472-D9C1-F836-51DF30111EAD}"/>
              </a:ext>
            </a:extLst>
          </p:cNvPr>
          <p:cNvSpPr/>
          <p:nvPr/>
        </p:nvSpPr>
        <p:spPr>
          <a:xfrm rot="1920000">
            <a:off x="2454655" y="2856483"/>
            <a:ext cx="2249715" cy="646404"/>
          </a:xfrm>
          <a:prstGeom prst="curvedDown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C02077-121D-8CBD-D9F4-3B312FA77789}"/>
              </a:ext>
            </a:extLst>
          </p:cNvPr>
          <p:cNvGrpSpPr/>
          <p:nvPr/>
        </p:nvGrpSpPr>
        <p:grpSpPr>
          <a:xfrm>
            <a:off x="5776951" y="1662494"/>
            <a:ext cx="2701028" cy="3299753"/>
            <a:chOff x="5776951" y="1662494"/>
            <a:chExt cx="2701028" cy="329975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41C41BD-19CF-5912-C930-A9832CA6A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53006" y="2107845"/>
              <a:ext cx="1787344" cy="173795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DA9B49E-6CF7-28B2-D060-76CAAA9F7104}"/>
                </a:ext>
              </a:extLst>
            </p:cNvPr>
            <p:cNvSpPr txBox="1"/>
            <p:nvPr/>
          </p:nvSpPr>
          <p:spPr>
            <a:xfrm>
              <a:off x="6228774" y="1662494"/>
              <a:ext cx="22492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Stem cell model</a:t>
              </a:r>
            </a:p>
          </p:txBody>
        </p:sp>
        <p:sp>
          <p:nvSpPr>
            <p:cNvPr id="26" name="Arrow: Curved Down 14">
              <a:extLst>
                <a:ext uri="{FF2B5EF4-FFF2-40B4-BE49-F238E27FC236}">
                  <a16:creationId xmlns:a16="http://schemas.microsoft.com/office/drawing/2014/main" id="{0E072C70-DA7D-A054-4F46-B0291D2718F0}"/>
                </a:ext>
              </a:extLst>
            </p:cNvPr>
            <p:cNvSpPr/>
            <p:nvPr/>
          </p:nvSpPr>
          <p:spPr>
            <a:xfrm rot="8940000" flipH="1">
              <a:off x="5776951" y="4334082"/>
              <a:ext cx="2292273" cy="628165"/>
            </a:xfrm>
            <a:prstGeom prst="curvedDownArrow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27FCEA5-DEA1-F10C-A5EE-4A493A08B45E}"/>
              </a:ext>
            </a:extLst>
          </p:cNvPr>
          <p:cNvSpPr txBox="1"/>
          <p:nvPr/>
        </p:nvSpPr>
        <p:spPr>
          <a:xfrm>
            <a:off x="2975447" y="5510720"/>
            <a:ext cx="357005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cs typeface="Calibri"/>
              </a:rPr>
              <a:t>Naïve pluripotent stem cells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590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33"/>
    </mc:Choice>
    <mc:Fallback xmlns="">
      <p:transition spd="slow" advTm="34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514157E-3881-6848-C125-5F46D571A747}"/>
              </a:ext>
            </a:extLst>
          </p:cNvPr>
          <p:cNvGrpSpPr/>
          <p:nvPr/>
        </p:nvGrpSpPr>
        <p:grpSpPr>
          <a:xfrm>
            <a:off x="5289709" y="2830656"/>
            <a:ext cx="1604891" cy="1669727"/>
            <a:chOff x="5096392" y="2427354"/>
            <a:chExt cx="1604891" cy="166972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35ADD28-1116-3D47-18D8-150F3D226B61}"/>
                </a:ext>
              </a:extLst>
            </p:cNvPr>
            <p:cNvGrpSpPr/>
            <p:nvPr/>
          </p:nvGrpSpPr>
          <p:grpSpPr>
            <a:xfrm rot="1107787">
              <a:off x="5475704" y="3909703"/>
              <a:ext cx="432572" cy="187378"/>
              <a:chOff x="3659271" y="2663358"/>
              <a:chExt cx="1620773" cy="889000"/>
            </a:xfrm>
          </p:grpSpPr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C14EF382-0518-3351-1D1D-134EFD364817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B9FE7961-23EA-0D14-8BBF-148C55ADC6B8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A2366E3-B4E9-313A-055E-B71248553169}"/>
                </a:ext>
              </a:extLst>
            </p:cNvPr>
            <p:cNvGrpSpPr/>
            <p:nvPr/>
          </p:nvGrpSpPr>
          <p:grpSpPr>
            <a:xfrm>
              <a:off x="5096392" y="2427354"/>
              <a:ext cx="1604891" cy="1637484"/>
              <a:chOff x="5096392" y="2427354"/>
              <a:chExt cx="1604891" cy="1637484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BD545D51-DE70-AFA2-9474-8B2F089C4395}"/>
                  </a:ext>
                </a:extLst>
              </p:cNvPr>
              <p:cNvSpPr/>
              <p:nvPr/>
            </p:nvSpPr>
            <p:spPr bwMode="auto">
              <a:xfrm rot="4346906">
                <a:off x="6489367" y="2864286"/>
                <a:ext cx="26199" cy="18540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C730BA2-2483-8358-FB1B-05867C04CBE0}"/>
                  </a:ext>
                </a:extLst>
              </p:cNvPr>
              <p:cNvSpPr/>
              <p:nvPr/>
            </p:nvSpPr>
            <p:spPr>
              <a:xfrm rot="4346906">
                <a:off x="6311271" y="2997774"/>
                <a:ext cx="411511" cy="14488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FD84741-E3D6-9A67-5CB3-27E251CAC545}"/>
                  </a:ext>
                </a:extLst>
              </p:cNvPr>
              <p:cNvGrpSpPr/>
              <p:nvPr/>
            </p:nvGrpSpPr>
            <p:grpSpPr>
              <a:xfrm rot="20546906">
                <a:off x="5485597" y="2463219"/>
                <a:ext cx="320611" cy="187378"/>
                <a:chOff x="3659271" y="2663358"/>
                <a:chExt cx="1620773" cy="889000"/>
              </a:xfrm>
            </p:grpSpPr>
            <p:sp>
              <p:nvSpPr>
                <p:cNvPr id="57" name="Rounded Rectangle 56">
                  <a:extLst>
                    <a:ext uri="{FF2B5EF4-FFF2-40B4-BE49-F238E27FC236}">
                      <a16:creationId xmlns:a16="http://schemas.microsoft.com/office/drawing/2014/main" id="{2E42605A-9915-7DCE-39A6-082E3B6F3DC2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65A00A5E-63D5-94A4-2150-55F2083232BA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1E1DCDA-6100-13A7-5250-EE64C928B89C}"/>
                  </a:ext>
                </a:extLst>
              </p:cNvPr>
              <p:cNvGrpSpPr/>
              <p:nvPr/>
            </p:nvGrpSpPr>
            <p:grpSpPr>
              <a:xfrm rot="296847">
                <a:off x="5814986" y="2427354"/>
                <a:ext cx="432572" cy="187378"/>
                <a:chOff x="3659271" y="2663358"/>
                <a:chExt cx="1620773" cy="889000"/>
              </a:xfrm>
            </p:grpSpPr>
            <p:sp>
              <p:nvSpPr>
                <p:cNvPr id="55" name="Rounded Rectangle 54">
                  <a:extLst>
                    <a:ext uri="{FF2B5EF4-FFF2-40B4-BE49-F238E27FC236}">
                      <a16:creationId xmlns:a16="http://schemas.microsoft.com/office/drawing/2014/main" id="{7D8F708D-929F-E3D2-05FB-E8BD53EC69E6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8D05639E-42A8-4A86-DDF1-5A3747BA2FD2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35DFF95-A668-3767-910E-3D4A2C1B2444}"/>
                  </a:ext>
                </a:extLst>
              </p:cNvPr>
              <p:cNvGrpSpPr/>
              <p:nvPr/>
            </p:nvGrpSpPr>
            <p:grpSpPr>
              <a:xfrm rot="19014558">
                <a:off x="5156725" y="2680226"/>
                <a:ext cx="402773" cy="165196"/>
                <a:chOff x="3659271" y="2663358"/>
                <a:chExt cx="1620773" cy="889000"/>
              </a:xfrm>
            </p:grpSpPr>
            <p:sp>
              <p:nvSpPr>
                <p:cNvPr id="53" name="Rounded Rectangle 52">
                  <a:extLst>
                    <a:ext uri="{FF2B5EF4-FFF2-40B4-BE49-F238E27FC236}">
                      <a16:creationId xmlns:a16="http://schemas.microsoft.com/office/drawing/2014/main" id="{B57F354A-A00A-726B-CD80-D6F54D2F4F38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E75EB6BC-5E62-9DF4-6E4B-B4089971CA82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B1B2B08-360C-D42C-3F51-3E54C8F6420A}"/>
                  </a:ext>
                </a:extLst>
              </p:cNvPr>
              <p:cNvGrpSpPr/>
              <p:nvPr/>
            </p:nvGrpSpPr>
            <p:grpSpPr>
              <a:xfrm rot="17167439">
                <a:off x="5030947" y="2968744"/>
                <a:ext cx="336965" cy="194627"/>
                <a:chOff x="3659271" y="2663358"/>
                <a:chExt cx="1620773" cy="889000"/>
              </a:xfrm>
            </p:grpSpPr>
            <p:sp>
              <p:nvSpPr>
                <p:cNvPr id="51" name="Rounded Rectangle 50">
                  <a:extLst>
                    <a:ext uri="{FF2B5EF4-FFF2-40B4-BE49-F238E27FC236}">
                      <a16:creationId xmlns:a16="http://schemas.microsoft.com/office/drawing/2014/main" id="{D7C84595-8043-DA56-C6B3-FD00449B14C6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9A76B476-DDF3-E4DC-2ACB-B489C447ADC2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AEF9283-F21A-AEF2-F643-97819E165720}"/>
                  </a:ext>
                </a:extLst>
              </p:cNvPr>
              <p:cNvGrpSpPr/>
              <p:nvPr/>
            </p:nvGrpSpPr>
            <p:grpSpPr>
              <a:xfrm rot="3813906">
                <a:off x="6131825" y="2618552"/>
                <a:ext cx="437172" cy="185406"/>
                <a:chOff x="3659271" y="2663358"/>
                <a:chExt cx="1620773" cy="889000"/>
              </a:xfrm>
            </p:grpSpPr>
            <p:sp>
              <p:nvSpPr>
                <p:cNvPr id="49" name="Rounded Rectangle 48">
                  <a:extLst>
                    <a:ext uri="{FF2B5EF4-FFF2-40B4-BE49-F238E27FC236}">
                      <a16:creationId xmlns:a16="http://schemas.microsoft.com/office/drawing/2014/main" id="{55103463-3CC8-ACE2-47D9-853158074CE2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957D7639-9ED1-34ED-DE75-FFB78D113CFE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430EFD0-CD6F-8502-CA57-9D7F9A944F62}"/>
                  </a:ext>
                </a:extLst>
              </p:cNvPr>
              <p:cNvGrpSpPr/>
              <p:nvPr/>
            </p:nvGrpSpPr>
            <p:grpSpPr>
              <a:xfrm rot="4962995">
                <a:off x="6405552" y="3378301"/>
                <a:ext cx="401667" cy="189794"/>
                <a:chOff x="3793880" y="2663358"/>
                <a:chExt cx="1489140" cy="910039"/>
              </a:xfrm>
            </p:grpSpPr>
            <p:sp>
              <p:nvSpPr>
                <p:cNvPr id="47" name="Rounded Rectangle 46">
                  <a:extLst>
                    <a:ext uri="{FF2B5EF4-FFF2-40B4-BE49-F238E27FC236}">
                      <a16:creationId xmlns:a16="http://schemas.microsoft.com/office/drawing/2014/main" id="{EB910F2A-5872-8B99-6B7E-A3057C877D15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8EBDB49-181D-4B75-194D-46A587260AA9}"/>
                    </a:ext>
                  </a:extLst>
                </p:cNvPr>
                <p:cNvSpPr/>
                <p:nvPr/>
              </p:nvSpPr>
              <p:spPr>
                <a:xfrm rot="497851">
                  <a:off x="3793880" y="2878715"/>
                  <a:ext cx="1489140" cy="694682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7F39BC1-AB79-3683-39B2-B31CD1C614FD}"/>
                  </a:ext>
                </a:extLst>
              </p:cNvPr>
              <p:cNvGrpSpPr/>
              <p:nvPr/>
            </p:nvGrpSpPr>
            <p:grpSpPr>
              <a:xfrm rot="19324134">
                <a:off x="6197456" y="3703595"/>
                <a:ext cx="429316" cy="187378"/>
                <a:chOff x="3659271" y="2663358"/>
                <a:chExt cx="1620773" cy="889000"/>
              </a:xfrm>
            </p:grpSpPr>
            <p:sp>
              <p:nvSpPr>
                <p:cNvPr id="45" name="Rounded Rectangle 44">
                  <a:extLst>
                    <a:ext uri="{FF2B5EF4-FFF2-40B4-BE49-F238E27FC236}">
                      <a16:creationId xmlns:a16="http://schemas.microsoft.com/office/drawing/2014/main" id="{7F2135E8-9361-06C1-8A12-8BF474792CB6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9E8704B4-640A-73AC-87A6-AA869451752F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EAABDC5D-D18C-D1B5-18CE-AA08AB9DE243}"/>
                  </a:ext>
                </a:extLst>
              </p:cNvPr>
              <p:cNvGrpSpPr/>
              <p:nvPr/>
            </p:nvGrpSpPr>
            <p:grpSpPr>
              <a:xfrm rot="20546906">
                <a:off x="5830820" y="3877460"/>
                <a:ext cx="432572" cy="187378"/>
                <a:chOff x="3659271" y="2663358"/>
                <a:chExt cx="1620773" cy="889000"/>
              </a:xfrm>
            </p:grpSpPr>
            <p:sp>
              <p:nvSpPr>
                <p:cNvPr id="43" name="Rounded Rectangle 42">
                  <a:extLst>
                    <a:ext uri="{FF2B5EF4-FFF2-40B4-BE49-F238E27FC236}">
                      <a16:creationId xmlns:a16="http://schemas.microsoft.com/office/drawing/2014/main" id="{40215BFE-009C-BD9A-80E1-04C76DE95E88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5B224D42-59FD-9350-694F-8232A6BAF9FD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3401FD5C-F683-20BA-E597-2D8B17FC5CFC}"/>
                  </a:ext>
                </a:extLst>
              </p:cNvPr>
              <p:cNvGrpSpPr/>
              <p:nvPr/>
            </p:nvGrpSpPr>
            <p:grpSpPr>
              <a:xfrm rot="3452738">
                <a:off x="5169252" y="3637149"/>
                <a:ext cx="437172" cy="185406"/>
                <a:chOff x="3659271" y="2663358"/>
                <a:chExt cx="1620773" cy="889000"/>
              </a:xfrm>
            </p:grpSpPr>
            <p:sp>
              <p:nvSpPr>
                <p:cNvPr id="41" name="Rounded Rectangle 40">
                  <a:extLst>
                    <a:ext uri="{FF2B5EF4-FFF2-40B4-BE49-F238E27FC236}">
                      <a16:creationId xmlns:a16="http://schemas.microsoft.com/office/drawing/2014/main" id="{870F30F6-4A1E-BF17-DBEC-EA5602B8A670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B06EB4DE-B8DD-DB1E-40D0-59D77229A177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9E3D597-5503-BBD9-B4F6-7EFB2ADABC99}"/>
                  </a:ext>
                </a:extLst>
              </p:cNvPr>
              <p:cNvGrpSpPr/>
              <p:nvPr/>
            </p:nvGrpSpPr>
            <p:grpSpPr>
              <a:xfrm rot="15748744">
                <a:off x="4997201" y="3315284"/>
                <a:ext cx="383788" cy="185406"/>
                <a:chOff x="3659271" y="2663358"/>
                <a:chExt cx="1620773" cy="889000"/>
              </a:xfrm>
            </p:grpSpPr>
            <p:sp>
              <p:nvSpPr>
                <p:cNvPr id="39" name="Rounded Rectangle 38">
                  <a:extLst>
                    <a:ext uri="{FF2B5EF4-FFF2-40B4-BE49-F238E27FC236}">
                      <a16:creationId xmlns:a16="http://schemas.microsoft.com/office/drawing/2014/main" id="{97A19652-B75F-22EC-0418-1B03C230FAB4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6B1F213E-8FFB-397F-5954-77816853E5E5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F325D4D-704C-D9B1-2F57-2725D67E4233}"/>
                  </a:ext>
                </a:extLst>
              </p:cNvPr>
              <p:cNvSpPr/>
              <p:nvPr/>
            </p:nvSpPr>
            <p:spPr>
              <a:xfrm rot="20546906">
                <a:off x="5345688" y="2826577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11C296A6-F738-13DA-E000-BACBE2902FCA}"/>
                  </a:ext>
                </a:extLst>
              </p:cNvPr>
              <p:cNvSpPr/>
              <p:nvPr/>
            </p:nvSpPr>
            <p:spPr>
              <a:xfrm rot="20546906">
                <a:off x="5492123" y="2708902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DC3DCB7A-08FD-AD15-5323-175B8AD74598}"/>
                  </a:ext>
                </a:extLst>
              </p:cNvPr>
              <p:cNvSpPr/>
              <p:nvPr/>
            </p:nvSpPr>
            <p:spPr>
              <a:xfrm rot="20546906">
                <a:off x="5521657" y="2920751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413BD33-8886-91B9-5DBC-9C5E2BBB9907}"/>
                  </a:ext>
                </a:extLst>
              </p:cNvPr>
              <p:cNvSpPr/>
              <p:nvPr/>
            </p:nvSpPr>
            <p:spPr>
              <a:xfrm rot="20546906">
                <a:off x="5811476" y="2773902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E50BCE5-2E69-563E-E62D-B5433E8A8E40}"/>
                  </a:ext>
                </a:extLst>
              </p:cNvPr>
              <p:cNvSpPr/>
              <p:nvPr/>
            </p:nvSpPr>
            <p:spPr>
              <a:xfrm rot="20546906">
                <a:off x="5641241" y="2796405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B2072F4-DA29-0A85-32F3-20587C8021B9}"/>
                  </a:ext>
                </a:extLst>
              </p:cNvPr>
              <p:cNvSpPr/>
              <p:nvPr/>
            </p:nvSpPr>
            <p:spPr>
              <a:xfrm rot="20546906">
                <a:off x="5688365" y="2949887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F7273278-7D89-CCAE-BAEE-A240AB8D6D48}"/>
                  </a:ext>
                </a:extLst>
              </p:cNvPr>
              <p:cNvSpPr/>
              <p:nvPr/>
            </p:nvSpPr>
            <p:spPr>
              <a:xfrm rot="20546906">
                <a:off x="5872387" y="292661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12E591F-F2B0-1B00-928A-F29ABD3ABEFF}"/>
                  </a:ext>
                </a:extLst>
              </p:cNvPr>
              <p:cNvSpPr/>
              <p:nvPr/>
            </p:nvSpPr>
            <p:spPr>
              <a:xfrm rot="20546906">
                <a:off x="5993180" y="280654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444785D7-3997-96E2-6C46-63E2A092B80B}"/>
                  </a:ext>
                </a:extLst>
              </p:cNvPr>
              <p:cNvSpPr/>
              <p:nvPr/>
            </p:nvSpPr>
            <p:spPr>
              <a:xfrm rot="20546906">
                <a:off x="6008609" y="266699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949055F-7E43-0B42-FE23-5255763F1C9E}"/>
                  </a:ext>
                </a:extLst>
              </p:cNvPr>
              <p:cNvSpPr/>
              <p:nvPr/>
            </p:nvSpPr>
            <p:spPr>
              <a:xfrm rot="20546906">
                <a:off x="5829748" y="260232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B4B512E7-608F-888A-0463-A54DA4F72899}"/>
                  </a:ext>
                </a:extLst>
              </p:cNvPr>
              <p:cNvSpPr/>
              <p:nvPr/>
            </p:nvSpPr>
            <p:spPr>
              <a:xfrm rot="20546906">
                <a:off x="5673171" y="2629160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65400F03-B5E2-91AB-312D-C9D2C885EAAD}"/>
                  </a:ext>
                </a:extLst>
              </p:cNvPr>
              <p:cNvSpPr/>
              <p:nvPr/>
            </p:nvSpPr>
            <p:spPr>
              <a:xfrm rot="20546906">
                <a:off x="6144292" y="2816156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E58B997-EA3F-93F8-7E8F-920819E3CCF1}"/>
                  </a:ext>
                </a:extLst>
              </p:cNvPr>
              <p:cNvSpPr/>
              <p:nvPr/>
            </p:nvSpPr>
            <p:spPr>
              <a:xfrm rot="20546906">
                <a:off x="6056645" y="2891182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29BCDD3-FB60-3EFB-ADA6-D564D07C2194}"/>
                  </a:ext>
                </a:extLst>
              </p:cNvPr>
              <p:cNvSpPr/>
              <p:nvPr/>
            </p:nvSpPr>
            <p:spPr>
              <a:xfrm rot="20846054">
                <a:off x="5300742" y="2989035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0EB80D8F-6BD8-3A1C-DE36-A965F1C73973}"/>
                  </a:ext>
                </a:extLst>
              </p:cNvPr>
              <p:cNvSpPr/>
              <p:nvPr/>
            </p:nvSpPr>
            <p:spPr>
              <a:xfrm rot="20846054">
                <a:off x="5450889" y="3038758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57C5B8E-0BD0-9499-2CC7-316E4C7CC26A}"/>
                  </a:ext>
                </a:extLst>
              </p:cNvPr>
              <p:cNvSpPr/>
              <p:nvPr/>
            </p:nvSpPr>
            <p:spPr>
              <a:xfrm rot="20846054">
                <a:off x="5601551" y="3060701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383F0C74-BA55-7862-4B5C-E1793676559C}"/>
                  </a:ext>
                </a:extLst>
              </p:cNvPr>
              <p:cNvSpPr/>
              <p:nvPr/>
            </p:nvSpPr>
            <p:spPr>
              <a:xfrm rot="20846054">
                <a:off x="5767623" y="3069036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9A591138-A07F-38D9-C841-9CC23507DE45}"/>
                  </a:ext>
                </a:extLst>
              </p:cNvPr>
              <p:cNvSpPr/>
              <p:nvPr/>
            </p:nvSpPr>
            <p:spPr>
              <a:xfrm rot="20846054">
                <a:off x="5962933" y="3063366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BE67AC0-AE30-21E0-D942-F00F3425A744}"/>
                  </a:ext>
                </a:extLst>
              </p:cNvPr>
              <p:cNvSpPr/>
              <p:nvPr/>
            </p:nvSpPr>
            <p:spPr>
              <a:xfrm rot="20846054" flipV="1">
                <a:off x="6241142" y="2953768"/>
                <a:ext cx="193167" cy="95958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7995DF00-7A52-5DA1-C4A4-5AD9413AA8BF}"/>
                  </a:ext>
                </a:extLst>
              </p:cNvPr>
              <p:cNvSpPr/>
              <p:nvPr/>
            </p:nvSpPr>
            <p:spPr>
              <a:xfrm rot="20846054" flipV="1">
                <a:off x="6120363" y="3015929"/>
                <a:ext cx="193167" cy="95958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FC75EAAC-75C6-79D7-BE7E-6B0E0F043373}"/>
              </a:ext>
            </a:extLst>
          </p:cNvPr>
          <p:cNvSpPr/>
          <p:nvPr/>
        </p:nvSpPr>
        <p:spPr bwMode="auto">
          <a:xfrm rot="5100852">
            <a:off x="4515360" y="3466882"/>
            <a:ext cx="20881" cy="14934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5E5D13B-5A5D-898E-9FD4-832894EE47C6}"/>
              </a:ext>
            </a:extLst>
          </p:cNvPr>
          <p:cNvGrpSpPr/>
          <p:nvPr/>
        </p:nvGrpSpPr>
        <p:grpSpPr>
          <a:xfrm rot="21300852">
            <a:off x="3793829" y="3007634"/>
            <a:ext cx="258249" cy="149343"/>
            <a:chOff x="3659271" y="2663358"/>
            <a:chExt cx="1620773" cy="889000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EBA03FC4-6E48-8D40-5DCA-02D4C0E5F646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FB94DDDE-BE09-D701-A0EF-859D24CAF2F1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D08F493-1EDD-59B8-7795-F180A8F862AC}"/>
              </a:ext>
            </a:extLst>
          </p:cNvPr>
          <p:cNvGrpSpPr/>
          <p:nvPr/>
        </p:nvGrpSpPr>
        <p:grpSpPr>
          <a:xfrm rot="1050793">
            <a:off x="4057939" y="3046277"/>
            <a:ext cx="348433" cy="149343"/>
            <a:chOff x="3659271" y="2663358"/>
            <a:chExt cx="1620773" cy="889000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DD346E20-AA7B-1C63-5F46-B4B210B30556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5B4767E3-5A41-B38B-D69F-E12DB92C3E35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A4078FA-4E1C-A781-EB71-93133DB9749F}"/>
              </a:ext>
            </a:extLst>
          </p:cNvPr>
          <p:cNvGrpSpPr/>
          <p:nvPr/>
        </p:nvGrpSpPr>
        <p:grpSpPr>
          <a:xfrm rot="19768504">
            <a:off x="3498312" y="3127006"/>
            <a:ext cx="324430" cy="131664"/>
            <a:chOff x="3659271" y="2663358"/>
            <a:chExt cx="1620773" cy="889000"/>
          </a:xfrm>
        </p:grpSpPr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C8ED3B42-CA3A-70EE-2E47-FD53AE2D3F3F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3248451E-3D3C-F652-0F8F-05D49300061B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FBC257B-A20C-02A4-D375-7E4DA02CDF38}"/>
              </a:ext>
            </a:extLst>
          </p:cNvPr>
          <p:cNvGrpSpPr/>
          <p:nvPr/>
        </p:nvGrpSpPr>
        <p:grpSpPr>
          <a:xfrm rot="17921385">
            <a:off x="3348171" y="3323010"/>
            <a:ext cx="268567" cy="156771"/>
            <a:chOff x="3659271" y="2663358"/>
            <a:chExt cx="1620773" cy="889000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9F268E20-70E7-9A74-1899-5A3FC38F205E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0EB19CC-B3F4-9596-5B2D-9F0E90CD1624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6E2EFE4B-91DC-4DE1-726A-7D2B2E1B0465}"/>
              </a:ext>
            </a:extLst>
          </p:cNvPr>
          <p:cNvSpPr/>
          <p:nvPr/>
        </p:nvSpPr>
        <p:spPr bwMode="auto">
          <a:xfrm rot="4567852">
            <a:off x="4415631" y="3157054"/>
            <a:ext cx="22183" cy="14934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EA4F4F2-DD27-F4AA-AD47-8399A304974E}"/>
              </a:ext>
            </a:extLst>
          </p:cNvPr>
          <p:cNvGrpSpPr/>
          <p:nvPr/>
        </p:nvGrpSpPr>
        <p:grpSpPr>
          <a:xfrm rot="5716941">
            <a:off x="4356586" y="3884748"/>
            <a:ext cx="320135" cy="152877"/>
            <a:chOff x="3793880" y="2663358"/>
            <a:chExt cx="1489140" cy="910039"/>
          </a:xfrm>
        </p:grpSpPr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26B1BBAE-A839-F249-E56B-9B2B1DC873E9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2D1B5D3-107D-8D86-682D-2A0B469BA923}"/>
                </a:ext>
              </a:extLst>
            </p:cNvPr>
            <p:cNvSpPr/>
            <p:nvPr/>
          </p:nvSpPr>
          <p:spPr>
            <a:xfrm rot="497851">
              <a:off x="3793880" y="2878715"/>
              <a:ext cx="1489140" cy="694682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FF6C910-261D-E2DC-2EB6-FD059EBF973F}"/>
              </a:ext>
            </a:extLst>
          </p:cNvPr>
          <p:cNvGrpSpPr/>
          <p:nvPr/>
        </p:nvGrpSpPr>
        <p:grpSpPr>
          <a:xfrm rot="20078080">
            <a:off x="4134034" y="4105151"/>
            <a:ext cx="345811" cy="149343"/>
            <a:chOff x="3659271" y="2663358"/>
            <a:chExt cx="1620773" cy="889000"/>
          </a:xfrm>
        </p:grpSpPr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1BF7E415-13C6-5C38-BACF-CA4BAFE74FF4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251B09C8-1F2C-DCF3-9FC8-BBD8841A6EB5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06EDE8E-5445-E385-F8A2-226F7AA84ACD}"/>
              </a:ext>
            </a:extLst>
          </p:cNvPr>
          <p:cNvGrpSpPr/>
          <p:nvPr/>
        </p:nvGrpSpPr>
        <p:grpSpPr>
          <a:xfrm rot="21300852">
            <a:off x="3815245" y="4177408"/>
            <a:ext cx="348433" cy="149343"/>
            <a:chOff x="3659271" y="2663358"/>
            <a:chExt cx="1620773" cy="889000"/>
          </a:xfrm>
        </p:grpSpPr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7AD69A53-C98A-66BF-7716-DCCB22CB35B8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DBD79E82-1440-B51F-6884-1D880F1BB85C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ADE45D6-FC91-44BE-E335-8BBB42E5118C}"/>
              </a:ext>
            </a:extLst>
          </p:cNvPr>
          <p:cNvGrpSpPr/>
          <p:nvPr/>
        </p:nvGrpSpPr>
        <p:grpSpPr>
          <a:xfrm rot="1861733">
            <a:off x="3530459" y="4141171"/>
            <a:ext cx="348433" cy="149343"/>
            <a:chOff x="3659271" y="2663358"/>
            <a:chExt cx="1620773" cy="889000"/>
          </a:xfrm>
        </p:grpSpPr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139889D6-6621-56A9-39D5-D1642BF6C037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F4520B0-083B-13BB-F3C6-DBF33B02A3E8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59D7CAEC-AAAB-9E78-3B2D-06557CFBCCCA}"/>
              </a:ext>
            </a:extLst>
          </p:cNvPr>
          <p:cNvSpPr/>
          <p:nvPr/>
        </p:nvSpPr>
        <p:spPr bwMode="auto">
          <a:xfrm rot="4206684">
            <a:off x="3470295" y="3786340"/>
            <a:ext cx="22183" cy="14934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37A074E-6D82-F2FB-6DFC-BE549F112080}"/>
              </a:ext>
            </a:extLst>
          </p:cNvPr>
          <p:cNvGrpSpPr/>
          <p:nvPr/>
        </p:nvGrpSpPr>
        <p:grpSpPr>
          <a:xfrm rot="16502690">
            <a:off x="3261228" y="3591010"/>
            <a:ext cx="305885" cy="149343"/>
            <a:chOff x="3659271" y="2663358"/>
            <a:chExt cx="1620773" cy="889000"/>
          </a:xfrm>
        </p:grpSpPr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51A737C9-C748-D3F2-D235-99F2BF14BF89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5D3E8F9-D72E-CD80-0C16-8DFBDA254B6B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Oval 90">
            <a:extLst>
              <a:ext uri="{FF2B5EF4-FFF2-40B4-BE49-F238E27FC236}">
                <a16:creationId xmlns:a16="http://schemas.microsoft.com/office/drawing/2014/main" id="{80AB7122-165F-9F4D-0F67-B1B7F85E7680}"/>
              </a:ext>
            </a:extLst>
          </p:cNvPr>
          <p:cNvSpPr/>
          <p:nvPr/>
        </p:nvSpPr>
        <p:spPr>
          <a:xfrm rot="21300852">
            <a:off x="3623941" y="3255387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8E9E9573-7094-96AD-84AB-86CFAB51CD3F}"/>
              </a:ext>
            </a:extLst>
          </p:cNvPr>
          <p:cNvSpPr/>
          <p:nvPr/>
        </p:nvSpPr>
        <p:spPr>
          <a:xfrm rot="21300852">
            <a:off x="3759740" y="3189107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E7F3F7A8-7355-8D46-4B03-73504E51C01B}"/>
              </a:ext>
            </a:extLst>
          </p:cNvPr>
          <p:cNvSpPr/>
          <p:nvPr/>
        </p:nvSpPr>
        <p:spPr>
          <a:xfrm rot="21300852">
            <a:off x="3745679" y="3359057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4173BD71-7B1D-71FC-7147-EE7C843E2606}"/>
              </a:ext>
            </a:extLst>
          </p:cNvPr>
          <p:cNvSpPr/>
          <p:nvPr/>
        </p:nvSpPr>
        <p:spPr>
          <a:xfrm rot="21300852">
            <a:off x="3999307" y="3294838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2551A40B-C2E7-7EB7-4BD3-8BC08765BE15}"/>
              </a:ext>
            </a:extLst>
          </p:cNvPr>
          <p:cNvSpPr/>
          <p:nvPr/>
        </p:nvSpPr>
        <p:spPr>
          <a:xfrm rot="21300852">
            <a:off x="3861548" y="3282949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E15FCFE0-0103-2094-41A2-01412EED8AFD}"/>
              </a:ext>
            </a:extLst>
          </p:cNvPr>
          <p:cNvSpPr/>
          <p:nvPr/>
        </p:nvSpPr>
        <p:spPr>
          <a:xfrm rot="21300852">
            <a:off x="3871581" y="3410519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032F95CE-8236-05A9-F653-0E7A63F617E7}"/>
              </a:ext>
            </a:extLst>
          </p:cNvPr>
          <p:cNvSpPr/>
          <p:nvPr/>
        </p:nvSpPr>
        <p:spPr>
          <a:xfrm rot="21300852">
            <a:off x="4020313" y="3424193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2BE4AE44-9311-E97D-893E-AA320B8AE226}"/>
              </a:ext>
            </a:extLst>
          </p:cNvPr>
          <p:cNvSpPr/>
          <p:nvPr/>
        </p:nvSpPr>
        <p:spPr>
          <a:xfrm rot="21300852">
            <a:off x="4136378" y="3351622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D317BA06-2A4F-FC8C-C031-F0EF142EA4EC}"/>
              </a:ext>
            </a:extLst>
          </p:cNvPr>
          <p:cNvSpPr/>
          <p:nvPr/>
        </p:nvSpPr>
        <p:spPr>
          <a:xfrm rot="21300852">
            <a:off x="4173058" y="3245696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FDE6BE58-BEE1-4DEB-3C70-CF211E21E4C7}"/>
              </a:ext>
            </a:extLst>
          </p:cNvPr>
          <p:cNvSpPr/>
          <p:nvPr/>
        </p:nvSpPr>
        <p:spPr>
          <a:xfrm rot="21300852">
            <a:off x="4043857" y="3164484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5EE6A71F-5538-9866-A415-F090542F8E77}"/>
              </a:ext>
            </a:extLst>
          </p:cNvPr>
          <p:cNvSpPr/>
          <p:nvPr/>
        </p:nvSpPr>
        <p:spPr>
          <a:xfrm rot="21300852">
            <a:off x="3916070" y="3158322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B33B107F-1AB1-F9AC-47E7-B90C55452B35}"/>
              </a:ext>
            </a:extLst>
          </p:cNvPr>
          <p:cNvSpPr/>
          <p:nvPr/>
        </p:nvSpPr>
        <p:spPr>
          <a:xfrm rot="21300852">
            <a:off x="4253459" y="3385194"/>
            <a:ext cx="154460" cy="1244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CC08C457-86D5-5BB5-83AC-7271EAB0D2BB}"/>
              </a:ext>
            </a:extLst>
          </p:cNvPr>
          <p:cNvSpPr/>
          <p:nvPr/>
        </p:nvSpPr>
        <p:spPr>
          <a:xfrm rot="5100852">
            <a:off x="4367536" y="3586816"/>
            <a:ext cx="327981" cy="1167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765BD7A-C627-95C0-E439-2840C8DF07B9}"/>
              </a:ext>
            </a:extLst>
          </p:cNvPr>
          <p:cNvGrpSpPr/>
          <p:nvPr/>
        </p:nvGrpSpPr>
        <p:grpSpPr>
          <a:xfrm rot="4567852">
            <a:off x="4269750" y="3270372"/>
            <a:ext cx="348433" cy="149343"/>
            <a:chOff x="3659271" y="2663358"/>
            <a:chExt cx="1620773" cy="889000"/>
          </a:xfrm>
        </p:grpSpPr>
        <p:sp>
          <p:nvSpPr>
            <p:cNvPr id="105" name="Rounded Rectangle 104">
              <a:extLst>
                <a:ext uri="{FF2B5EF4-FFF2-40B4-BE49-F238E27FC236}">
                  <a16:creationId xmlns:a16="http://schemas.microsoft.com/office/drawing/2014/main" id="{C1E47566-712A-F7CE-D701-10A9A1443991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4A12E76F-EFB4-0738-533C-E55DC0E2EF5A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B611330-6EAE-46B6-E0A5-C23C6B0BD97B}"/>
              </a:ext>
            </a:extLst>
          </p:cNvPr>
          <p:cNvGrpSpPr/>
          <p:nvPr/>
        </p:nvGrpSpPr>
        <p:grpSpPr>
          <a:xfrm rot="4206684">
            <a:off x="3342680" y="3896703"/>
            <a:ext cx="348433" cy="149343"/>
            <a:chOff x="3659271" y="2663358"/>
            <a:chExt cx="1620773" cy="889000"/>
          </a:xfrm>
        </p:grpSpPr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C3AEDF36-DF01-6683-243B-B087531615E6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33F0C9E-2250-723B-E447-129EEA6B4DBC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63F1809-998B-F575-94D9-F88A4EB2FD13}"/>
              </a:ext>
            </a:extLst>
          </p:cNvPr>
          <p:cNvGrpSpPr/>
          <p:nvPr/>
        </p:nvGrpSpPr>
        <p:grpSpPr>
          <a:xfrm>
            <a:off x="1814808" y="3161976"/>
            <a:ext cx="1158089" cy="1007087"/>
            <a:chOff x="1621491" y="2767184"/>
            <a:chExt cx="1158089" cy="1007087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EE314DE5-4159-DFC9-AA3E-BA40EAEF74F2}"/>
                </a:ext>
              </a:extLst>
            </p:cNvPr>
            <p:cNvGrpSpPr/>
            <p:nvPr/>
          </p:nvGrpSpPr>
          <p:grpSpPr>
            <a:xfrm rot="4567852">
              <a:off x="2382612" y="3021951"/>
              <a:ext cx="390216" cy="403721"/>
              <a:chOff x="3659271" y="2663358"/>
              <a:chExt cx="1620773" cy="889000"/>
            </a:xfrm>
          </p:grpSpPr>
          <p:sp>
            <p:nvSpPr>
              <p:cNvPr id="132" name="Rounded Rectangle 131">
                <a:extLst>
                  <a:ext uri="{FF2B5EF4-FFF2-40B4-BE49-F238E27FC236}">
                    <a16:creationId xmlns:a16="http://schemas.microsoft.com/office/drawing/2014/main" id="{4E83A337-1501-6E91-538B-EB902D9C5E30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400AA70F-8434-E7AE-2891-C174B8AEA067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F8165AC7-AB69-7FA5-4626-C0D75D05BB67}"/>
                </a:ext>
              </a:extLst>
            </p:cNvPr>
            <p:cNvGrpSpPr/>
            <p:nvPr/>
          </p:nvGrpSpPr>
          <p:grpSpPr>
            <a:xfrm>
              <a:off x="1621491" y="2767184"/>
              <a:ext cx="993466" cy="1007087"/>
              <a:chOff x="2041215" y="2767184"/>
              <a:chExt cx="993466" cy="1007087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1AB5627-749A-5AA5-25FC-30DE6AE8CC72}"/>
                  </a:ext>
                </a:extLst>
              </p:cNvPr>
              <p:cNvGrpSpPr/>
              <p:nvPr/>
            </p:nvGrpSpPr>
            <p:grpSpPr>
              <a:xfrm rot="7767601">
                <a:off x="2637713" y="3351852"/>
                <a:ext cx="390216" cy="403721"/>
                <a:chOff x="3659271" y="2663358"/>
                <a:chExt cx="1620773" cy="889000"/>
              </a:xfrm>
            </p:grpSpPr>
            <p:sp>
              <p:nvSpPr>
                <p:cNvPr id="130" name="Rounded Rectangle 129">
                  <a:extLst>
                    <a:ext uri="{FF2B5EF4-FFF2-40B4-BE49-F238E27FC236}">
                      <a16:creationId xmlns:a16="http://schemas.microsoft.com/office/drawing/2014/main" id="{A8DD5198-A414-769B-6BB0-77B9CA514660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85C45576-21A3-1956-9960-AECAB89C2F16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D48CB4EB-1FBF-A278-ACDF-F3EFE1527124}"/>
                  </a:ext>
                </a:extLst>
              </p:cNvPr>
              <p:cNvGrpSpPr/>
              <p:nvPr/>
            </p:nvGrpSpPr>
            <p:grpSpPr>
              <a:xfrm>
                <a:off x="2041215" y="2767184"/>
                <a:ext cx="865536" cy="1007087"/>
                <a:chOff x="2445945" y="2767184"/>
                <a:chExt cx="865536" cy="1007087"/>
              </a:xfrm>
            </p:grpSpPr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67D3670F-5584-B5EE-2211-CC77518DB8F0}"/>
                    </a:ext>
                  </a:extLst>
                </p:cNvPr>
                <p:cNvGrpSpPr/>
                <p:nvPr/>
              </p:nvGrpSpPr>
              <p:grpSpPr>
                <a:xfrm rot="1949292">
                  <a:off x="2921265" y="2767184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128" name="Rounded Rectangle 127">
                    <a:extLst>
                      <a:ext uri="{FF2B5EF4-FFF2-40B4-BE49-F238E27FC236}">
                        <a16:creationId xmlns:a16="http://schemas.microsoft.com/office/drawing/2014/main" id="{F8A373E6-89EB-0232-5518-1DB34D5BFE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C84F906E-1767-6495-8A8B-CAC574A57823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93CEFDA8-C00E-0127-379F-5B2463228F10}"/>
                    </a:ext>
                  </a:extLst>
                </p:cNvPr>
                <p:cNvGrpSpPr/>
                <p:nvPr/>
              </p:nvGrpSpPr>
              <p:grpSpPr>
                <a:xfrm rot="1607691">
                  <a:off x="2666688" y="3370550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126" name="Rounded Rectangle 125">
                    <a:extLst>
                      <a:ext uri="{FF2B5EF4-FFF2-40B4-BE49-F238E27FC236}">
                        <a16:creationId xmlns:a16="http://schemas.microsoft.com/office/drawing/2014/main" id="{F97D4271-5D8E-1708-AE5F-843D50CC38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8CC05873-8380-B81B-30E6-CD5F443246B3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16D94B7B-7D21-0D45-881A-9CBB00752AD1}"/>
                    </a:ext>
                  </a:extLst>
                </p:cNvPr>
                <p:cNvGrpSpPr/>
                <p:nvPr/>
              </p:nvGrpSpPr>
              <p:grpSpPr>
                <a:xfrm rot="4567852">
                  <a:off x="2452698" y="3109132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124" name="Rounded Rectangle 123">
                    <a:extLst>
                      <a:ext uri="{FF2B5EF4-FFF2-40B4-BE49-F238E27FC236}">
                        <a16:creationId xmlns:a16="http://schemas.microsoft.com/office/drawing/2014/main" id="{D5C92750-4CC3-8AE0-3E34-56D698A04F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5" name="Oval 124">
                    <a:extLst>
                      <a:ext uri="{FF2B5EF4-FFF2-40B4-BE49-F238E27FC236}">
                        <a16:creationId xmlns:a16="http://schemas.microsoft.com/office/drawing/2014/main" id="{76E51E9C-5E67-0125-B69D-A81C666C3494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738CC845-FB34-E8C7-7A79-3474F33D7200}"/>
                    </a:ext>
                  </a:extLst>
                </p:cNvPr>
                <p:cNvGrpSpPr/>
                <p:nvPr/>
              </p:nvGrpSpPr>
              <p:grpSpPr>
                <a:xfrm rot="19471488">
                  <a:off x="2504247" y="2782738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122" name="Rounded Rectangle 121">
                    <a:extLst>
                      <a:ext uri="{FF2B5EF4-FFF2-40B4-BE49-F238E27FC236}">
                        <a16:creationId xmlns:a16="http://schemas.microsoft.com/office/drawing/2014/main" id="{49D90925-58B6-242C-BD86-9D44FC07BB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id="{C666A598-8DB8-948B-0536-D66D0CBE7F89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C4E037BF-DE18-BBB0-7627-815F7FDD9536}"/>
                    </a:ext>
                  </a:extLst>
                </p:cNvPr>
                <p:cNvSpPr/>
                <p:nvPr/>
              </p:nvSpPr>
              <p:spPr>
                <a:xfrm rot="5400000">
                  <a:off x="2695042" y="3003650"/>
                  <a:ext cx="378026" cy="42874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29D64CE0-F5A8-9735-AE2B-D47B358F0F06}"/>
                    </a:ext>
                  </a:extLst>
                </p:cNvPr>
                <p:cNvSpPr/>
                <p:nvPr/>
              </p:nvSpPr>
              <p:spPr>
                <a:xfrm rot="5400000">
                  <a:off x="2898159" y="3007921"/>
                  <a:ext cx="378026" cy="42874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91E8D7E6-C4C7-E46E-6F2D-9772C70C7EB8}"/>
                    </a:ext>
                  </a:extLst>
                </p:cNvPr>
                <p:cNvSpPr/>
                <p:nvPr/>
              </p:nvSpPr>
              <p:spPr>
                <a:xfrm rot="5400000">
                  <a:off x="2769234" y="3160815"/>
                  <a:ext cx="376935" cy="42874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225C7899-4BE4-05F0-CB3A-1206C313E433}"/>
              </a:ext>
            </a:extLst>
          </p:cNvPr>
          <p:cNvSpPr txBox="1"/>
          <p:nvPr/>
        </p:nvSpPr>
        <p:spPr>
          <a:xfrm>
            <a:off x="324417" y="2053306"/>
            <a:ext cx="819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Zygote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4D46F41-195F-8C2E-8D87-C508534E41E2}"/>
              </a:ext>
            </a:extLst>
          </p:cNvPr>
          <p:cNvSpPr txBox="1"/>
          <p:nvPr/>
        </p:nvSpPr>
        <p:spPr>
          <a:xfrm>
            <a:off x="1785427" y="2053306"/>
            <a:ext cx="869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Morula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2395D23D-6348-F639-9A8A-C06B215CF134}"/>
              </a:ext>
            </a:extLst>
          </p:cNvPr>
          <p:cNvSpPr txBox="1"/>
          <p:nvPr/>
        </p:nvSpPr>
        <p:spPr>
          <a:xfrm>
            <a:off x="5475545" y="2053934"/>
            <a:ext cx="144877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 blastocyst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3A018D1-8DF7-796E-8FC0-EB47620A3958}"/>
              </a:ext>
            </a:extLst>
          </p:cNvPr>
          <p:cNvSpPr txBox="1"/>
          <p:nvPr/>
        </p:nvSpPr>
        <p:spPr>
          <a:xfrm>
            <a:off x="5775701" y="2405829"/>
            <a:ext cx="58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E4.5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F6C8CBF-1AED-07C8-D611-42B1F5A20C58}"/>
              </a:ext>
            </a:extLst>
          </p:cNvPr>
          <p:cNvSpPr txBox="1"/>
          <p:nvPr/>
        </p:nvSpPr>
        <p:spPr>
          <a:xfrm>
            <a:off x="3526083" y="2405829"/>
            <a:ext cx="58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E3.5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A1E3C72-D68E-C302-BEB2-3CCCDF2EA4FD}"/>
              </a:ext>
            </a:extLst>
          </p:cNvPr>
          <p:cNvSpPr txBox="1"/>
          <p:nvPr/>
        </p:nvSpPr>
        <p:spPr>
          <a:xfrm>
            <a:off x="548975" y="2405829"/>
            <a:ext cx="58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E0.5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5B4BE06-169C-C112-E090-F3880E3B7F7B}"/>
              </a:ext>
            </a:extLst>
          </p:cNvPr>
          <p:cNvSpPr txBox="1"/>
          <p:nvPr/>
        </p:nvSpPr>
        <p:spPr>
          <a:xfrm>
            <a:off x="1848358" y="2405829"/>
            <a:ext cx="58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E3.0</a:t>
            </a: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3DAC70D5-C362-04B7-1B22-27F768CC3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681" y="2704129"/>
            <a:ext cx="1350166" cy="1922780"/>
          </a:xfrm>
          <a:prstGeom prst="rect">
            <a:avLst/>
          </a:prstGeom>
        </p:spPr>
      </p:pic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DD697B4-3E09-C7BA-7D26-EDC4FE60537D}"/>
              </a:ext>
            </a:extLst>
          </p:cNvPr>
          <p:cNvGrpSpPr/>
          <p:nvPr/>
        </p:nvGrpSpPr>
        <p:grpSpPr>
          <a:xfrm>
            <a:off x="346442" y="3276472"/>
            <a:ext cx="840287" cy="830160"/>
            <a:chOff x="153125" y="2878645"/>
            <a:chExt cx="892987" cy="882225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0D883FF5-1123-D1EB-B8CE-457B0C0171E9}"/>
                </a:ext>
              </a:extLst>
            </p:cNvPr>
            <p:cNvSpPr/>
            <p:nvPr/>
          </p:nvSpPr>
          <p:spPr>
            <a:xfrm rot="21450708">
              <a:off x="153125" y="2878645"/>
              <a:ext cx="892987" cy="882225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365945F2-5E19-D3DC-73DF-AA8FE9B56494}"/>
                </a:ext>
              </a:extLst>
            </p:cNvPr>
            <p:cNvGrpSpPr/>
            <p:nvPr/>
          </p:nvGrpSpPr>
          <p:grpSpPr>
            <a:xfrm>
              <a:off x="390553" y="2987936"/>
              <a:ext cx="213317" cy="159185"/>
              <a:chOff x="3402328" y="5124179"/>
              <a:chExt cx="270435" cy="219171"/>
            </a:xfrm>
            <a:grpFill/>
          </p:grpSpPr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05ED94E9-3791-77B0-5598-5DC1830B262F}"/>
                  </a:ext>
                </a:extLst>
              </p:cNvPr>
              <p:cNvSpPr/>
              <p:nvPr/>
            </p:nvSpPr>
            <p:spPr>
              <a:xfrm>
                <a:off x="3402328" y="5124179"/>
                <a:ext cx="148015" cy="171701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37E160A6-F8F1-4D0E-80DF-1D916EE010BF}"/>
                  </a:ext>
                </a:extLst>
              </p:cNvPr>
              <p:cNvSpPr/>
              <p:nvPr/>
            </p:nvSpPr>
            <p:spPr>
              <a:xfrm>
                <a:off x="3524748" y="5171649"/>
                <a:ext cx="148015" cy="171701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71B2D2E2-5F36-452E-C314-086A7509E5E1}"/>
              </a:ext>
            </a:extLst>
          </p:cNvPr>
          <p:cNvSpPr txBox="1"/>
          <p:nvPr/>
        </p:nvSpPr>
        <p:spPr>
          <a:xfrm>
            <a:off x="7702013" y="2053306"/>
            <a:ext cx="1369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Egg cylinder 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6D2E84C6-0F82-7355-E44E-D8A0DAB0937B}"/>
              </a:ext>
            </a:extLst>
          </p:cNvPr>
          <p:cNvSpPr txBox="1"/>
          <p:nvPr/>
        </p:nvSpPr>
        <p:spPr>
          <a:xfrm>
            <a:off x="7996027" y="2405829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E5.5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5D4D416-B79C-7E3A-A43C-9D40C7F13907}"/>
              </a:ext>
            </a:extLst>
          </p:cNvPr>
          <p:cNvSpPr txBox="1"/>
          <p:nvPr/>
        </p:nvSpPr>
        <p:spPr>
          <a:xfrm>
            <a:off x="6544190" y="2575535"/>
            <a:ext cx="124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implantation</a:t>
            </a:r>
          </a:p>
        </p:txBody>
      </p: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993A7C40-9B92-6A73-2FC3-D8AD56B57392}"/>
              </a:ext>
            </a:extLst>
          </p:cNvPr>
          <p:cNvCxnSpPr>
            <a:cxnSpLocks/>
          </p:cNvCxnSpPr>
          <p:nvPr/>
        </p:nvCxnSpPr>
        <p:spPr>
          <a:xfrm>
            <a:off x="1273149" y="3723377"/>
            <a:ext cx="504000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C5161B72-E99A-83DA-6F6E-005B696173B3}"/>
              </a:ext>
            </a:extLst>
          </p:cNvPr>
          <p:cNvCxnSpPr>
            <a:cxnSpLocks/>
          </p:cNvCxnSpPr>
          <p:nvPr/>
        </p:nvCxnSpPr>
        <p:spPr>
          <a:xfrm>
            <a:off x="2996479" y="3691774"/>
            <a:ext cx="320408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3C2C5B31-0039-4672-C9CF-4FF3B33126A2}"/>
              </a:ext>
            </a:extLst>
          </p:cNvPr>
          <p:cNvCxnSpPr>
            <a:cxnSpLocks/>
          </p:cNvCxnSpPr>
          <p:nvPr/>
        </p:nvCxnSpPr>
        <p:spPr>
          <a:xfrm>
            <a:off x="4745325" y="3665519"/>
            <a:ext cx="504000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62BA2505-8E5E-8E39-06FD-F23EE5D89B36}"/>
              </a:ext>
            </a:extLst>
          </p:cNvPr>
          <p:cNvCxnSpPr>
            <a:cxnSpLocks/>
          </p:cNvCxnSpPr>
          <p:nvPr/>
        </p:nvCxnSpPr>
        <p:spPr>
          <a:xfrm>
            <a:off x="6915027" y="3643731"/>
            <a:ext cx="718369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67AD15D2-BC4E-0B6F-FED7-5E6FE7C3C52E}"/>
              </a:ext>
            </a:extLst>
          </p:cNvPr>
          <p:cNvCxnSpPr>
            <a:cxnSpLocks/>
          </p:cNvCxnSpPr>
          <p:nvPr/>
        </p:nvCxnSpPr>
        <p:spPr>
          <a:xfrm>
            <a:off x="7197129" y="2959059"/>
            <a:ext cx="0" cy="1272669"/>
          </a:xfrm>
          <a:prstGeom prst="line">
            <a:avLst/>
          </a:prstGeom>
          <a:ln w="1905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669787DD-5682-35E4-C5F6-D5AC78A1546E}"/>
              </a:ext>
            </a:extLst>
          </p:cNvPr>
          <p:cNvSpPr txBox="1"/>
          <p:nvPr/>
        </p:nvSpPr>
        <p:spPr>
          <a:xfrm>
            <a:off x="172273" y="1639341"/>
            <a:ext cx="83067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Mouse</a:t>
            </a:r>
          </a:p>
        </p:txBody>
      </p:sp>
      <p:sp>
        <p:nvSpPr>
          <p:cNvPr id="157" name="Title 474">
            <a:extLst>
              <a:ext uri="{FF2B5EF4-FFF2-40B4-BE49-F238E27FC236}">
                <a16:creationId xmlns:a16="http://schemas.microsoft.com/office/drawing/2014/main" id="{9FC148FB-EEEC-1959-C198-55405E0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576" y="51395"/>
            <a:ext cx="8859173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Arial Rounded MT Bold" panose="020F0704030504030204" pitchFamily="34" charset="77"/>
              </a:rPr>
              <a:t>Pluripotent cells in the embryo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2EF5F404-458B-0F39-6FF3-6EE7576B371E}"/>
              </a:ext>
            </a:extLst>
          </p:cNvPr>
          <p:cNvSpPr txBox="1"/>
          <p:nvPr/>
        </p:nvSpPr>
        <p:spPr>
          <a:xfrm>
            <a:off x="5793751" y="5417286"/>
            <a:ext cx="2476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Hypoblast ( PRE)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9EF7DC2-2111-8CCB-09D4-F3671659B2DE}"/>
              </a:ext>
            </a:extLst>
          </p:cNvPr>
          <p:cNvSpPr txBox="1"/>
          <p:nvPr/>
        </p:nvSpPr>
        <p:spPr>
          <a:xfrm>
            <a:off x="5831816" y="5789676"/>
            <a:ext cx="1387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Trophoblast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49ECCD4-841D-22C6-55E2-01F461F55F3A}"/>
              </a:ext>
            </a:extLst>
          </p:cNvPr>
          <p:cNvSpPr txBox="1"/>
          <p:nvPr/>
        </p:nvSpPr>
        <p:spPr>
          <a:xfrm>
            <a:off x="5854304" y="5071373"/>
            <a:ext cx="9284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Epiblast</a:t>
            </a: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A646A727-8F9D-ECEE-115B-7DEB12BC0F8A}"/>
              </a:ext>
            </a:extLst>
          </p:cNvPr>
          <p:cNvSpPr/>
          <p:nvPr/>
        </p:nvSpPr>
        <p:spPr>
          <a:xfrm rot="499902">
            <a:off x="5435744" y="5159778"/>
            <a:ext cx="191759" cy="156106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BD833659-9ACD-8B13-FA72-83E3A32C84D9}"/>
              </a:ext>
            </a:extLst>
          </p:cNvPr>
          <p:cNvSpPr/>
          <p:nvPr/>
        </p:nvSpPr>
        <p:spPr>
          <a:xfrm flipV="1">
            <a:off x="5435040" y="5516320"/>
            <a:ext cx="193167" cy="95958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577E541-C987-91AA-1126-82D2AF94DA85}"/>
              </a:ext>
            </a:extLst>
          </p:cNvPr>
          <p:cNvGrpSpPr/>
          <p:nvPr/>
        </p:nvGrpSpPr>
        <p:grpSpPr>
          <a:xfrm>
            <a:off x="5317485" y="5832105"/>
            <a:ext cx="432572" cy="187378"/>
            <a:chOff x="3659271" y="2663358"/>
            <a:chExt cx="1620773" cy="889000"/>
          </a:xfrm>
        </p:grpSpPr>
        <p:sp>
          <p:nvSpPr>
            <p:cNvPr id="164" name="Rounded Rectangle 163">
              <a:extLst>
                <a:ext uri="{FF2B5EF4-FFF2-40B4-BE49-F238E27FC236}">
                  <a16:creationId xmlns:a16="http://schemas.microsoft.com/office/drawing/2014/main" id="{6E6E4D7B-91A5-759B-F7C7-E5A042CF430A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242592A0-CDE2-F9A1-4950-2482E538D8E5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6" name="Picture 165">
            <a:extLst>
              <a:ext uri="{FF2B5EF4-FFF2-40B4-BE49-F238E27FC236}">
                <a16:creationId xmlns:a16="http://schemas.microsoft.com/office/drawing/2014/main" id="{A88F8679-9532-EAFE-97B6-F1A7672FB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9" y="1413556"/>
            <a:ext cx="938698" cy="68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0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33"/>
    </mc:Choice>
    <mc:Fallback xmlns="">
      <p:transition spd="slow" advTm="3613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3DD1B-A87C-693A-0048-EF4668570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162140"/>
            <a:ext cx="8252482" cy="985233"/>
          </a:xfrm>
        </p:spPr>
        <p:txBody>
          <a:bodyPr>
            <a:normAutofit fontScale="90000"/>
          </a:bodyPr>
          <a:lstStyle/>
          <a:p>
            <a:r>
              <a:rPr lang="en-US"/>
              <a:t>Paradigm of pluripotency: </a:t>
            </a:r>
            <a:br>
              <a:rPr lang="en-US"/>
            </a:br>
            <a:r>
              <a:rPr lang="en-US"/>
              <a:t>mouse embryonic stem cells (ES cells) </a:t>
            </a:r>
          </a:p>
        </p:txBody>
      </p:sp>
      <p:pic>
        <p:nvPicPr>
          <p:cNvPr id="5" name="Picture 2" descr="d1_2i_1s_2_ch00">
            <a:extLst>
              <a:ext uri="{FF2B5EF4-FFF2-40B4-BE49-F238E27FC236}">
                <a16:creationId xmlns:a16="http://schemas.microsoft.com/office/drawing/2014/main" id="{2BA70DD2-89AA-1CED-C5BA-C132368AA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814169" y="2545622"/>
            <a:ext cx="1708649" cy="188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F887D8-FEAB-9ECA-871C-1387EC965C4D}"/>
              </a:ext>
            </a:extLst>
          </p:cNvPr>
          <p:cNvSpPr/>
          <p:nvPr/>
        </p:nvSpPr>
        <p:spPr>
          <a:xfrm>
            <a:off x="7094363" y="3560263"/>
            <a:ext cx="1947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Evans and Kaufman, 1981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7DE4F3-CF2F-D749-EBFC-444AFF806C4C}"/>
              </a:ext>
            </a:extLst>
          </p:cNvPr>
          <p:cNvSpPr txBox="1"/>
          <p:nvPr/>
        </p:nvSpPr>
        <p:spPr>
          <a:xfrm>
            <a:off x="3270750" y="5136796"/>
            <a:ext cx="5707524" cy="114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2400" dirty="0"/>
              <a:t>Unlimited self-renewal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2400" dirty="0"/>
              <a:t>Differentiation to all cell types in the body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6C4244D-421F-670C-94E4-4565EDFE1DD6}"/>
              </a:ext>
            </a:extLst>
          </p:cNvPr>
          <p:cNvSpPr/>
          <p:nvPr/>
        </p:nvSpPr>
        <p:spPr>
          <a:xfrm>
            <a:off x="3602438" y="2482334"/>
            <a:ext cx="235164" cy="259456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rved Right Arrow 8">
            <a:extLst>
              <a:ext uri="{FF2B5EF4-FFF2-40B4-BE49-F238E27FC236}">
                <a16:creationId xmlns:a16="http://schemas.microsoft.com/office/drawing/2014/main" id="{89355DEA-A8DB-B3EC-FC98-9644D050B5EA}"/>
              </a:ext>
            </a:extLst>
          </p:cNvPr>
          <p:cNvSpPr/>
          <p:nvPr/>
        </p:nvSpPr>
        <p:spPr>
          <a:xfrm rot="16200000" flipH="1">
            <a:off x="4381179" y="1661955"/>
            <a:ext cx="381643" cy="1304838"/>
          </a:xfrm>
          <a:prstGeom prst="curved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4C2EF0-89EB-325C-939D-1E619F3104AB}"/>
              </a:ext>
            </a:extLst>
          </p:cNvPr>
          <p:cNvSpPr txBox="1"/>
          <p:nvPr/>
        </p:nvSpPr>
        <p:spPr>
          <a:xfrm>
            <a:off x="3631753" y="1520504"/>
            <a:ext cx="1479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Self-renewal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8917F3-079D-3105-776C-152CB141C03B}"/>
              </a:ext>
            </a:extLst>
          </p:cNvPr>
          <p:cNvGrpSpPr/>
          <p:nvPr/>
        </p:nvGrpSpPr>
        <p:grpSpPr>
          <a:xfrm>
            <a:off x="1056177" y="2111270"/>
            <a:ext cx="2188315" cy="2276721"/>
            <a:chOff x="5096392" y="2427354"/>
            <a:chExt cx="1604891" cy="166972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D553E5C-C201-EF9E-526B-9BF26B4C83F0}"/>
                </a:ext>
              </a:extLst>
            </p:cNvPr>
            <p:cNvGrpSpPr/>
            <p:nvPr/>
          </p:nvGrpSpPr>
          <p:grpSpPr>
            <a:xfrm rot="1107787">
              <a:off x="5475704" y="3909703"/>
              <a:ext cx="432572" cy="187378"/>
              <a:chOff x="3659271" y="2663358"/>
              <a:chExt cx="1620773" cy="889000"/>
            </a:xfrm>
          </p:grpSpPr>
          <p:sp>
            <p:nvSpPr>
              <p:cNvPr id="66" name="Rounded Rectangle 65">
                <a:extLst>
                  <a:ext uri="{FF2B5EF4-FFF2-40B4-BE49-F238E27FC236}">
                    <a16:creationId xmlns:a16="http://schemas.microsoft.com/office/drawing/2014/main" id="{5AAD6169-7215-F531-E7BC-5FD29E5214B6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62E322FA-0261-B773-4038-CDAE5BA1006A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48F2471-168E-7A2D-5900-2400A0E5531D}"/>
                </a:ext>
              </a:extLst>
            </p:cNvPr>
            <p:cNvGrpSpPr/>
            <p:nvPr/>
          </p:nvGrpSpPr>
          <p:grpSpPr>
            <a:xfrm>
              <a:off x="5096392" y="2427354"/>
              <a:ext cx="1604891" cy="1637484"/>
              <a:chOff x="5096392" y="2427354"/>
              <a:chExt cx="1604891" cy="1637484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83AE83BA-A00F-F79D-9F79-6D8A840B298C}"/>
                  </a:ext>
                </a:extLst>
              </p:cNvPr>
              <p:cNvSpPr/>
              <p:nvPr/>
            </p:nvSpPr>
            <p:spPr bwMode="auto">
              <a:xfrm rot="4346906">
                <a:off x="6489367" y="2864286"/>
                <a:ext cx="26199" cy="18540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3403E58A-7C2D-1AC3-34F1-D7226CC2EDA5}"/>
                  </a:ext>
                </a:extLst>
              </p:cNvPr>
              <p:cNvSpPr/>
              <p:nvPr/>
            </p:nvSpPr>
            <p:spPr>
              <a:xfrm rot="4346906">
                <a:off x="6311271" y="2997774"/>
                <a:ext cx="411511" cy="14488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4181BD9-3ED4-5843-0669-9C5C893EFCD3}"/>
                  </a:ext>
                </a:extLst>
              </p:cNvPr>
              <p:cNvGrpSpPr/>
              <p:nvPr/>
            </p:nvGrpSpPr>
            <p:grpSpPr>
              <a:xfrm rot="20546906">
                <a:off x="5485597" y="2463219"/>
                <a:ext cx="320611" cy="187378"/>
                <a:chOff x="3659271" y="2663358"/>
                <a:chExt cx="1620773" cy="889000"/>
              </a:xfrm>
            </p:grpSpPr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92776D1B-6F38-DEE5-EABA-45EFEBA352B7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0C73D87E-6E90-4F93-8AF9-B2667097D8D1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59B4C6EE-6CDB-B7A5-934A-A567584997AD}"/>
                  </a:ext>
                </a:extLst>
              </p:cNvPr>
              <p:cNvGrpSpPr/>
              <p:nvPr/>
            </p:nvGrpSpPr>
            <p:grpSpPr>
              <a:xfrm rot="296847">
                <a:off x="5814986" y="2427354"/>
                <a:ext cx="432572" cy="187378"/>
                <a:chOff x="3659271" y="2663358"/>
                <a:chExt cx="1620773" cy="889000"/>
              </a:xfrm>
            </p:grpSpPr>
            <p:sp>
              <p:nvSpPr>
                <p:cNvPr id="62" name="Rounded Rectangle 61">
                  <a:extLst>
                    <a:ext uri="{FF2B5EF4-FFF2-40B4-BE49-F238E27FC236}">
                      <a16:creationId xmlns:a16="http://schemas.microsoft.com/office/drawing/2014/main" id="{145FB771-2CC2-42AB-B43E-46BB77C75BF0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30A850CE-D665-E98C-771C-61E09496CB79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74571ED-EE70-A930-42A7-69E62D10C129}"/>
                  </a:ext>
                </a:extLst>
              </p:cNvPr>
              <p:cNvGrpSpPr/>
              <p:nvPr/>
            </p:nvGrpSpPr>
            <p:grpSpPr>
              <a:xfrm rot="19014558">
                <a:off x="5156725" y="2680226"/>
                <a:ext cx="402773" cy="165196"/>
                <a:chOff x="3659271" y="2663358"/>
                <a:chExt cx="1620773" cy="889000"/>
              </a:xfrm>
            </p:grpSpPr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5D9DD369-A3F5-07D6-FEDD-5B6835AB3775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5C932D44-39EE-F3BB-B061-783AD9371BD8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6F83FFF-BCFF-8AC3-E177-7E81ED897E20}"/>
                  </a:ext>
                </a:extLst>
              </p:cNvPr>
              <p:cNvGrpSpPr/>
              <p:nvPr/>
            </p:nvGrpSpPr>
            <p:grpSpPr>
              <a:xfrm rot="17167439">
                <a:off x="5030947" y="2968744"/>
                <a:ext cx="336965" cy="194627"/>
                <a:chOff x="3659271" y="2663358"/>
                <a:chExt cx="1620773" cy="889000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E59D715D-E6AA-4E27-061F-D714EBA9CC1E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E182ADC3-AA67-DBCE-2E59-6455F876705D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C4C7BC3-9594-45BF-3EC5-0730EECBCF14}"/>
                  </a:ext>
                </a:extLst>
              </p:cNvPr>
              <p:cNvGrpSpPr/>
              <p:nvPr/>
            </p:nvGrpSpPr>
            <p:grpSpPr>
              <a:xfrm rot="3813906">
                <a:off x="6131825" y="2618552"/>
                <a:ext cx="437172" cy="185406"/>
                <a:chOff x="3659271" y="2663358"/>
                <a:chExt cx="1620773" cy="889000"/>
              </a:xfrm>
            </p:grpSpPr>
            <p:sp>
              <p:nvSpPr>
                <p:cNvPr id="56" name="Rounded Rectangle 55">
                  <a:extLst>
                    <a:ext uri="{FF2B5EF4-FFF2-40B4-BE49-F238E27FC236}">
                      <a16:creationId xmlns:a16="http://schemas.microsoft.com/office/drawing/2014/main" id="{552F2748-90BE-2EC5-F8A2-B9A6D03860B5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DC18DC48-49FF-5541-657F-0F2A3484D4BC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840F1DF4-174D-6278-41F8-843CEEA9D2FF}"/>
                  </a:ext>
                </a:extLst>
              </p:cNvPr>
              <p:cNvGrpSpPr/>
              <p:nvPr/>
            </p:nvGrpSpPr>
            <p:grpSpPr>
              <a:xfrm rot="4962995">
                <a:off x="6405552" y="3378301"/>
                <a:ext cx="401667" cy="189794"/>
                <a:chOff x="3793880" y="2663358"/>
                <a:chExt cx="1489140" cy="910039"/>
              </a:xfrm>
            </p:grpSpPr>
            <p:sp>
              <p:nvSpPr>
                <p:cNvPr id="54" name="Rounded Rectangle 53">
                  <a:extLst>
                    <a:ext uri="{FF2B5EF4-FFF2-40B4-BE49-F238E27FC236}">
                      <a16:creationId xmlns:a16="http://schemas.microsoft.com/office/drawing/2014/main" id="{5C042AE5-7B02-757C-178F-7E6F71C40619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34850B18-022E-A329-E52C-FBAC4B0D8C59}"/>
                    </a:ext>
                  </a:extLst>
                </p:cNvPr>
                <p:cNvSpPr/>
                <p:nvPr/>
              </p:nvSpPr>
              <p:spPr>
                <a:xfrm rot="497851">
                  <a:off x="3793880" y="2878715"/>
                  <a:ext cx="1489140" cy="694682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D97A34CB-9BA8-0847-4E97-24E919436C27}"/>
                  </a:ext>
                </a:extLst>
              </p:cNvPr>
              <p:cNvGrpSpPr/>
              <p:nvPr/>
            </p:nvGrpSpPr>
            <p:grpSpPr>
              <a:xfrm rot="19324134">
                <a:off x="6197456" y="3703595"/>
                <a:ext cx="429316" cy="187378"/>
                <a:chOff x="3659271" y="2663358"/>
                <a:chExt cx="1620773" cy="889000"/>
              </a:xfrm>
            </p:grpSpPr>
            <p:sp>
              <p:nvSpPr>
                <p:cNvPr id="52" name="Rounded Rectangle 51">
                  <a:extLst>
                    <a:ext uri="{FF2B5EF4-FFF2-40B4-BE49-F238E27FC236}">
                      <a16:creationId xmlns:a16="http://schemas.microsoft.com/office/drawing/2014/main" id="{220E1A57-9BF0-A32F-4A39-547A2429793A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D4E00089-7D22-23C2-6523-649D08CCD55A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0D6555C-CD47-88CA-78D3-E2C292B897E2}"/>
                  </a:ext>
                </a:extLst>
              </p:cNvPr>
              <p:cNvGrpSpPr/>
              <p:nvPr/>
            </p:nvGrpSpPr>
            <p:grpSpPr>
              <a:xfrm rot="20546906">
                <a:off x="5830820" y="3877460"/>
                <a:ext cx="432572" cy="187378"/>
                <a:chOff x="3659271" y="2663358"/>
                <a:chExt cx="1620773" cy="889000"/>
              </a:xfrm>
            </p:grpSpPr>
            <p:sp>
              <p:nvSpPr>
                <p:cNvPr id="50" name="Rounded Rectangle 49">
                  <a:extLst>
                    <a:ext uri="{FF2B5EF4-FFF2-40B4-BE49-F238E27FC236}">
                      <a16:creationId xmlns:a16="http://schemas.microsoft.com/office/drawing/2014/main" id="{BB771F41-2231-12EF-4429-95AB9A23498D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E6DA0DB4-957B-E97B-E177-1BF78BE76272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7EDE65C7-8472-FDF6-26B7-FCE9B31A87BB}"/>
                  </a:ext>
                </a:extLst>
              </p:cNvPr>
              <p:cNvGrpSpPr/>
              <p:nvPr/>
            </p:nvGrpSpPr>
            <p:grpSpPr>
              <a:xfrm rot="3452738">
                <a:off x="5169252" y="3637149"/>
                <a:ext cx="437172" cy="185406"/>
                <a:chOff x="3659271" y="2663358"/>
                <a:chExt cx="1620773" cy="889000"/>
              </a:xfrm>
            </p:grpSpPr>
            <p:sp>
              <p:nvSpPr>
                <p:cNvPr id="48" name="Rounded Rectangle 47">
                  <a:extLst>
                    <a:ext uri="{FF2B5EF4-FFF2-40B4-BE49-F238E27FC236}">
                      <a16:creationId xmlns:a16="http://schemas.microsoft.com/office/drawing/2014/main" id="{049C50CC-0DCC-9F84-0DAD-D17B9FFA2823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7AAD63EA-EC8A-8C69-7AA4-98CAFC2A497F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D3897EC-6046-DD0D-2381-2AA901C1673F}"/>
                  </a:ext>
                </a:extLst>
              </p:cNvPr>
              <p:cNvGrpSpPr/>
              <p:nvPr/>
            </p:nvGrpSpPr>
            <p:grpSpPr>
              <a:xfrm rot="15748744">
                <a:off x="4997201" y="3315284"/>
                <a:ext cx="383788" cy="185406"/>
                <a:chOff x="3659271" y="2663358"/>
                <a:chExt cx="1620773" cy="889000"/>
              </a:xfrm>
            </p:grpSpPr>
            <p:sp>
              <p:nvSpPr>
                <p:cNvPr id="46" name="Rounded Rectangle 45">
                  <a:extLst>
                    <a:ext uri="{FF2B5EF4-FFF2-40B4-BE49-F238E27FC236}">
                      <a16:creationId xmlns:a16="http://schemas.microsoft.com/office/drawing/2014/main" id="{BCF9F416-9029-384D-CA7F-DD7C58C697CE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CB5052C7-D2E2-0A06-A730-6C414E2FFB56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0E82B3C-C432-D77F-F337-5E7291714D86}"/>
                  </a:ext>
                </a:extLst>
              </p:cNvPr>
              <p:cNvSpPr/>
              <p:nvPr/>
            </p:nvSpPr>
            <p:spPr>
              <a:xfrm rot="20546906">
                <a:off x="5345688" y="2826577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601934B-CFC8-85DB-0392-2DB715AF4B15}"/>
                  </a:ext>
                </a:extLst>
              </p:cNvPr>
              <p:cNvSpPr/>
              <p:nvPr/>
            </p:nvSpPr>
            <p:spPr>
              <a:xfrm rot="20546906">
                <a:off x="5492123" y="2708902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58D993D-A1A3-1C3F-F010-54B9766249B6}"/>
                  </a:ext>
                </a:extLst>
              </p:cNvPr>
              <p:cNvSpPr/>
              <p:nvPr/>
            </p:nvSpPr>
            <p:spPr>
              <a:xfrm rot="20546906">
                <a:off x="5521657" y="2920751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518A0B10-BED5-FBD7-63B8-C17E1C1EE495}"/>
                  </a:ext>
                </a:extLst>
              </p:cNvPr>
              <p:cNvSpPr/>
              <p:nvPr/>
            </p:nvSpPr>
            <p:spPr>
              <a:xfrm rot="20546906">
                <a:off x="5811476" y="2773902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19C705FA-EFCD-27CA-3422-C31668454446}"/>
                  </a:ext>
                </a:extLst>
              </p:cNvPr>
              <p:cNvSpPr/>
              <p:nvPr/>
            </p:nvSpPr>
            <p:spPr>
              <a:xfrm rot="20546906">
                <a:off x="5641241" y="2796405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96FCECBD-9B30-D6DF-9D88-27347F0862BC}"/>
                  </a:ext>
                </a:extLst>
              </p:cNvPr>
              <p:cNvSpPr/>
              <p:nvPr/>
            </p:nvSpPr>
            <p:spPr>
              <a:xfrm rot="20546906">
                <a:off x="5688365" y="2949887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28EF3CE-4A62-C760-3B9C-D18C22BF82B5}"/>
                  </a:ext>
                </a:extLst>
              </p:cNvPr>
              <p:cNvSpPr/>
              <p:nvPr/>
            </p:nvSpPr>
            <p:spPr>
              <a:xfrm rot="20546906">
                <a:off x="5872387" y="292661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0D24DB3-692A-4966-0BCC-946FC9DD1BF8}"/>
                  </a:ext>
                </a:extLst>
              </p:cNvPr>
              <p:cNvSpPr/>
              <p:nvPr/>
            </p:nvSpPr>
            <p:spPr>
              <a:xfrm rot="20546906">
                <a:off x="5993180" y="280654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E4F3EC7-E60F-95A9-9649-E2B0CA6A3C7C}"/>
                  </a:ext>
                </a:extLst>
              </p:cNvPr>
              <p:cNvSpPr/>
              <p:nvPr/>
            </p:nvSpPr>
            <p:spPr>
              <a:xfrm rot="20546906">
                <a:off x="6008609" y="266699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718A1A0-E21B-A7A7-6B8C-5B021EC7F603}"/>
                  </a:ext>
                </a:extLst>
              </p:cNvPr>
              <p:cNvSpPr/>
              <p:nvPr/>
            </p:nvSpPr>
            <p:spPr>
              <a:xfrm rot="20546906">
                <a:off x="5829748" y="260232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80A5A6D5-92D7-012E-9096-D5B3D73BF685}"/>
                  </a:ext>
                </a:extLst>
              </p:cNvPr>
              <p:cNvSpPr/>
              <p:nvPr/>
            </p:nvSpPr>
            <p:spPr>
              <a:xfrm rot="20546906">
                <a:off x="5673171" y="2629160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7DC1838-A7D7-59E8-956A-076907DA67D8}"/>
                  </a:ext>
                </a:extLst>
              </p:cNvPr>
              <p:cNvSpPr/>
              <p:nvPr/>
            </p:nvSpPr>
            <p:spPr>
              <a:xfrm rot="20546906">
                <a:off x="6144292" y="2816156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EB4D008-1568-3AF6-A0B7-C18257C76E56}"/>
                  </a:ext>
                </a:extLst>
              </p:cNvPr>
              <p:cNvSpPr/>
              <p:nvPr/>
            </p:nvSpPr>
            <p:spPr>
              <a:xfrm rot="20546906">
                <a:off x="6056645" y="2891182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02ECA6F8-DC32-41AD-EADA-00EB7C7F1944}"/>
                  </a:ext>
                </a:extLst>
              </p:cNvPr>
              <p:cNvSpPr/>
              <p:nvPr/>
            </p:nvSpPr>
            <p:spPr>
              <a:xfrm rot="20846054">
                <a:off x="5300742" y="2989035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7FB4A4B-6509-D46F-46AD-EC424180AAE3}"/>
                  </a:ext>
                </a:extLst>
              </p:cNvPr>
              <p:cNvSpPr/>
              <p:nvPr/>
            </p:nvSpPr>
            <p:spPr>
              <a:xfrm rot="20846054">
                <a:off x="5450889" y="3038758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7D5CF39-3333-32C2-7A46-4BE9445EF539}"/>
                  </a:ext>
                </a:extLst>
              </p:cNvPr>
              <p:cNvSpPr/>
              <p:nvPr/>
            </p:nvSpPr>
            <p:spPr>
              <a:xfrm rot="20846054">
                <a:off x="5601551" y="3060701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DB7E248-BA62-F103-D33D-D3AD9FA2018A}"/>
                  </a:ext>
                </a:extLst>
              </p:cNvPr>
              <p:cNvSpPr/>
              <p:nvPr/>
            </p:nvSpPr>
            <p:spPr>
              <a:xfrm rot="20846054">
                <a:off x="5767623" y="3069036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73FD546-B54C-BFD0-1422-CB9A2F99E31C}"/>
                  </a:ext>
                </a:extLst>
              </p:cNvPr>
              <p:cNvSpPr/>
              <p:nvPr/>
            </p:nvSpPr>
            <p:spPr>
              <a:xfrm rot="20846054">
                <a:off x="5962933" y="3063366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296B4BA2-10F3-4A20-271C-A40207073C4C}"/>
                  </a:ext>
                </a:extLst>
              </p:cNvPr>
              <p:cNvSpPr/>
              <p:nvPr/>
            </p:nvSpPr>
            <p:spPr>
              <a:xfrm rot="20846054" flipV="1">
                <a:off x="6241142" y="2953768"/>
                <a:ext cx="193167" cy="95958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C46B321A-F1FB-268B-7CCF-B5DE20E8F779}"/>
                  </a:ext>
                </a:extLst>
              </p:cNvPr>
              <p:cNvSpPr/>
              <p:nvPr/>
            </p:nvSpPr>
            <p:spPr>
              <a:xfrm rot="20846054" flipV="1">
                <a:off x="6120363" y="3015929"/>
                <a:ext cx="193167" cy="95958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9810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94634F1C-548B-C2C8-E0C8-8839B4F8B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888" y="430200"/>
            <a:ext cx="86017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Arial"/>
              </a:rPr>
              <a:t>ES cells re-enter embryo development 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B4BDA1E3-3C12-58D8-53AD-DFB18D519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4248" y="5713811"/>
            <a:ext cx="242530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Courtesy of Andras Nagy</a:t>
            </a:r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21147460-FFCE-3D97-884D-DE590E21F1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450634"/>
              </p:ext>
            </p:extLst>
          </p:nvPr>
        </p:nvGraphicFramePr>
        <p:xfrm>
          <a:off x="3391738" y="3359451"/>
          <a:ext cx="2302448" cy="2832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4" imgW="9022238" imgH="10953759" progId="">
                  <p:embed/>
                </p:oleObj>
              </mc:Choice>
              <mc:Fallback>
                <p:oleObj name="Image" r:id="rId4" imgW="9022238" imgH="10953759" progId="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21147460-FFCE-3D97-884D-DE590E21F1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230"/>
                      <a:stretch>
                        <a:fillRect/>
                      </a:stretch>
                    </p:blipFill>
                    <p:spPr bwMode="auto">
                      <a:xfrm>
                        <a:off x="3391738" y="3359451"/>
                        <a:ext cx="2302448" cy="28321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8D29C9AB-A472-6C13-F07D-4E20619B6F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14212" y="1277840"/>
          <a:ext cx="28575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Slide" r:id="rId6" imgW="5143680" imgH="3429000" progId="PowerPoint.Slide.8">
                  <p:embed/>
                </p:oleObj>
              </mc:Choice>
              <mc:Fallback>
                <p:oleObj name="Slide" r:id="rId6" imgW="5143680" imgH="3429000" progId="PowerPoint.Slide.8">
                  <p:embed/>
                  <p:pic>
                    <p:nvPicPr>
                      <p:cNvPr id="8" name="Object 5">
                        <a:extLst>
                          <a:ext uri="{FF2B5EF4-FFF2-40B4-BE49-F238E27FC236}">
                            <a16:creationId xmlns:a16="http://schemas.microsoft.com/office/drawing/2014/main" id="{8D29C9AB-A472-6C13-F07D-4E20619B6F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112" t="5698" b="7813"/>
                      <a:stretch>
                        <a:fillRect/>
                      </a:stretch>
                    </p:blipFill>
                    <p:spPr bwMode="auto">
                      <a:xfrm>
                        <a:off x="3114212" y="1277840"/>
                        <a:ext cx="285750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843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773F552-BCF8-1EED-2EE4-5C9B3A4BF1B1}"/>
              </a:ext>
            </a:extLst>
          </p:cNvPr>
          <p:cNvGrpSpPr/>
          <p:nvPr/>
        </p:nvGrpSpPr>
        <p:grpSpPr>
          <a:xfrm>
            <a:off x="2007667" y="2255110"/>
            <a:ext cx="1604891" cy="1669727"/>
            <a:chOff x="5096392" y="2427354"/>
            <a:chExt cx="1604891" cy="166972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7BF0CA-CDD4-65A0-B475-3E5371BCCF08}"/>
                </a:ext>
              </a:extLst>
            </p:cNvPr>
            <p:cNvGrpSpPr/>
            <p:nvPr/>
          </p:nvGrpSpPr>
          <p:grpSpPr>
            <a:xfrm rot="1107787">
              <a:off x="5475704" y="3909703"/>
              <a:ext cx="432572" cy="187378"/>
              <a:chOff x="3659271" y="2663358"/>
              <a:chExt cx="1620773" cy="889000"/>
            </a:xfrm>
          </p:grpSpPr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DB2B7F77-500C-C280-A551-D66334E83925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BC559E0D-0FF7-B516-B0DA-AD942C15977F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BFE4FAD-3F90-F347-9FF1-26C6611EF8BA}"/>
                </a:ext>
              </a:extLst>
            </p:cNvPr>
            <p:cNvGrpSpPr/>
            <p:nvPr/>
          </p:nvGrpSpPr>
          <p:grpSpPr>
            <a:xfrm>
              <a:off x="5096392" y="2427354"/>
              <a:ext cx="1604891" cy="1637484"/>
              <a:chOff x="5096392" y="2427354"/>
              <a:chExt cx="1604891" cy="1637484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196D1A55-3AEB-F5D1-9529-AA56E5F37EC0}"/>
                  </a:ext>
                </a:extLst>
              </p:cNvPr>
              <p:cNvSpPr/>
              <p:nvPr/>
            </p:nvSpPr>
            <p:spPr bwMode="auto">
              <a:xfrm rot="4346906">
                <a:off x="6489367" y="2864286"/>
                <a:ext cx="26199" cy="18540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173778A-FA0E-B789-C74E-EBD0A7B2F738}"/>
                  </a:ext>
                </a:extLst>
              </p:cNvPr>
              <p:cNvSpPr/>
              <p:nvPr/>
            </p:nvSpPr>
            <p:spPr>
              <a:xfrm rot="4346906">
                <a:off x="6311271" y="2997774"/>
                <a:ext cx="411511" cy="14488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40B4C10-6B0D-A1B6-04BF-9FE324587B7E}"/>
                  </a:ext>
                </a:extLst>
              </p:cNvPr>
              <p:cNvGrpSpPr/>
              <p:nvPr/>
            </p:nvGrpSpPr>
            <p:grpSpPr>
              <a:xfrm rot="20546906">
                <a:off x="5485597" y="2463219"/>
                <a:ext cx="320611" cy="187378"/>
                <a:chOff x="3659271" y="2663358"/>
                <a:chExt cx="1620773" cy="889000"/>
              </a:xfrm>
            </p:grpSpPr>
            <p:sp>
              <p:nvSpPr>
                <p:cNvPr id="57" name="Rounded Rectangle 56">
                  <a:extLst>
                    <a:ext uri="{FF2B5EF4-FFF2-40B4-BE49-F238E27FC236}">
                      <a16:creationId xmlns:a16="http://schemas.microsoft.com/office/drawing/2014/main" id="{0070FD3E-3C55-6E8C-6667-CAFB360F00A0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2F074DA4-5F5D-8568-36F6-1C90D65EBD80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296750C-B64E-0BEA-D421-2D615AF6C0F6}"/>
                  </a:ext>
                </a:extLst>
              </p:cNvPr>
              <p:cNvGrpSpPr/>
              <p:nvPr/>
            </p:nvGrpSpPr>
            <p:grpSpPr>
              <a:xfrm rot="296847">
                <a:off x="5814986" y="2427354"/>
                <a:ext cx="432572" cy="187378"/>
                <a:chOff x="3659271" y="2663358"/>
                <a:chExt cx="1620773" cy="889000"/>
              </a:xfrm>
            </p:grpSpPr>
            <p:sp>
              <p:nvSpPr>
                <p:cNvPr id="55" name="Rounded Rectangle 54">
                  <a:extLst>
                    <a:ext uri="{FF2B5EF4-FFF2-40B4-BE49-F238E27FC236}">
                      <a16:creationId xmlns:a16="http://schemas.microsoft.com/office/drawing/2014/main" id="{EB203ECA-9C8B-8860-7013-CFDE6DE64484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868502C5-235A-975A-D3ED-4BB100BEFFEA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B7E27965-D901-D19E-065A-E714D87158F2}"/>
                  </a:ext>
                </a:extLst>
              </p:cNvPr>
              <p:cNvGrpSpPr/>
              <p:nvPr/>
            </p:nvGrpSpPr>
            <p:grpSpPr>
              <a:xfrm rot="19014558">
                <a:off x="5156725" y="2680226"/>
                <a:ext cx="402773" cy="165196"/>
                <a:chOff x="3659271" y="2663358"/>
                <a:chExt cx="1620773" cy="889000"/>
              </a:xfrm>
            </p:grpSpPr>
            <p:sp>
              <p:nvSpPr>
                <p:cNvPr id="53" name="Rounded Rectangle 52">
                  <a:extLst>
                    <a:ext uri="{FF2B5EF4-FFF2-40B4-BE49-F238E27FC236}">
                      <a16:creationId xmlns:a16="http://schemas.microsoft.com/office/drawing/2014/main" id="{1AB485B1-E6FF-5011-D045-3F3A65BD6017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99DF2B63-F86E-751E-0D5E-701E7EE132C2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00032CE-1853-ACFA-68D6-DB4908130998}"/>
                  </a:ext>
                </a:extLst>
              </p:cNvPr>
              <p:cNvGrpSpPr/>
              <p:nvPr/>
            </p:nvGrpSpPr>
            <p:grpSpPr>
              <a:xfrm rot="17167439">
                <a:off x="5030947" y="2968744"/>
                <a:ext cx="336965" cy="194627"/>
                <a:chOff x="3659271" y="2663358"/>
                <a:chExt cx="1620773" cy="889000"/>
              </a:xfrm>
            </p:grpSpPr>
            <p:sp>
              <p:nvSpPr>
                <p:cNvPr id="51" name="Rounded Rectangle 50">
                  <a:extLst>
                    <a:ext uri="{FF2B5EF4-FFF2-40B4-BE49-F238E27FC236}">
                      <a16:creationId xmlns:a16="http://schemas.microsoft.com/office/drawing/2014/main" id="{466AA208-38C0-A46D-D349-6550F56F2811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D0369853-6205-D427-6202-F7CC2281110F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1FCD315-464A-CF3C-09D4-76179DCD55A6}"/>
                  </a:ext>
                </a:extLst>
              </p:cNvPr>
              <p:cNvGrpSpPr/>
              <p:nvPr/>
            </p:nvGrpSpPr>
            <p:grpSpPr>
              <a:xfrm rot="3813906">
                <a:off x="6131825" y="2618552"/>
                <a:ext cx="437172" cy="185406"/>
                <a:chOff x="3659271" y="2663358"/>
                <a:chExt cx="1620773" cy="889000"/>
              </a:xfrm>
            </p:grpSpPr>
            <p:sp>
              <p:nvSpPr>
                <p:cNvPr id="49" name="Rounded Rectangle 48">
                  <a:extLst>
                    <a:ext uri="{FF2B5EF4-FFF2-40B4-BE49-F238E27FC236}">
                      <a16:creationId xmlns:a16="http://schemas.microsoft.com/office/drawing/2014/main" id="{D4FF2C90-CDEC-A0AA-56ED-F9FF9E789856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EA67EFE-19C8-53B7-A142-DD9DC3713C9B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6A8BE3C-5C0C-A06E-B8F6-B953BFE7DB93}"/>
                  </a:ext>
                </a:extLst>
              </p:cNvPr>
              <p:cNvGrpSpPr/>
              <p:nvPr/>
            </p:nvGrpSpPr>
            <p:grpSpPr>
              <a:xfrm rot="4962995">
                <a:off x="6405552" y="3378301"/>
                <a:ext cx="401667" cy="189794"/>
                <a:chOff x="3793880" y="2663358"/>
                <a:chExt cx="1489140" cy="910039"/>
              </a:xfrm>
            </p:grpSpPr>
            <p:sp>
              <p:nvSpPr>
                <p:cNvPr id="47" name="Rounded Rectangle 46">
                  <a:extLst>
                    <a:ext uri="{FF2B5EF4-FFF2-40B4-BE49-F238E27FC236}">
                      <a16:creationId xmlns:a16="http://schemas.microsoft.com/office/drawing/2014/main" id="{F2706B40-9E35-5D27-8B92-64913EB73E16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94AB69B-2481-C96D-C06B-613019F0C489}"/>
                    </a:ext>
                  </a:extLst>
                </p:cNvPr>
                <p:cNvSpPr/>
                <p:nvPr/>
              </p:nvSpPr>
              <p:spPr>
                <a:xfrm rot="497851">
                  <a:off x="3793880" y="2878715"/>
                  <a:ext cx="1489140" cy="694682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B245D14-8BC3-2497-5474-4625BC5706FF}"/>
                  </a:ext>
                </a:extLst>
              </p:cNvPr>
              <p:cNvGrpSpPr/>
              <p:nvPr/>
            </p:nvGrpSpPr>
            <p:grpSpPr>
              <a:xfrm rot="19324134">
                <a:off x="6197456" y="3703595"/>
                <a:ext cx="429316" cy="187378"/>
                <a:chOff x="3659271" y="2663358"/>
                <a:chExt cx="1620773" cy="889000"/>
              </a:xfrm>
            </p:grpSpPr>
            <p:sp>
              <p:nvSpPr>
                <p:cNvPr id="45" name="Rounded Rectangle 44">
                  <a:extLst>
                    <a:ext uri="{FF2B5EF4-FFF2-40B4-BE49-F238E27FC236}">
                      <a16:creationId xmlns:a16="http://schemas.microsoft.com/office/drawing/2014/main" id="{6987A2CF-A795-C92F-7E82-0F9A540E1C3F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E7E1A439-A491-DDA8-4578-BFBCBD31DDD7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E9A6BC6F-508B-F669-2E57-5FD0CDE16873}"/>
                  </a:ext>
                </a:extLst>
              </p:cNvPr>
              <p:cNvGrpSpPr/>
              <p:nvPr/>
            </p:nvGrpSpPr>
            <p:grpSpPr>
              <a:xfrm rot="20546906">
                <a:off x="5830820" y="3877460"/>
                <a:ext cx="432572" cy="187378"/>
                <a:chOff x="3659271" y="2663358"/>
                <a:chExt cx="1620773" cy="889000"/>
              </a:xfrm>
            </p:grpSpPr>
            <p:sp>
              <p:nvSpPr>
                <p:cNvPr id="43" name="Rounded Rectangle 42">
                  <a:extLst>
                    <a:ext uri="{FF2B5EF4-FFF2-40B4-BE49-F238E27FC236}">
                      <a16:creationId xmlns:a16="http://schemas.microsoft.com/office/drawing/2014/main" id="{5CC4DFD0-AEA4-3999-C6A7-AC1759C15FD1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285C19F0-E9BB-3C7D-02D0-7BFBCB775B32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EB44EC7-425C-9080-3AB5-539B21A8D958}"/>
                  </a:ext>
                </a:extLst>
              </p:cNvPr>
              <p:cNvGrpSpPr/>
              <p:nvPr/>
            </p:nvGrpSpPr>
            <p:grpSpPr>
              <a:xfrm rot="3452738">
                <a:off x="5169252" y="3637149"/>
                <a:ext cx="437172" cy="185406"/>
                <a:chOff x="3659271" y="2663358"/>
                <a:chExt cx="1620773" cy="889000"/>
              </a:xfrm>
            </p:grpSpPr>
            <p:sp>
              <p:nvSpPr>
                <p:cNvPr id="41" name="Rounded Rectangle 40">
                  <a:extLst>
                    <a:ext uri="{FF2B5EF4-FFF2-40B4-BE49-F238E27FC236}">
                      <a16:creationId xmlns:a16="http://schemas.microsoft.com/office/drawing/2014/main" id="{C2469992-6F76-1B70-BB5B-01B529BF2389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F2D07F3F-EC5C-ADF6-C82E-77C9BA7A0009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96859FD-16D9-E4E7-CAF3-4242BDD60BCC}"/>
                  </a:ext>
                </a:extLst>
              </p:cNvPr>
              <p:cNvGrpSpPr/>
              <p:nvPr/>
            </p:nvGrpSpPr>
            <p:grpSpPr>
              <a:xfrm rot="15748744">
                <a:off x="4997201" y="3315284"/>
                <a:ext cx="383788" cy="185406"/>
                <a:chOff x="3659271" y="2663358"/>
                <a:chExt cx="1620773" cy="889000"/>
              </a:xfrm>
            </p:grpSpPr>
            <p:sp>
              <p:nvSpPr>
                <p:cNvPr id="39" name="Rounded Rectangle 38">
                  <a:extLst>
                    <a:ext uri="{FF2B5EF4-FFF2-40B4-BE49-F238E27FC236}">
                      <a16:creationId xmlns:a16="http://schemas.microsoft.com/office/drawing/2014/main" id="{E2BA6D62-D2E5-20FD-5F85-B4CB5CACB6C9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2ECB122E-1D0D-E85E-0881-0EF6E82030A0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8330E5B-5298-0878-4CAC-FE236AA3F86A}"/>
                  </a:ext>
                </a:extLst>
              </p:cNvPr>
              <p:cNvSpPr/>
              <p:nvPr/>
            </p:nvSpPr>
            <p:spPr>
              <a:xfrm rot="20546906">
                <a:off x="5345688" y="2826577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C6F63BA-4AFC-B992-5110-54754606928C}"/>
                  </a:ext>
                </a:extLst>
              </p:cNvPr>
              <p:cNvSpPr/>
              <p:nvPr/>
            </p:nvSpPr>
            <p:spPr>
              <a:xfrm rot="20546906">
                <a:off x="5492123" y="2708902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1378B88-6A6C-8B0C-626D-0EC645DF5739}"/>
                  </a:ext>
                </a:extLst>
              </p:cNvPr>
              <p:cNvSpPr/>
              <p:nvPr/>
            </p:nvSpPr>
            <p:spPr>
              <a:xfrm rot="20546906">
                <a:off x="5521657" y="2920751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624A5BD-32D3-23C3-802B-BF8FB122F058}"/>
                  </a:ext>
                </a:extLst>
              </p:cNvPr>
              <p:cNvSpPr/>
              <p:nvPr/>
            </p:nvSpPr>
            <p:spPr>
              <a:xfrm rot="20546906">
                <a:off x="5811476" y="2773902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E668D912-25FA-02EB-F747-3131C0653576}"/>
                  </a:ext>
                </a:extLst>
              </p:cNvPr>
              <p:cNvSpPr/>
              <p:nvPr/>
            </p:nvSpPr>
            <p:spPr>
              <a:xfrm rot="20546906">
                <a:off x="5641241" y="2796405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8956C3CC-BEE0-67DF-EA69-CD28D90F4586}"/>
                  </a:ext>
                </a:extLst>
              </p:cNvPr>
              <p:cNvSpPr/>
              <p:nvPr/>
            </p:nvSpPr>
            <p:spPr>
              <a:xfrm rot="20546906">
                <a:off x="5688365" y="2949887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44271697-E6ED-389D-66AA-6A19F3969C9C}"/>
                  </a:ext>
                </a:extLst>
              </p:cNvPr>
              <p:cNvSpPr/>
              <p:nvPr/>
            </p:nvSpPr>
            <p:spPr>
              <a:xfrm rot="20546906">
                <a:off x="5872387" y="292661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9489604-1E41-55DA-69D8-29DAE6AE4674}"/>
                  </a:ext>
                </a:extLst>
              </p:cNvPr>
              <p:cNvSpPr/>
              <p:nvPr/>
            </p:nvSpPr>
            <p:spPr>
              <a:xfrm rot="20546906">
                <a:off x="5993180" y="280654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10B0B260-9BAE-378D-6104-4757628953A7}"/>
                  </a:ext>
                </a:extLst>
              </p:cNvPr>
              <p:cNvSpPr/>
              <p:nvPr/>
            </p:nvSpPr>
            <p:spPr>
              <a:xfrm rot="20546906">
                <a:off x="6008609" y="266699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50AAD57-3FC3-820C-1237-B02BD4EB110D}"/>
                  </a:ext>
                </a:extLst>
              </p:cNvPr>
              <p:cNvSpPr/>
              <p:nvPr/>
            </p:nvSpPr>
            <p:spPr>
              <a:xfrm rot="20546906">
                <a:off x="5829748" y="2602329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FC72FAD-B56B-1B67-EABC-44CA87674887}"/>
                  </a:ext>
                </a:extLst>
              </p:cNvPr>
              <p:cNvSpPr/>
              <p:nvPr/>
            </p:nvSpPr>
            <p:spPr>
              <a:xfrm rot="20546906">
                <a:off x="5673171" y="2629160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B6205C9-28E1-3FAC-148D-034E10E46B0B}"/>
                  </a:ext>
                </a:extLst>
              </p:cNvPr>
              <p:cNvSpPr/>
              <p:nvPr/>
            </p:nvSpPr>
            <p:spPr>
              <a:xfrm rot="20546906">
                <a:off x="6144292" y="2816156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93F9CD3B-27CC-DFD4-30C8-F9B11F9CC2CE}"/>
                  </a:ext>
                </a:extLst>
              </p:cNvPr>
              <p:cNvSpPr/>
              <p:nvPr/>
            </p:nvSpPr>
            <p:spPr>
              <a:xfrm rot="20546906">
                <a:off x="6056645" y="2891182"/>
                <a:ext cx="191759" cy="15610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4A106A8-33EC-264B-3B3B-D7B0D225FE11}"/>
                  </a:ext>
                </a:extLst>
              </p:cNvPr>
              <p:cNvSpPr/>
              <p:nvPr/>
            </p:nvSpPr>
            <p:spPr>
              <a:xfrm rot="20846054">
                <a:off x="5300742" y="2989035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302BA2C-D6DB-AB2B-531D-2685B7FCE738}"/>
                  </a:ext>
                </a:extLst>
              </p:cNvPr>
              <p:cNvSpPr/>
              <p:nvPr/>
            </p:nvSpPr>
            <p:spPr>
              <a:xfrm rot="20846054">
                <a:off x="5450889" y="3038758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644AEEE-C92A-52B6-D8ED-EE96A2B223A5}"/>
                  </a:ext>
                </a:extLst>
              </p:cNvPr>
              <p:cNvSpPr/>
              <p:nvPr/>
            </p:nvSpPr>
            <p:spPr>
              <a:xfrm rot="20846054">
                <a:off x="5601551" y="3060701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6959E19-AAB5-0F0E-625D-449ABC8B6FFA}"/>
                  </a:ext>
                </a:extLst>
              </p:cNvPr>
              <p:cNvSpPr/>
              <p:nvPr/>
            </p:nvSpPr>
            <p:spPr>
              <a:xfrm rot="20846054">
                <a:off x="5767623" y="3069036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9D500473-1F96-17F8-C221-2B24BA0A80BE}"/>
                  </a:ext>
                </a:extLst>
              </p:cNvPr>
              <p:cNvSpPr/>
              <p:nvPr/>
            </p:nvSpPr>
            <p:spPr>
              <a:xfrm rot="20846054">
                <a:off x="5962933" y="3063366"/>
                <a:ext cx="195287" cy="98462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44C561C-A82F-0DF5-5DE3-62F77CAA1ADA}"/>
                  </a:ext>
                </a:extLst>
              </p:cNvPr>
              <p:cNvSpPr/>
              <p:nvPr/>
            </p:nvSpPr>
            <p:spPr>
              <a:xfrm rot="20846054" flipV="1">
                <a:off x="6241142" y="2953768"/>
                <a:ext cx="193167" cy="95958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A1B3852E-AD3F-C986-0414-2A8E22918225}"/>
                  </a:ext>
                </a:extLst>
              </p:cNvPr>
              <p:cNvSpPr/>
              <p:nvPr/>
            </p:nvSpPr>
            <p:spPr>
              <a:xfrm rot="20846054" flipV="1">
                <a:off x="6120363" y="3015929"/>
                <a:ext cx="193167" cy="95958"/>
              </a:xfrm>
              <a:prstGeom prst="ellipse">
                <a:avLst/>
              </a:prstGeom>
              <a:solidFill>
                <a:srgbClr val="008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6897EEA9-7D42-BC64-7B13-4726B87C41D0}"/>
              </a:ext>
            </a:extLst>
          </p:cNvPr>
          <p:cNvSpPr txBox="1"/>
          <p:nvPr/>
        </p:nvSpPr>
        <p:spPr>
          <a:xfrm>
            <a:off x="339680" y="2899721"/>
            <a:ext cx="144877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 Blastocyst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3A83531-7177-5BC6-EE13-7E2F274B709D}"/>
              </a:ext>
            </a:extLst>
          </p:cNvPr>
          <p:cNvSpPr txBox="1"/>
          <p:nvPr/>
        </p:nvSpPr>
        <p:spPr>
          <a:xfrm>
            <a:off x="2481722" y="1919116"/>
            <a:ext cx="58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E4.5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7E122BD4-8240-9890-EC3E-13F5A7630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84" y="2071976"/>
            <a:ext cx="1350166" cy="192278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2C5E220F-78DF-A13E-3612-7C5E5C57D7AD}"/>
              </a:ext>
            </a:extLst>
          </p:cNvPr>
          <p:cNvSpPr txBox="1"/>
          <p:nvPr/>
        </p:nvSpPr>
        <p:spPr>
          <a:xfrm>
            <a:off x="6910650" y="2931327"/>
            <a:ext cx="1369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Egg cylinder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67BCBE9-59C1-6D8A-B9B0-25917CF3E3B7}"/>
              </a:ext>
            </a:extLst>
          </p:cNvPr>
          <p:cNvSpPr txBox="1"/>
          <p:nvPr/>
        </p:nvSpPr>
        <p:spPr>
          <a:xfrm>
            <a:off x="5897632" y="1739411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E5.5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4D6B12C-724D-86C2-C2B3-6A59DB72C66D}"/>
              </a:ext>
            </a:extLst>
          </p:cNvPr>
          <p:cNvSpPr txBox="1"/>
          <p:nvPr/>
        </p:nvSpPr>
        <p:spPr>
          <a:xfrm>
            <a:off x="3824295" y="2118672"/>
            <a:ext cx="12891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Uterus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</a:rPr>
              <a:t> implantation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CD11268-B475-FD9B-CFE3-3FA8C724E7E6}"/>
              </a:ext>
            </a:extLst>
          </p:cNvPr>
          <p:cNvCxnSpPr>
            <a:cxnSpLocks/>
          </p:cNvCxnSpPr>
          <p:nvPr/>
        </p:nvCxnSpPr>
        <p:spPr>
          <a:xfrm>
            <a:off x="4132844" y="3033366"/>
            <a:ext cx="718369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96E92D0-D862-7491-0554-6582DED26289}"/>
              </a:ext>
            </a:extLst>
          </p:cNvPr>
          <p:cNvCxnSpPr>
            <a:cxnSpLocks/>
          </p:cNvCxnSpPr>
          <p:nvPr/>
        </p:nvCxnSpPr>
        <p:spPr>
          <a:xfrm>
            <a:off x="4492029" y="2729094"/>
            <a:ext cx="0" cy="789295"/>
          </a:xfrm>
          <a:prstGeom prst="line">
            <a:avLst/>
          </a:prstGeom>
          <a:ln w="1905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9" name="Picture 2" descr="d1_2i_1s_2_ch00">
            <a:extLst>
              <a:ext uri="{FF2B5EF4-FFF2-40B4-BE49-F238E27FC236}">
                <a16:creationId xmlns:a16="http://schemas.microsoft.com/office/drawing/2014/main" id="{16B17B15-5616-BEED-C84A-15EE59BD3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07024" y="4615135"/>
            <a:ext cx="1260127" cy="139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26" descr="P4x20b">
            <a:extLst>
              <a:ext uri="{FF2B5EF4-FFF2-40B4-BE49-F238E27FC236}">
                <a16:creationId xmlns:a16="http://schemas.microsoft.com/office/drawing/2014/main" id="{17ED706D-0B0E-2B33-2EC1-601DA8FD1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32"/>
          <a:stretch>
            <a:fillRect/>
          </a:stretch>
        </p:blipFill>
        <p:spPr bwMode="auto">
          <a:xfrm>
            <a:off x="5498834" y="4680139"/>
            <a:ext cx="1607998" cy="1259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D12F9DC4-58CA-E129-623A-6EA4EA604498}"/>
              </a:ext>
            </a:extLst>
          </p:cNvPr>
          <p:cNvSpPr txBox="1"/>
          <p:nvPr/>
        </p:nvSpPr>
        <p:spPr>
          <a:xfrm>
            <a:off x="7359365" y="5342254"/>
            <a:ext cx="1003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/>
              <a:t>Tesar</a:t>
            </a:r>
            <a:r>
              <a:rPr lang="en-US" sz="1400" i="1" dirty="0"/>
              <a:t> 2007</a:t>
            </a:r>
          </a:p>
          <a:p>
            <a:r>
              <a:rPr lang="en-US" sz="1400" i="1" dirty="0" err="1"/>
              <a:t>Brons</a:t>
            </a:r>
            <a:r>
              <a:rPr lang="en-US" sz="1400" i="1" dirty="0"/>
              <a:t> 200</a:t>
            </a:r>
            <a:r>
              <a:rPr lang="en-US" sz="1400" dirty="0"/>
              <a:t>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338A537-5E64-3CEB-3176-82B2CCFE4055}"/>
              </a:ext>
            </a:extLst>
          </p:cNvPr>
          <p:cNvSpPr txBox="1"/>
          <p:nvPr/>
        </p:nvSpPr>
        <p:spPr>
          <a:xfrm>
            <a:off x="1788453" y="211616"/>
            <a:ext cx="5311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 Rounded MT Bold" panose="020F0704030504030204" pitchFamily="34" charset="77"/>
              </a:rPr>
              <a:t>Two pluripotency state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2AA3074-7804-8797-7843-838E3DD9DB5F}"/>
              </a:ext>
            </a:extLst>
          </p:cNvPr>
          <p:cNvSpPr txBox="1"/>
          <p:nvPr/>
        </p:nvSpPr>
        <p:spPr>
          <a:xfrm>
            <a:off x="2142019" y="1340567"/>
            <a:ext cx="1262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Naive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F67A992-CA20-6777-2A54-3A84B100C829}"/>
              </a:ext>
            </a:extLst>
          </p:cNvPr>
          <p:cNvSpPr txBox="1"/>
          <p:nvPr/>
        </p:nvSpPr>
        <p:spPr>
          <a:xfrm>
            <a:off x="5560484" y="1302534"/>
            <a:ext cx="1262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Primed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1AA3504-D4DE-2154-41B5-82A789968C8E}"/>
              </a:ext>
            </a:extLst>
          </p:cNvPr>
          <p:cNvCxnSpPr>
            <a:cxnSpLocks/>
          </p:cNvCxnSpPr>
          <p:nvPr/>
        </p:nvCxnSpPr>
        <p:spPr>
          <a:xfrm>
            <a:off x="2776540" y="2796726"/>
            <a:ext cx="26553" cy="177527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87C6277-0649-20CC-9CE9-A539287216E1}"/>
              </a:ext>
            </a:extLst>
          </p:cNvPr>
          <p:cNvCxnSpPr>
            <a:cxnSpLocks/>
          </p:cNvCxnSpPr>
          <p:nvPr/>
        </p:nvCxnSpPr>
        <p:spPr>
          <a:xfrm>
            <a:off x="6368789" y="3886976"/>
            <a:ext cx="0" cy="6977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42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4E5604-D502-A163-1FAF-E62F46C0D8C2}"/>
              </a:ext>
            </a:extLst>
          </p:cNvPr>
          <p:cNvSpPr txBox="1">
            <a:spLocks/>
          </p:cNvSpPr>
          <p:nvPr/>
        </p:nvSpPr>
        <p:spPr>
          <a:xfrm>
            <a:off x="1105929" y="408152"/>
            <a:ext cx="7073483" cy="46979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0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</a:rPr>
              <a:t>C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cs typeface="Arial"/>
              </a:rPr>
              <a:t>onserved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cs typeface="Arial"/>
              </a:rPr>
              <a:t> pluripotent state</a:t>
            </a:r>
          </a:p>
        </p:txBody>
      </p:sp>
      <p:pic>
        <p:nvPicPr>
          <p:cNvPr id="5" name="Picture 26" descr="P4x20b">
            <a:extLst>
              <a:ext uri="{FF2B5EF4-FFF2-40B4-BE49-F238E27FC236}">
                <a16:creationId xmlns:a16="http://schemas.microsoft.com/office/drawing/2014/main" id="{D8B49C89-8755-54AF-E914-FCF6E1905D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27" b="2037"/>
          <a:stretch/>
        </p:blipFill>
        <p:spPr bwMode="auto">
          <a:xfrm>
            <a:off x="5209200" y="2041030"/>
            <a:ext cx="1943996" cy="164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d1_2i_1s_2_ch00">
            <a:extLst>
              <a:ext uri="{FF2B5EF4-FFF2-40B4-BE49-F238E27FC236}">
                <a16:creationId xmlns:a16="http://schemas.microsoft.com/office/drawing/2014/main" id="{FEAD3F53-D274-A123-6FEB-ACFCC41E0A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45" r="6918" b="-292"/>
          <a:stretch/>
        </p:blipFill>
        <p:spPr bwMode="auto">
          <a:xfrm>
            <a:off x="2392392" y="2041031"/>
            <a:ext cx="1763889" cy="1647338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4FB88A-9BDC-2501-03EB-64AE0714670E}"/>
              </a:ext>
            </a:extLst>
          </p:cNvPr>
          <p:cNvSpPr txBox="1"/>
          <p:nvPr/>
        </p:nvSpPr>
        <p:spPr>
          <a:xfrm>
            <a:off x="5158897" y="6003572"/>
            <a:ext cx="204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ES cells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CBABF6-3D02-AB03-9E7B-8B8A1F1ED99C}"/>
              </a:ext>
            </a:extLst>
          </p:cNvPr>
          <p:cNvSpPr txBox="1"/>
          <p:nvPr/>
        </p:nvSpPr>
        <p:spPr>
          <a:xfrm>
            <a:off x="2601514" y="1506067"/>
            <a:ext cx="1262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A6326F-45C3-CCE4-388E-98F5B244514C}"/>
              </a:ext>
            </a:extLst>
          </p:cNvPr>
          <p:cNvSpPr txBox="1"/>
          <p:nvPr/>
        </p:nvSpPr>
        <p:spPr>
          <a:xfrm>
            <a:off x="5549738" y="1506067"/>
            <a:ext cx="1262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Primed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1D6A8E-805F-56ED-0568-1FA1910DED39}"/>
              </a:ext>
            </a:extLst>
          </p:cNvPr>
          <p:cNvSpPr txBox="1"/>
          <p:nvPr/>
        </p:nvSpPr>
        <p:spPr>
          <a:xfrm>
            <a:off x="584617" y="2609539"/>
            <a:ext cx="1270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Mouse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F6F9CA-2C46-8D26-3EC3-E1A4CD4397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99" y="2484705"/>
            <a:ext cx="1212730" cy="8873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868741-2EF6-C701-0809-2C200182B0B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166"/>
          <a:stretch/>
        </p:blipFill>
        <p:spPr>
          <a:xfrm>
            <a:off x="5221090" y="4070470"/>
            <a:ext cx="1955275" cy="17356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8466B78-8F76-AE02-570D-16C46DBFB4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568" y="4368555"/>
            <a:ext cx="926392" cy="12995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7FF80C-02E1-9088-14B0-49452E610877}"/>
              </a:ext>
            </a:extLst>
          </p:cNvPr>
          <p:cNvSpPr txBox="1"/>
          <p:nvPr/>
        </p:nvSpPr>
        <p:spPr>
          <a:xfrm>
            <a:off x="7221027" y="5018315"/>
            <a:ext cx="156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Thomson 1998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43D5CE8-1D8B-26A3-8BD3-24E888A30B1A}"/>
              </a:ext>
            </a:extLst>
          </p:cNvPr>
          <p:cNvGrpSpPr/>
          <p:nvPr/>
        </p:nvGrpSpPr>
        <p:grpSpPr>
          <a:xfrm>
            <a:off x="2400858" y="4173629"/>
            <a:ext cx="2413433" cy="2276219"/>
            <a:chOff x="2400858" y="4173629"/>
            <a:chExt cx="2413433" cy="2276219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40420C78-40BC-25CB-87FF-8FEB167A97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33229" y="4173629"/>
              <a:ext cx="1593418" cy="1607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9839FB3-32A6-3210-1118-1E662F41CF1D}"/>
                </a:ext>
              </a:extLst>
            </p:cNvPr>
            <p:cNvSpPr txBox="1"/>
            <p:nvPr/>
          </p:nvSpPr>
          <p:spPr>
            <a:xfrm>
              <a:off x="2400858" y="5926628"/>
              <a:ext cx="24134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i="1" dirty="0"/>
                <a:t>Takashima  et al  2014</a:t>
              </a:r>
            </a:p>
            <a:p>
              <a:r>
                <a:rPr lang="en-US" sz="1400" i="1" dirty="0" err="1"/>
                <a:t>Theunissen</a:t>
              </a:r>
              <a:r>
                <a:rPr lang="en-US" sz="1400" i="1" dirty="0"/>
                <a:t> et al 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424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FECE14-E9F3-6ED0-4637-1DBC8495BF97}"/>
              </a:ext>
            </a:extLst>
          </p:cNvPr>
          <p:cNvSpPr txBox="1"/>
          <p:nvPr/>
        </p:nvSpPr>
        <p:spPr>
          <a:xfrm>
            <a:off x="859125" y="241467"/>
            <a:ext cx="71833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77"/>
              </a:rPr>
              <a:t>Human naïve pluripotent stem cells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DE1A3F6-34DB-FA9E-A2AD-5BAFBE15F0AD}"/>
              </a:ext>
            </a:extLst>
          </p:cNvPr>
          <p:cNvGrpSpPr/>
          <p:nvPr/>
        </p:nvGrpSpPr>
        <p:grpSpPr>
          <a:xfrm>
            <a:off x="3609219" y="4327219"/>
            <a:ext cx="1706383" cy="1072884"/>
            <a:chOff x="3336384" y="4280926"/>
            <a:chExt cx="1556487" cy="978637"/>
          </a:xfrm>
        </p:grpSpPr>
        <p:pic>
          <p:nvPicPr>
            <p:cNvPr id="8" name="Picture 7" descr="A picture containing nature, bubble, rain, crater&#10;&#10;Description automatically generated">
              <a:extLst>
                <a:ext uri="{FF2B5EF4-FFF2-40B4-BE49-F238E27FC236}">
                  <a16:creationId xmlns:a16="http://schemas.microsoft.com/office/drawing/2014/main" id="{7A120575-45BA-7DA7-291E-7BDA3E909F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25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b="9847"/>
            <a:stretch/>
          </p:blipFill>
          <p:spPr>
            <a:xfrm>
              <a:off x="3336385" y="4393295"/>
              <a:ext cx="1553116" cy="866268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D6E5A0C-A2FC-DFC5-7A08-86AC1255C186}"/>
                </a:ext>
              </a:extLst>
            </p:cNvPr>
            <p:cNvSpPr/>
            <p:nvPr/>
          </p:nvSpPr>
          <p:spPr>
            <a:xfrm>
              <a:off x="3336385" y="4280926"/>
              <a:ext cx="1553116" cy="850157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643D23-D929-D206-D807-E22969A3E880}"/>
                </a:ext>
              </a:extLst>
            </p:cNvPr>
            <p:cNvCxnSpPr>
              <a:cxnSpLocks/>
            </p:cNvCxnSpPr>
            <p:nvPr/>
          </p:nvCxnSpPr>
          <p:spPr>
            <a:xfrm>
              <a:off x="3336384" y="4620095"/>
              <a:ext cx="0" cy="20633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7EA95B-7F63-E661-E976-8616DE37F178}"/>
                </a:ext>
              </a:extLst>
            </p:cNvPr>
            <p:cNvCxnSpPr>
              <a:cxnSpLocks/>
            </p:cNvCxnSpPr>
            <p:nvPr/>
          </p:nvCxnSpPr>
          <p:spPr>
            <a:xfrm>
              <a:off x="4892871" y="4723262"/>
              <a:ext cx="0" cy="20633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9">
            <a:extLst>
              <a:ext uri="{FF2B5EF4-FFF2-40B4-BE49-F238E27FC236}">
                <a16:creationId xmlns:a16="http://schemas.microsoft.com/office/drawing/2014/main" id="{7A26765E-BA0C-6E87-3029-2D5E85C08F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71" y="1936894"/>
            <a:ext cx="1793875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EF7E689D-FCE6-D9E5-405C-F359C9F662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424" y="2077972"/>
            <a:ext cx="1676479" cy="164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1">
            <a:extLst>
              <a:ext uri="{FF2B5EF4-FFF2-40B4-BE49-F238E27FC236}">
                <a16:creationId xmlns:a16="http://schemas.microsoft.com/office/drawing/2014/main" id="{7B660ED3-C69E-FF2C-1468-85C7D2EA4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129" y="1555597"/>
            <a:ext cx="14382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dirty="0"/>
              <a:t>Primed  PSC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5965A65B-8564-A247-4BA0-DF80E97D2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3939" y="1699930"/>
            <a:ext cx="15872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dirty="0"/>
              <a:t>Somatic cells 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9AAF21CB-6FD9-CDA6-0A57-1FCFFE6F0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1573" y="5628908"/>
            <a:ext cx="17937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800" dirty="0"/>
              <a:t>Naïve PSC  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ACE1669E-2D7F-2E36-48E2-B8DC2FFDC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653" y="4327218"/>
            <a:ext cx="18325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>
                <a:latin typeface="+mj-lt"/>
                <a:cs typeface="Arial" panose="020B0604020202020204" pitchFamily="34" charset="0"/>
              </a:rPr>
              <a:t>Reprogramming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DBD0709-4D64-C6A6-A895-2F04DF01FA7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16" t="4003" r="25402" b="47905"/>
          <a:stretch/>
        </p:blipFill>
        <p:spPr>
          <a:xfrm>
            <a:off x="3551502" y="1505432"/>
            <a:ext cx="1713090" cy="157252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01A8DED-3870-8E3B-DF1F-84EC1CAE52B4}"/>
              </a:ext>
            </a:extLst>
          </p:cNvPr>
          <p:cNvSpPr txBox="1"/>
          <p:nvPr/>
        </p:nvSpPr>
        <p:spPr>
          <a:xfrm>
            <a:off x="1703633" y="4327218"/>
            <a:ext cx="1135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+mj-lt"/>
                <a:cs typeface="Arial" panose="020B0604020202020204" pitchFamily="34" charset="0"/>
              </a:rPr>
              <a:t>Resetting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57CDE81-2854-FEE3-D70E-4BDAB0B6D1E5}"/>
              </a:ext>
            </a:extLst>
          </p:cNvPr>
          <p:cNvCxnSpPr/>
          <p:nvPr/>
        </p:nvCxnSpPr>
        <p:spPr>
          <a:xfrm flipH="1">
            <a:off x="4370522" y="3195123"/>
            <a:ext cx="1" cy="1068117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0B4491B-D538-94E0-330B-7E71163E9F9D}"/>
              </a:ext>
            </a:extLst>
          </p:cNvPr>
          <p:cNvCxnSpPr>
            <a:cxnSpLocks/>
          </p:cNvCxnSpPr>
          <p:nvPr/>
        </p:nvCxnSpPr>
        <p:spPr>
          <a:xfrm>
            <a:off x="2405191" y="3810475"/>
            <a:ext cx="1020613" cy="716798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6609C38-179D-3242-5372-E32970B7745D}"/>
              </a:ext>
            </a:extLst>
          </p:cNvPr>
          <p:cNvCxnSpPr>
            <a:cxnSpLocks/>
          </p:cNvCxnSpPr>
          <p:nvPr/>
        </p:nvCxnSpPr>
        <p:spPr>
          <a:xfrm flipH="1">
            <a:off x="5439842" y="3825251"/>
            <a:ext cx="932376" cy="844687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1BAE868-D6FD-802F-BA0F-A8D1AAE7FC65}"/>
              </a:ext>
            </a:extLst>
          </p:cNvPr>
          <p:cNvSpPr txBox="1"/>
          <p:nvPr/>
        </p:nvSpPr>
        <p:spPr>
          <a:xfrm>
            <a:off x="4450814" y="3295660"/>
            <a:ext cx="12443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  <a:cs typeface="Arial" panose="020B0604020202020204" pitchFamily="34" charset="0"/>
              </a:rPr>
              <a:t>Derivation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A26BAE-BA82-5000-1841-27EB12223953}"/>
              </a:ext>
            </a:extLst>
          </p:cNvPr>
          <p:cNvSpPr txBox="1"/>
          <p:nvPr/>
        </p:nvSpPr>
        <p:spPr>
          <a:xfrm>
            <a:off x="4553714" y="3627001"/>
            <a:ext cx="861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(2016)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51D051-CE8C-B1E0-D1E3-6C0BC0D85EDA}"/>
              </a:ext>
            </a:extLst>
          </p:cNvPr>
          <p:cNvSpPr txBox="1"/>
          <p:nvPr/>
        </p:nvSpPr>
        <p:spPr>
          <a:xfrm>
            <a:off x="1851917" y="4628701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+mj-lt"/>
              </a:rPr>
              <a:t>(2017)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1CCBDB-010E-DE06-51E0-1EA573EECD30}"/>
              </a:ext>
            </a:extLst>
          </p:cNvPr>
          <p:cNvSpPr txBox="1"/>
          <p:nvPr/>
        </p:nvSpPr>
        <p:spPr>
          <a:xfrm>
            <a:off x="6361882" y="4649033"/>
            <a:ext cx="861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+mj-lt"/>
              </a:rPr>
              <a:t>(2019)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A18D72-B9BD-4543-32B9-035F6A07DBA7}"/>
              </a:ext>
            </a:extLst>
          </p:cNvPr>
          <p:cNvSpPr txBox="1"/>
          <p:nvPr/>
        </p:nvSpPr>
        <p:spPr>
          <a:xfrm>
            <a:off x="4126139" y="6218220"/>
            <a:ext cx="86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(PXGL)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15927A2-41A1-2B46-4C0D-E93009C00259}"/>
              </a:ext>
            </a:extLst>
          </p:cNvPr>
          <p:cNvSpPr txBox="1"/>
          <p:nvPr/>
        </p:nvSpPr>
        <p:spPr>
          <a:xfrm>
            <a:off x="3808508" y="1151675"/>
            <a:ext cx="1229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Blastocyst</a:t>
            </a:r>
          </a:p>
        </p:txBody>
      </p:sp>
    </p:spTree>
    <p:extLst>
      <p:ext uri="{BB962C8B-B14F-4D97-AF65-F5344CB8AC3E}">
        <p14:creationId xmlns:p14="http://schemas.microsoft.com/office/powerpoint/2010/main" val="2363418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C3D9083-61D3-F986-A263-F3477A3A9A43}"/>
              </a:ext>
            </a:extLst>
          </p:cNvPr>
          <p:cNvGrpSpPr/>
          <p:nvPr/>
        </p:nvGrpSpPr>
        <p:grpSpPr>
          <a:xfrm>
            <a:off x="1068931" y="3551362"/>
            <a:ext cx="6953787" cy="2955970"/>
            <a:chOff x="319803" y="3181350"/>
            <a:chExt cx="8440023" cy="3587751"/>
          </a:xfrm>
        </p:grpSpPr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B27BF8DC-8D14-BD99-C204-823F5EFA8D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01" y="3181350"/>
              <a:ext cx="8289925" cy="3587751"/>
              <a:chOff x="296" y="2004"/>
              <a:chExt cx="5222" cy="2260"/>
            </a:xfrm>
          </p:grpSpPr>
          <p:sp>
            <p:nvSpPr>
              <p:cNvPr id="11" name="Text Box 5">
                <a:extLst>
                  <a:ext uri="{FF2B5EF4-FFF2-40B4-BE49-F238E27FC236}">
                    <a16:creationId xmlns:a16="http://schemas.microsoft.com/office/drawing/2014/main" id="{DA73405D-EEB0-78DF-6AC9-613FBE0CA9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54" y="3954"/>
                <a:ext cx="112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Ectoderm</a:t>
                </a:r>
              </a:p>
            </p:txBody>
          </p:sp>
          <p:sp>
            <p:nvSpPr>
              <p:cNvPr id="12" name="Text Box 6">
                <a:extLst>
                  <a:ext uri="{FF2B5EF4-FFF2-40B4-BE49-F238E27FC236}">
                    <a16:creationId xmlns:a16="http://schemas.microsoft.com/office/drawing/2014/main" id="{7FC34F78-0A03-5212-2988-3AB6BFFBE0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6" y="3954"/>
                <a:ext cx="1376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Endoderm</a:t>
                </a:r>
              </a:p>
            </p:txBody>
          </p:sp>
          <p:sp>
            <p:nvSpPr>
              <p:cNvPr id="13" name="Line 8">
                <a:extLst>
                  <a:ext uri="{FF2B5EF4-FFF2-40B4-BE49-F238E27FC236}">
                    <a16:creationId xmlns:a16="http://schemas.microsoft.com/office/drawing/2014/main" id="{BEC8DDD4-181B-D545-D1E6-3B92827DD1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79" y="2004"/>
                <a:ext cx="1" cy="42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Arial"/>
                </a:endParaRPr>
              </a:p>
            </p:txBody>
          </p:sp>
          <p:sp>
            <p:nvSpPr>
              <p:cNvPr id="14" name="Line 9">
                <a:extLst>
                  <a:ext uri="{FF2B5EF4-FFF2-40B4-BE49-F238E27FC236}">
                    <a16:creationId xmlns:a16="http://schemas.microsoft.com/office/drawing/2014/main" id="{5F5082BF-CA55-9B8D-D678-10ABBF29AD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8" y="2016"/>
                <a:ext cx="640" cy="39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Arial"/>
                </a:endParaRPr>
              </a:p>
            </p:txBody>
          </p:sp>
          <p:sp>
            <p:nvSpPr>
              <p:cNvPr id="15" name="Line 10">
                <a:extLst>
                  <a:ext uri="{FF2B5EF4-FFF2-40B4-BE49-F238E27FC236}">
                    <a16:creationId xmlns:a16="http://schemas.microsoft.com/office/drawing/2014/main" id="{3F47938B-7F95-F7DE-8AE2-9F3992C595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4" y="2004"/>
                <a:ext cx="640" cy="39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itchFamily="34" charset="0"/>
                  <a:ea typeface="+mn-ea"/>
                  <a:cs typeface="Arial"/>
                </a:endParaRPr>
              </a:p>
            </p:txBody>
          </p:sp>
          <p:sp>
            <p:nvSpPr>
              <p:cNvPr id="16" name="Text Box 11">
                <a:extLst>
                  <a:ext uri="{FF2B5EF4-FFF2-40B4-BE49-F238E27FC236}">
                    <a16:creationId xmlns:a16="http://schemas.microsoft.com/office/drawing/2014/main" id="{CA911957-FECC-0F98-2480-5448879E2C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6" y="3954"/>
                <a:ext cx="1488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Mesoderm</a:t>
                </a:r>
              </a:p>
            </p:txBody>
          </p:sp>
          <p:graphicFrame>
            <p:nvGraphicFramePr>
              <p:cNvPr id="17" name="Object 12">
                <a:extLst>
                  <a:ext uri="{FF2B5EF4-FFF2-40B4-BE49-F238E27FC236}">
                    <a16:creationId xmlns:a16="http://schemas.microsoft.com/office/drawing/2014/main" id="{8864C81D-A861-C35D-4505-F4D2790E4D6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012" y="2513"/>
              <a:ext cx="1506" cy="13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0" name="Image" r:id="rId3" imgW="3176844" imgH="3164137" progId="">
                      <p:embed/>
                    </p:oleObj>
                  </mc:Choice>
                  <mc:Fallback>
                    <p:oleObj name="Image" r:id="rId3" imgW="3176844" imgH="3164137" progId="">
                      <p:embed/>
                      <p:pic>
                        <p:nvPicPr>
                          <p:cNvPr id="17" name="Object 12">
                            <a:extLst>
                              <a:ext uri="{FF2B5EF4-FFF2-40B4-BE49-F238E27FC236}">
                                <a16:creationId xmlns:a16="http://schemas.microsoft.com/office/drawing/2014/main" id="{8864C81D-A861-C35D-4505-F4D2790E4D6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12" y="2513"/>
                            <a:ext cx="1506" cy="13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18" name="Picture 13" descr="beating-card">
                <a:extLst>
                  <a:ext uri="{FF2B5EF4-FFF2-40B4-BE49-F238E27FC236}">
                    <a16:creationId xmlns:a16="http://schemas.microsoft.com/office/drawing/2014/main" id="{E2CB8D74-7383-6122-88DA-C5F8A37CF6BE}"/>
                  </a:ext>
                </a:extLst>
              </p:cNvPr>
              <p:cNvPicPr>
                <a:picLocks noChangeAspect="1" noChangeArrowheads="1" noCrop="1"/>
              </p:cNvPicPr>
              <p:nvPr/>
            </p:nvPicPr>
            <p:blipFill>
              <a:blip r:embed="rId5" cstate="print">
                <a:lum bright="12000" contras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3" y="2511"/>
                <a:ext cx="1568" cy="13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" name="Picture 9" descr="cpep gluc overlay.jpg">
              <a:extLst>
                <a:ext uri="{FF2B5EF4-FFF2-40B4-BE49-F238E27FC236}">
                  <a16:creationId xmlns:a16="http://schemas.microsoft.com/office/drawing/2014/main" id="{A4FFD733-FD90-4DAE-C9F2-3692453486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4" t="2758" b="5997"/>
            <a:stretch/>
          </p:blipFill>
          <p:spPr>
            <a:xfrm>
              <a:off x="319803" y="3986214"/>
              <a:ext cx="2514421" cy="2149475"/>
            </a:xfrm>
            <a:prstGeom prst="rect">
              <a:avLst/>
            </a:prstGeom>
          </p:spPr>
        </p:pic>
      </p:grpSp>
      <p:sp>
        <p:nvSpPr>
          <p:cNvPr id="19" name="Text Box 44">
            <a:extLst>
              <a:ext uri="{FF2B5EF4-FFF2-40B4-BE49-F238E27FC236}">
                <a16:creationId xmlns:a16="http://schemas.microsoft.com/office/drawing/2014/main" id="{37DA90A0-6F7E-E125-BA3C-2B1D760A5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47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000000"/>
                </a:solidFill>
                <a:latin typeface="Arial Rounded MT Bold" pitchFamily="34" charset="0"/>
                <a:cs typeface="Arial"/>
              </a:rPr>
              <a:t>Human naïve PSC are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Arial"/>
              </a:rPr>
              <a:t> Pluripotent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8F04EEB-A6B0-199E-9A8E-9CB1C3FF7B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473" t="7195" r="3559" b="5640"/>
          <a:stretch/>
        </p:blipFill>
        <p:spPr>
          <a:xfrm>
            <a:off x="3911376" y="1277668"/>
            <a:ext cx="1240535" cy="122068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AB65C46-F699-A3B6-BD88-5D056FF5FEDC}"/>
              </a:ext>
            </a:extLst>
          </p:cNvPr>
          <p:cNvSpPr txBox="1"/>
          <p:nvPr/>
        </p:nvSpPr>
        <p:spPr>
          <a:xfrm>
            <a:off x="4725370" y="2766548"/>
            <a:ext cx="2083199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Formative transition</a:t>
            </a: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89D7D723-94E3-7540-9E23-AC9F81369D58}"/>
              </a:ext>
            </a:extLst>
          </p:cNvPr>
          <p:cNvSpPr/>
          <p:nvPr/>
        </p:nvSpPr>
        <p:spPr>
          <a:xfrm rot="5400000">
            <a:off x="4188115" y="2795881"/>
            <a:ext cx="763843" cy="310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44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25FEF0-40C6-FD94-5BB7-84D984987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7153" y="2208932"/>
            <a:ext cx="3741523" cy="2816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96ED46-7E1B-A76C-CF76-3C8550DF72CE}"/>
              </a:ext>
            </a:extLst>
          </p:cNvPr>
          <p:cNvSpPr txBox="1"/>
          <p:nvPr/>
        </p:nvSpPr>
        <p:spPr>
          <a:xfrm>
            <a:off x="278256" y="336606"/>
            <a:ext cx="81993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anose="020F0704030504030204" pitchFamily="34" charset="77"/>
              </a:rPr>
              <a:t>Human naïve PSCs make all cell types in the  blastocyst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B6AF37-66FB-7492-9B5B-C4A056C9DBB0}"/>
              </a:ext>
            </a:extLst>
          </p:cNvPr>
          <p:cNvSpPr txBox="1"/>
          <p:nvPr/>
        </p:nvSpPr>
        <p:spPr>
          <a:xfrm>
            <a:off x="6452736" y="2598865"/>
            <a:ext cx="612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8416C3-8098-F084-F755-E04BC907A3FE}"/>
              </a:ext>
            </a:extLst>
          </p:cNvPr>
          <p:cNvSpPr txBox="1"/>
          <p:nvPr/>
        </p:nvSpPr>
        <p:spPr>
          <a:xfrm>
            <a:off x="6401278" y="3460995"/>
            <a:ext cx="1378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Epiblast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BCD3F2-1257-EC4B-DE5E-DCEED8FE9972}"/>
              </a:ext>
            </a:extLst>
          </p:cNvPr>
          <p:cNvSpPr txBox="1"/>
          <p:nvPr/>
        </p:nvSpPr>
        <p:spPr>
          <a:xfrm>
            <a:off x="6339148" y="4235089"/>
            <a:ext cx="1685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Hypoblast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940EE5-98CD-21E5-786D-B6A6A801DB57}"/>
              </a:ext>
            </a:extLst>
          </p:cNvPr>
          <p:cNvSpPr txBox="1"/>
          <p:nvPr/>
        </p:nvSpPr>
        <p:spPr>
          <a:xfrm>
            <a:off x="2796391" y="5190215"/>
            <a:ext cx="3163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days differentiation in culture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5FBBF-4CBB-E5DE-49FA-E0A771DAE7E8}"/>
              </a:ext>
            </a:extLst>
          </p:cNvPr>
          <p:cNvSpPr txBox="1"/>
          <p:nvPr/>
        </p:nvSpPr>
        <p:spPr>
          <a:xfrm>
            <a:off x="7002073" y="6152062"/>
            <a:ext cx="1555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Guo et al 2021</a:t>
            </a:r>
          </a:p>
        </p:txBody>
      </p:sp>
    </p:spTree>
    <p:extLst>
      <p:ext uri="{BB962C8B-B14F-4D97-AF65-F5344CB8AC3E}">
        <p14:creationId xmlns:p14="http://schemas.microsoft.com/office/powerpoint/2010/main" val="251474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17B566-6FCA-6341-9148-CA4ACCBC7A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465"/>
          <a:stretch/>
        </p:blipFill>
        <p:spPr>
          <a:xfrm>
            <a:off x="7831610" y="5234609"/>
            <a:ext cx="1117167" cy="13242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0B554E-9EF8-8F4E-8F21-249DCF59CEEE}"/>
              </a:ext>
            </a:extLst>
          </p:cNvPr>
          <p:cNvSpPr txBox="1"/>
          <p:nvPr/>
        </p:nvSpPr>
        <p:spPr>
          <a:xfrm>
            <a:off x="7534672" y="6558901"/>
            <a:ext cx="1414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/>
              <a:t>Yanagida</a:t>
            </a:r>
            <a:r>
              <a:rPr lang="en-US" sz="1200" i="1" dirty="0"/>
              <a:t> et al 2021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AD15F7-5398-684D-9798-D26C272D6737}"/>
              </a:ext>
            </a:extLst>
          </p:cNvPr>
          <p:cNvCxnSpPr>
            <a:cxnSpLocks/>
          </p:cNvCxnSpPr>
          <p:nvPr/>
        </p:nvCxnSpPr>
        <p:spPr>
          <a:xfrm>
            <a:off x="1989257" y="1607277"/>
            <a:ext cx="1885319" cy="0"/>
          </a:xfrm>
          <a:prstGeom prst="line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A694C92-E419-E34F-B66B-FF6E12D0C551}"/>
              </a:ext>
            </a:extLst>
          </p:cNvPr>
          <p:cNvCxnSpPr>
            <a:cxnSpLocks/>
          </p:cNvCxnSpPr>
          <p:nvPr/>
        </p:nvCxnSpPr>
        <p:spPr>
          <a:xfrm>
            <a:off x="4161383" y="1605142"/>
            <a:ext cx="1404723" cy="0"/>
          </a:xfrm>
          <a:prstGeom prst="line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2B83CCF-3FC8-F24E-8A65-43E1D69BCE79}"/>
              </a:ext>
            </a:extLst>
          </p:cNvPr>
          <p:cNvCxnSpPr>
            <a:cxnSpLocks/>
          </p:cNvCxnSpPr>
          <p:nvPr/>
        </p:nvCxnSpPr>
        <p:spPr>
          <a:xfrm>
            <a:off x="5987259" y="1585820"/>
            <a:ext cx="1537670" cy="0"/>
          </a:xfrm>
          <a:prstGeom prst="line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F699D21B-2FA4-EF41-8A7D-B263937F84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713" y="1305005"/>
            <a:ext cx="655346" cy="6002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31DB908-5F10-2542-9859-3BB070B850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736" y="2319262"/>
            <a:ext cx="857111" cy="107138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A28ACB0-6F16-9646-95F8-51B2209D9CF5}"/>
              </a:ext>
            </a:extLst>
          </p:cNvPr>
          <p:cNvSpPr txBox="1"/>
          <p:nvPr/>
        </p:nvSpPr>
        <p:spPr>
          <a:xfrm>
            <a:off x="2013923" y="1616642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TE induction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0D86202-DC68-A849-A52D-E3F4664FF289}"/>
              </a:ext>
            </a:extLst>
          </p:cNvPr>
          <p:cNvSpPr txBox="1"/>
          <p:nvPr/>
        </p:nvSpPr>
        <p:spPr>
          <a:xfrm>
            <a:off x="4294800" y="1626924"/>
            <a:ext cx="1128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Cavitation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4D133EF-AE7E-8440-9F18-F7066C2247F1}"/>
              </a:ext>
            </a:extLst>
          </p:cNvPr>
          <p:cNvSpPr txBox="1"/>
          <p:nvPr/>
        </p:nvSpPr>
        <p:spPr>
          <a:xfrm>
            <a:off x="5699523" y="1607277"/>
            <a:ext cx="2113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Hypoblast formation</a:t>
            </a:r>
          </a:p>
        </p:txBody>
      </p:sp>
      <p:pic>
        <p:nvPicPr>
          <p:cNvPr id="39" name="Online Media 7" descr="Subset2-1">
            <a:hlinkClick r:id="" action="ppaction://media"/>
            <a:extLst>
              <a:ext uri="{FF2B5EF4-FFF2-40B4-BE49-F238E27FC236}">
                <a16:creationId xmlns:a16="http://schemas.microsoft.com/office/drawing/2014/main" id="{312DE779-E548-5F47-8814-2C03BC602F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51446" y="2381002"/>
            <a:ext cx="4551171" cy="3985285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FE70D68-3DEF-EB4B-A31D-B7BD71A97448}"/>
              </a:ext>
            </a:extLst>
          </p:cNvPr>
          <p:cNvCxnSpPr>
            <a:endCxn id="31" idx="0"/>
          </p:cNvCxnSpPr>
          <p:nvPr/>
        </p:nvCxnSpPr>
        <p:spPr>
          <a:xfrm>
            <a:off x="840291" y="1969867"/>
            <a:ext cx="1" cy="349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EF07D287-D67F-EB50-5BB2-DABA440E2A35}"/>
              </a:ext>
            </a:extLst>
          </p:cNvPr>
          <p:cNvSpPr txBox="1">
            <a:spLocks/>
          </p:cNvSpPr>
          <p:nvPr/>
        </p:nvSpPr>
        <p:spPr>
          <a:xfrm>
            <a:off x="0" y="-15029"/>
            <a:ext cx="917827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Arial Rounded MT Bold" panose="020F0704030504030204" pitchFamily="34" charset="77"/>
              </a:rPr>
              <a:t>Construction of a human blastocyst model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2B3710-C72F-811C-9E16-7F5C74F3A467}"/>
              </a:ext>
            </a:extLst>
          </p:cNvPr>
          <p:cNvSpPr txBox="1"/>
          <p:nvPr/>
        </p:nvSpPr>
        <p:spPr>
          <a:xfrm>
            <a:off x="2013923" y="1228581"/>
            <a:ext cx="948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 1-2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2E96E0-1F99-CF17-CAC3-DCB803584EC8}"/>
              </a:ext>
            </a:extLst>
          </p:cNvPr>
          <p:cNvSpPr txBox="1"/>
          <p:nvPr/>
        </p:nvSpPr>
        <p:spPr>
          <a:xfrm>
            <a:off x="4367135" y="1214029"/>
            <a:ext cx="895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Day2-3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8E81C-481C-A799-FE96-44E3C5B36FFA}"/>
              </a:ext>
            </a:extLst>
          </p:cNvPr>
          <p:cNvSpPr txBox="1"/>
          <p:nvPr/>
        </p:nvSpPr>
        <p:spPr>
          <a:xfrm>
            <a:off x="6160207" y="1216488"/>
            <a:ext cx="842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Day3-4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2B4001-36C7-B1FD-5909-25AE11936650}"/>
              </a:ext>
            </a:extLst>
          </p:cNvPr>
          <p:cNvSpPr txBox="1"/>
          <p:nvPr/>
        </p:nvSpPr>
        <p:spPr>
          <a:xfrm>
            <a:off x="7046140" y="3926132"/>
            <a:ext cx="1195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Day2-Day3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1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7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2727">
                <p:cTn id="7" fill="hold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1D322A3-5E12-1D46-91FD-559D26B02BBC}"/>
              </a:ext>
            </a:extLst>
          </p:cNvPr>
          <p:cNvSpPr txBox="1"/>
          <p:nvPr/>
        </p:nvSpPr>
        <p:spPr>
          <a:xfrm>
            <a:off x="16329" y="194409"/>
            <a:ext cx="891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Localization of the three primary 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lineages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7F857-814A-3878-2AC3-FC175A0C2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MacCompatible Blastoid" descr="MacCompatible Blastoid">
            <a:hlinkClick r:id="" action="ppaction://media"/>
            <a:extLst>
              <a:ext uri="{FF2B5EF4-FFF2-40B4-BE49-F238E27FC236}">
                <a16:creationId xmlns:a16="http://schemas.microsoft.com/office/drawing/2014/main" id="{A28CAEE1-4B88-B106-BC76-B11FECC8F5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5557" t="7337" r="15914" b="8064"/>
          <a:stretch/>
        </p:blipFill>
        <p:spPr>
          <a:xfrm>
            <a:off x="1047190" y="1104844"/>
            <a:ext cx="7076514" cy="491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795B53-CB03-728B-CA69-AFB33A999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609" y="1345332"/>
            <a:ext cx="3869900" cy="24251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EC4816-85E5-DCAC-4436-167DF01F02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65"/>
          <a:stretch/>
        </p:blipFill>
        <p:spPr>
          <a:xfrm>
            <a:off x="448484" y="4056805"/>
            <a:ext cx="8695516" cy="1825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A5E8EA-192C-919D-5E49-5247D5286546}"/>
              </a:ext>
            </a:extLst>
          </p:cNvPr>
          <p:cNvSpPr txBox="1"/>
          <p:nvPr/>
        </p:nvSpPr>
        <p:spPr>
          <a:xfrm>
            <a:off x="146896" y="227999"/>
            <a:ext cx="8511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Global gene expression analysis </a:t>
            </a:r>
            <a:r>
              <a:rPr lang="en-GB" sz="2400" dirty="0"/>
              <a:t>shows lineage  fidelity between our </a:t>
            </a:r>
            <a:r>
              <a:rPr lang="en-GB" sz="2400" dirty="0" err="1"/>
              <a:t>blastoids</a:t>
            </a:r>
            <a:r>
              <a:rPr lang="en-GB" sz="2400" dirty="0"/>
              <a:t> and human blastocysts </a:t>
            </a:r>
            <a:r>
              <a:rPr lang="en-US" sz="24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B76E63-53E0-FC3D-E2C8-5B45EE9DF7F0}"/>
              </a:ext>
            </a:extLst>
          </p:cNvPr>
          <p:cNvSpPr txBox="1"/>
          <p:nvPr/>
        </p:nvSpPr>
        <p:spPr>
          <a:xfrm>
            <a:off x="1949800" y="6168987"/>
            <a:ext cx="490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Nearly all cells have embryo lineage identity</a:t>
            </a:r>
          </a:p>
        </p:txBody>
      </p:sp>
    </p:spTree>
    <p:extLst>
      <p:ext uri="{BB962C8B-B14F-4D97-AF65-F5344CB8AC3E}">
        <p14:creationId xmlns:p14="http://schemas.microsoft.com/office/powerpoint/2010/main" val="7553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9CB80F-A368-E763-6355-34EA21086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388" y="881872"/>
            <a:ext cx="6997711" cy="5487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E84A54-7790-7553-2EBD-FE45157AEB9A}"/>
              </a:ext>
            </a:extLst>
          </p:cNvPr>
          <p:cNvSpPr txBox="1"/>
          <p:nvPr/>
        </p:nvSpPr>
        <p:spPr>
          <a:xfrm>
            <a:off x="5715512" y="6431292"/>
            <a:ext cx="1953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Arrayed Microwell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0FE125-7F4A-A5ED-BE80-B0A6BE65D4D6}"/>
              </a:ext>
            </a:extLst>
          </p:cNvPr>
          <p:cNvSpPr txBox="1"/>
          <p:nvPr/>
        </p:nvSpPr>
        <p:spPr>
          <a:xfrm>
            <a:off x="-261258" y="11230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>
                <a:latin typeface="Arial Rounded MT Bold" panose="020F0704030504030204" pitchFamily="34" charset="77"/>
              </a:rPr>
              <a:t>Blastoid</a:t>
            </a:r>
            <a:r>
              <a:rPr lang="en-GB" sz="2800" dirty="0">
                <a:latin typeface="Arial Rounded MT Bold" panose="020F0704030504030204" pitchFamily="34" charset="77"/>
              </a:rPr>
              <a:t> generation is robust and scalable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B15CC4-9D17-4138-CAE0-A4BF5835B7FC}"/>
              </a:ext>
            </a:extLst>
          </p:cNvPr>
          <p:cNvSpPr txBox="1"/>
          <p:nvPr/>
        </p:nvSpPr>
        <p:spPr>
          <a:xfrm>
            <a:off x="509235" y="6394156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Dorian </a:t>
            </a:r>
            <a:r>
              <a:rPr lang="en-US" dirty="0" err="1"/>
              <a:t>Luijkx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893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24FBC6-A3EF-9633-35DC-577FF4213C94}"/>
              </a:ext>
            </a:extLst>
          </p:cNvPr>
          <p:cNvSpPr txBox="1"/>
          <p:nvPr/>
        </p:nvSpPr>
        <p:spPr>
          <a:xfrm>
            <a:off x="-47054" y="94369"/>
            <a:ext cx="94647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latin typeface="+mj-lt"/>
              </a:rPr>
              <a:t>Model of peri-implantation of human embryo development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301B7D-B27F-8A2F-089B-80E635891EBA}"/>
              </a:ext>
            </a:extLst>
          </p:cNvPr>
          <p:cNvSpPr txBox="1"/>
          <p:nvPr/>
        </p:nvSpPr>
        <p:spPr>
          <a:xfrm>
            <a:off x="3697148" y="5942541"/>
            <a:ext cx="1318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NANOG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8439A7-1A9D-78FE-9097-25052F79FC2B}"/>
              </a:ext>
            </a:extLst>
          </p:cNvPr>
          <p:cNvSpPr txBox="1"/>
          <p:nvPr/>
        </p:nvSpPr>
        <p:spPr>
          <a:xfrm>
            <a:off x="4713760" y="5942541"/>
            <a:ext cx="1075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GATA4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FD77D0-9790-AB6B-424E-5A248676B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40" t="15629" r="13379" b="14995"/>
          <a:stretch/>
        </p:blipFill>
        <p:spPr>
          <a:xfrm>
            <a:off x="2174361" y="1384319"/>
            <a:ext cx="4485168" cy="4402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9C2269-5956-F426-3CFD-F3C70BE32CB5}"/>
              </a:ext>
            </a:extLst>
          </p:cNvPr>
          <p:cNvSpPr txBox="1"/>
          <p:nvPr/>
        </p:nvSpPr>
        <p:spPr>
          <a:xfrm>
            <a:off x="0" y="192183"/>
            <a:ext cx="8889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j-lt"/>
              </a:rPr>
              <a:t>Model of peri-implantation 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5D98BC-B232-8006-7805-FD3CF4D0BD6F}"/>
              </a:ext>
            </a:extLst>
          </p:cNvPr>
          <p:cNvSpPr txBox="1"/>
          <p:nvPr/>
        </p:nvSpPr>
        <p:spPr>
          <a:xfrm>
            <a:off x="5492941" y="5942541"/>
            <a:ext cx="1166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PODXL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611FE9-98E9-7185-55C3-04C27B320401}"/>
              </a:ext>
            </a:extLst>
          </p:cNvPr>
          <p:cNvSpPr txBox="1"/>
          <p:nvPr/>
        </p:nvSpPr>
        <p:spPr>
          <a:xfrm>
            <a:off x="2961253" y="5942541"/>
            <a:ext cx="9057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DAPI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2736CFB-4191-70DB-F2AE-84234F28D5DF}"/>
              </a:ext>
            </a:extLst>
          </p:cNvPr>
          <p:cNvCxnSpPr>
            <a:cxnSpLocks/>
          </p:cNvCxnSpPr>
          <p:nvPr/>
        </p:nvCxnSpPr>
        <p:spPr>
          <a:xfrm>
            <a:off x="2181922" y="3497732"/>
            <a:ext cx="1107534" cy="753256"/>
          </a:xfrm>
          <a:prstGeom prst="straightConnector1">
            <a:avLst/>
          </a:prstGeom>
          <a:ln w="47625">
            <a:solidFill>
              <a:schemeClr val="bg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6431522-A555-3BD9-6E62-0A699688BAA8}"/>
              </a:ext>
            </a:extLst>
          </p:cNvPr>
          <p:cNvCxnSpPr>
            <a:cxnSpLocks/>
          </p:cNvCxnSpPr>
          <p:nvPr/>
        </p:nvCxnSpPr>
        <p:spPr>
          <a:xfrm flipH="1">
            <a:off x="4747366" y="3569941"/>
            <a:ext cx="869152" cy="184886"/>
          </a:xfrm>
          <a:prstGeom prst="straightConnector1">
            <a:avLst/>
          </a:prstGeom>
          <a:ln w="47625">
            <a:solidFill>
              <a:schemeClr val="bg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35B8EC1-F379-EA1C-EF3F-02A505659772}"/>
              </a:ext>
            </a:extLst>
          </p:cNvPr>
          <p:cNvSpPr txBox="1"/>
          <p:nvPr/>
        </p:nvSpPr>
        <p:spPr>
          <a:xfrm>
            <a:off x="7210269" y="347771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Amnio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B0B7AE-1B58-E9FF-DD65-C855C2176FD9}"/>
              </a:ext>
            </a:extLst>
          </p:cNvPr>
          <p:cNvSpPr/>
          <p:nvPr/>
        </p:nvSpPr>
        <p:spPr>
          <a:xfrm>
            <a:off x="1142714" y="3059668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yolk sac like cavity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069F6-244B-B209-7121-DE3D8DBBE2C6}"/>
              </a:ext>
            </a:extLst>
          </p:cNvPr>
          <p:cNvSpPr/>
          <p:nvPr/>
        </p:nvSpPr>
        <p:spPr>
          <a:xfrm>
            <a:off x="6108788" y="321617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Amniotic cavity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2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010EF2-DA61-5D7A-22A1-D717DD6C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21" y="44282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400" dirty="0">
                <a:latin typeface="Arial Rounded MT Bold" panose="020F0704030504030204" pitchFamily="34" charset="77"/>
              </a:rPr>
              <a:t>Criteria for a reliable blastocyst model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FE8841-0D98-6083-71AF-00D4396BD948}"/>
              </a:ext>
            </a:extLst>
          </p:cNvPr>
          <p:cNvSpPr/>
          <p:nvPr/>
        </p:nvSpPr>
        <p:spPr>
          <a:xfrm>
            <a:off x="457200" y="2284718"/>
            <a:ext cx="8518545" cy="2138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spcBef>
                <a:spcPts val="200"/>
              </a:spcBef>
              <a:spcAft>
                <a:spcPts val="800"/>
              </a:spcAft>
              <a:buFont typeface="Wingdings" pitchFamily="2" charset="2"/>
              <a:buChar char="Ø"/>
            </a:pPr>
            <a:r>
              <a:rPr lang="en-GB" sz="2400" dirty="0">
                <a:ea typeface="Calibri" panose="020F0502020204030204" pitchFamily="34" charset="0"/>
              </a:rPr>
              <a:t>Correct topological segregation of three lineages</a:t>
            </a:r>
          </a:p>
          <a:p>
            <a:pPr marL="514350" indent="-514350" algn="just">
              <a:spcBef>
                <a:spcPts val="200"/>
              </a:spcBef>
              <a:spcAft>
                <a:spcPts val="800"/>
              </a:spcAft>
              <a:buFont typeface="Wingdings" pitchFamily="2" charset="2"/>
              <a:buChar char="Ø"/>
            </a:pPr>
            <a:r>
              <a:rPr lang="en-GB" sz="2400" dirty="0">
                <a:ea typeface="Calibri" panose="020F0502020204030204" pitchFamily="34" charset="0"/>
              </a:rPr>
              <a:t>High transcriptome fidelity with human embryo blastocyst lineages, with few or no unassigned cells</a:t>
            </a:r>
          </a:p>
          <a:p>
            <a:pPr marL="514350" indent="-514350" algn="just">
              <a:lnSpc>
                <a:spcPct val="150000"/>
              </a:lnSpc>
              <a:spcBef>
                <a:spcPts val="200"/>
              </a:spcBef>
              <a:spcAft>
                <a:spcPts val="800"/>
              </a:spcAft>
              <a:buFont typeface="Wingdings" pitchFamily="2" charset="2"/>
              <a:buChar char="Ø"/>
            </a:pPr>
            <a:r>
              <a:rPr lang="en-GB" sz="2400" dirty="0">
                <a:ea typeface="Calibri" panose="020F0502020204030204" pitchFamily="34" charset="0"/>
              </a:rPr>
              <a:t>Capable of further development in extended culture</a:t>
            </a:r>
          </a:p>
        </p:txBody>
      </p:sp>
    </p:spTree>
    <p:extLst>
      <p:ext uri="{BB962C8B-B14F-4D97-AF65-F5344CB8AC3E}">
        <p14:creationId xmlns:p14="http://schemas.microsoft.com/office/powerpoint/2010/main" val="275900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DF9269A-86D2-EE0D-79FF-DDAE59F75DBB}"/>
              </a:ext>
            </a:extLst>
          </p:cNvPr>
          <p:cNvSpPr txBox="1"/>
          <p:nvPr/>
        </p:nvSpPr>
        <p:spPr>
          <a:xfrm>
            <a:off x="4470939" y="2774593"/>
            <a:ext cx="4006546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400"/>
              <a:t>Unrestricted source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err="1"/>
              <a:t>Standardised</a:t>
            </a:r>
            <a:r>
              <a:rPr lang="en-US" sz="2400"/>
              <a:t> material</a:t>
            </a:r>
            <a:endParaRPr lang="en-US" sz="2400">
              <a:cs typeface="Calibri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>
                <a:cs typeface="Calibri"/>
              </a:rPr>
              <a:t>Ready genetic manipulation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B3CEBE-110F-46EB-4990-E1C3ACFDAFC3}"/>
              </a:ext>
            </a:extLst>
          </p:cNvPr>
          <p:cNvSpPr txBox="1"/>
          <p:nvPr/>
        </p:nvSpPr>
        <p:spPr>
          <a:xfrm>
            <a:off x="1554546" y="1950581"/>
            <a:ext cx="14722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Embryo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A9FE37-CD63-C904-EB6B-8222730C69BB}"/>
              </a:ext>
            </a:extLst>
          </p:cNvPr>
          <p:cNvSpPr txBox="1"/>
          <p:nvPr/>
        </p:nvSpPr>
        <p:spPr>
          <a:xfrm>
            <a:off x="1019573" y="2819741"/>
            <a:ext cx="330389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/>
              <a:t>Scarce material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/>
              <a:t>Various quality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/>
              <a:t>Limited manipulation</a:t>
            </a:r>
            <a:endParaRPr lang="en-US" sz="2400"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0DB8E-68DA-7D7A-CF75-552B3346A766}"/>
              </a:ext>
            </a:extLst>
          </p:cNvPr>
          <p:cNvSpPr txBox="1"/>
          <p:nvPr/>
        </p:nvSpPr>
        <p:spPr>
          <a:xfrm>
            <a:off x="4688916" y="1950580"/>
            <a:ext cx="2900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Embryo Models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67B785-33DD-65F5-EA12-9AC32ECC909A}"/>
              </a:ext>
            </a:extLst>
          </p:cNvPr>
          <p:cNvSpPr txBox="1"/>
          <p:nvPr/>
        </p:nvSpPr>
        <p:spPr>
          <a:xfrm>
            <a:off x="817606" y="296424"/>
            <a:ext cx="750878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>
                <a:latin typeface="Arial Rounded MT Bold" panose="020F0704030504030204" pitchFamily="34" charset="77"/>
              </a:rPr>
              <a:t>Opportunities provided by </a:t>
            </a:r>
            <a:r>
              <a:rPr lang="en-US" sz="3400" dirty="0" err="1">
                <a:latin typeface="Arial Rounded MT Bold" panose="020F0704030504030204" pitchFamily="34" charset="77"/>
              </a:rPr>
              <a:t>blastoid</a:t>
            </a:r>
            <a:endParaRPr lang="en-US" sz="34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4599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7ED1FB-3807-FB1D-2BBB-01DBD3176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4352"/>
            <a:ext cx="7886700" cy="72938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Live imaging with fluorescent reporters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FD99D0-33BF-97B8-596D-C50E7D9C5F82}"/>
              </a:ext>
            </a:extLst>
          </p:cNvPr>
          <p:cNvSpPr txBox="1"/>
          <p:nvPr/>
        </p:nvSpPr>
        <p:spPr>
          <a:xfrm>
            <a:off x="1070205" y="5404339"/>
            <a:ext cx="70035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Naïve cells carrying Knock-In fluorescent reporters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8FA738-182C-5423-0FEB-3264F0662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725" y="1292297"/>
            <a:ext cx="4784550" cy="3987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002C69-292F-A58A-7157-9ACF9AC3ED0A}"/>
              </a:ext>
            </a:extLst>
          </p:cNvPr>
          <p:cNvSpPr txBox="1"/>
          <p:nvPr/>
        </p:nvSpPr>
        <p:spPr>
          <a:xfrm>
            <a:off x="3379301" y="5934670"/>
            <a:ext cx="23853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TE:   GATA3_mKO2</a:t>
            </a:r>
            <a:r>
              <a:rPr lang="en-US" sz="1800" dirty="0"/>
              <a:t> </a:t>
            </a:r>
          </a:p>
          <a:p>
            <a:pPr algn="ctr"/>
            <a:r>
              <a:rPr lang="en-US" sz="1800" dirty="0">
                <a:solidFill>
                  <a:srgbClr val="00B050"/>
                </a:solidFill>
              </a:rPr>
              <a:t>Hypoblast:  SOX17_GFP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405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56BCF-133E-1FA8-D11C-D5F6F8EA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098" y="0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Applications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FD3FC-8FC7-3A60-9580-F29555CDC328}"/>
              </a:ext>
            </a:extLst>
          </p:cNvPr>
          <p:cNvSpPr txBox="1"/>
          <p:nvPr/>
        </p:nvSpPr>
        <p:spPr>
          <a:xfrm>
            <a:off x="1923736" y="1749643"/>
            <a:ext cx="5730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i="1" dirty="0">
                <a:latin typeface="+mj-lt"/>
              </a:rPr>
              <a:t>Toxicity test and drug screening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F7BBA0-BB5A-F2A4-A396-BE82777FB090}"/>
              </a:ext>
            </a:extLst>
          </p:cNvPr>
          <p:cNvSpPr txBox="1"/>
          <p:nvPr/>
        </p:nvSpPr>
        <p:spPr>
          <a:xfrm>
            <a:off x="1923736" y="2505434"/>
            <a:ext cx="63840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i="1" dirty="0">
                <a:latin typeface="+mj-lt"/>
              </a:rPr>
              <a:t>Improvement of IVF clinic procedures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CD787A-3814-4B5C-A03D-C41A6DFF4479}"/>
              </a:ext>
            </a:extLst>
          </p:cNvPr>
          <p:cNvGrpSpPr/>
          <p:nvPr/>
        </p:nvGrpSpPr>
        <p:grpSpPr>
          <a:xfrm>
            <a:off x="1923790" y="3261225"/>
            <a:ext cx="5322691" cy="2762734"/>
            <a:chOff x="1923790" y="3261225"/>
            <a:chExt cx="5322691" cy="276273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035AFC-6C7D-236C-B68D-0C8D694D9881}"/>
                </a:ext>
              </a:extLst>
            </p:cNvPr>
            <p:cNvSpPr txBox="1"/>
            <p:nvPr/>
          </p:nvSpPr>
          <p:spPr>
            <a:xfrm>
              <a:off x="1923790" y="3261225"/>
              <a:ext cx="53226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itchFamily="2" charset="2"/>
                <a:buChar char="Ø"/>
              </a:pPr>
              <a:r>
                <a:rPr lang="en-US" sz="2800" i="1" dirty="0">
                  <a:latin typeface="+mj-lt"/>
                </a:rPr>
                <a:t>Implantation and placentation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A95A3D0-5691-AA5E-3195-C9201F2CA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3774894" y="3839923"/>
              <a:ext cx="1620483" cy="197467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D35D458-07DE-517A-DADE-08405A9FB949}"/>
                </a:ext>
              </a:extLst>
            </p:cNvPr>
            <p:cNvSpPr txBox="1"/>
            <p:nvPr/>
          </p:nvSpPr>
          <p:spPr>
            <a:xfrm>
              <a:off x="3279482" y="5716182"/>
              <a:ext cx="30190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Picture: modified from  </a:t>
              </a:r>
              <a:r>
                <a:rPr lang="en-US" sz="1400" dirty="0" err="1"/>
                <a:t>Wikimedia.org</a:t>
              </a:r>
              <a:r>
                <a:rPr lang="en-US" sz="14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181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2ED8A2-AB20-4578-A5DE-804783A62E66}"/>
              </a:ext>
            </a:extLst>
          </p:cNvPr>
          <p:cNvSpPr/>
          <p:nvPr/>
        </p:nvSpPr>
        <p:spPr bwMode="auto">
          <a:xfrm rot="1107787">
            <a:off x="5613450" y="3222735"/>
            <a:ext cx="20655" cy="1405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351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C626B4D-5DDD-4919-3028-2D91E278590F}"/>
              </a:ext>
            </a:extLst>
          </p:cNvPr>
          <p:cNvGrpSpPr/>
          <p:nvPr/>
        </p:nvGrpSpPr>
        <p:grpSpPr>
          <a:xfrm>
            <a:off x="5261091" y="2139025"/>
            <a:ext cx="1201725" cy="1228113"/>
            <a:chOff x="5096392" y="2427354"/>
            <a:chExt cx="1602300" cy="163748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3E272403-6199-A5C8-CEDA-B999383FED31}"/>
                </a:ext>
              </a:extLst>
            </p:cNvPr>
            <p:cNvSpPr/>
            <p:nvPr/>
          </p:nvSpPr>
          <p:spPr bwMode="auto">
            <a:xfrm rot="4346906">
              <a:off x="6489367" y="2864286"/>
              <a:ext cx="26199" cy="18540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A8157CA-752F-16F5-D045-8826DA40ECEA}"/>
                </a:ext>
              </a:extLst>
            </p:cNvPr>
            <p:cNvSpPr/>
            <p:nvPr/>
          </p:nvSpPr>
          <p:spPr>
            <a:xfrm rot="4346906">
              <a:off x="6304818" y="3006583"/>
              <a:ext cx="411511" cy="13134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FB0569F-15A2-A84B-688A-5535392080CA}"/>
                </a:ext>
              </a:extLst>
            </p:cNvPr>
            <p:cNvGrpSpPr/>
            <p:nvPr/>
          </p:nvGrpSpPr>
          <p:grpSpPr>
            <a:xfrm rot="20546906">
              <a:off x="5485597" y="2463219"/>
              <a:ext cx="320611" cy="187378"/>
              <a:chOff x="3659271" y="2663358"/>
              <a:chExt cx="1620773" cy="889000"/>
            </a:xfrm>
          </p:grpSpPr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34C2E519-4866-29D6-FCE4-FC03770DC6B8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E267502C-8C0F-700E-12FD-C6BBB3B01719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9FA5928-008B-B09C-16C6-FD98CC9FAB26}"/>
                </a:ext>
              </a:extLst>
            </p:cNvPr>
            <p:cNvGrpSpPr/>
            <p:nvPr/>
          </p:nvGrpSpPr>
          <p:grpSpPr>
            <a:xfrm rot="296847">
              <a:off x="5814987" y="2427354"/>
              <a:ext cx="432572" cy="187378"/>
              <a:chOff x="3659274" y="2663358"/>
              <a:chExt cx="1620773" cy="889000"/>
            </a:xfrm>
          </p:grpSpPr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48E7A478-A42A-BF9B-EF6C-CDC6068A7560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3CC9C58E-1BC2-A06F-41E6-FA323F94568C}"/>
                  </a:ext>
                </a:extLst>
              </p:cNvPr>
              <p:cNvSpPr/>
              <p:nvPr/>
            </p:nvSpPr>
            <p:spPr>
              <a:xfrm>
                <a:off x="3659274" y="3008598"/>
                <a:ext cx="1620773" cy="5437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00A81D0-3EE0-7832-617D-C26F138A95F4}"/>
                </a:ext>
              </a:extLst>
            </p:cNvPr>
            <p:cNvGrpSpPr/>
            <p:nvPr/>
          </p:nvGrpSpPr>
          <p:grpSpPr>
            <a:xfrm rot="19014558">
              <a:off x="5156725" y="2680226"/>
              <a:ext cx="402773" cy="165196"/>
              <a:chOff x="3659271" y="2663358"/>
              <a:chExt cx="1620773" cy="889000"/>
            </a:xfrm>
          </p:grpSpPr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F9B2B68C-3FE0-17E8-9A97-F6A282B0C1FA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4789A3FC-7821-468D-5B98-A82FB983AAF9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FB8066D-DB6D-9309-8641-AA221926C9D7}"/>
                </a:ext>
              </a:extLst>
            </p:cNvPr>
            <p:cNvGrpSpPr/>
            <p:nvPr/>
          </p:nvGrpSpPr>
          <p:grpSpPr>
            <a:xfrm rot="17167439">
              <a:off x="5030947" y="2968744"/>
              <a:ext cx="336965" cy="194627"/>
              <a:chOff x="3659271" y="2663358"/>
              <a:chExt cx="1620773" cy="889000"/>
            </a:xfrm>
          </p:grpSpPr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FC80C4BC-3236-310C-EC1B-CE718CFDDFD1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24B771EF-66E1-0A62-19FB-7EFA12923433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C38C48B-96FA-97D7-E577-98D1F6EC7AD8}"/>
                </a:ext>
              </a:extLst>
            </p:cNvPr>
            <p:cNvGrpSpPr/>
            <p:nvPr/>
          </p:nvGrpSpPr>
          <p:grpSpPr>
            <a:xfrm rot="3813906">
              <a:off x="6157526" y="2635043"/>
              <a:ext cx="402169" cy="185406"/>
              <a:chOff x="3792430" y="2663358"/>
              <a:chExt cx="1491003" cy="889000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F8D85B8F-9689-D2EC-5855-BF76ADC82B84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DCC41CA-F5C2-EF0F-0D75-BF1A840398E4}"/>
                  </a:ext>
                </a:extLst>
              </p:cNvPr>
              <p:cNvSpPr/>
              <p:nvPr/>
            </p:nvSpPr>
            <p:spPr>
              <a:xfrm rot="20746023">
                <a:off x="3792430" y="2830339"/>
                <a:ext cx="1491003" cy="63683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A0F432A-3EA8-01BE-4610-4E8B9A730CC9}"/>
                </a:ext>
              </a:extLst>
            </p:cNvPr>
            <p:cNvGrpSpPr/>
            <p:nvPr/>
          </p:nvGrpSpPr>
          <p:grpSpPr>
            <a:xfrm rot="4962995">
              <a:off x="6392397" y="3348133"/>
              <a:ext cx="401667" cy="210922"/>
              <a:chOff x="3715602" y="2663358"/>
              <a:chExt cx="1489140" cy="1011346"/>
            </a:xfrm>
          </p:grpSpPr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8A00743E-7584-1B99-D365-096BBEFA6A6B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4880591B-E1F9-7AEF-9E87-FCFE18450287}"/>
                  </a:ext>
                </a:extLst>
              </p:cNvPr>
              <p:cNvSpPr/>
              <p:nvPr/>
            </p:nvSpPr>
            <p:spPr>
              <a:xfrm rot="725635">
                <a:off x="3715602" y="2980021"/>
                <a:ext cx="1489140" cy="69468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057505F-0322-A85F-D02F-2FFF42739861}"/>
                </a:ext>
              </a:extLst>
            </p:cNvPr>
            <p:cNvGrpSpPr/>
            <p:nvPr/>
          </p:nvGrpSpPr>
          <p:grpSpPr>
            <a:xfrm rot="19324134">
              <a:off x="6205768" y="3706217"/>
              <a:ext cx="405962" cy="187378"/>
              <a:chOff x="3687252" y="2663358"/>
              <a:chExt cx="1532606" cy="889000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2D26206C-B71F-8DBE-546E-1C1B53CD21C5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B138EED9-3EB7-DDB6-9FF7-F869A0269EBF}"/>
                  </a:ext>
                </a:extLst>
              </p:cNvPr>
              <p:cNvSpPr/>
              <p:nvPr/>
            </p:nvSpPr>
            <p:spPr>
              <a:xfrm rot="21143569">
                <a:off x="3687252" y="2677661"/>
                <a:ext cx="1532606" cy="69468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812D194-AE9B-6E56-C9F8-ED6962A9F0CC}"/>
                </a:ext>
              </a:extLst>
            </p:cNvPr>
            <p:cNvGrpSpPr/>
            <p:nvPr/>
          </p:nvGrpSpPr>
          <p:grpSpPr>
            <a:xfrm rot="20546906">
              <a:off x="5830820" y="3877460"/>
              <a:ext cx="432572" cy="187378"/>
              <a:chOff x="3659271" y="2663358"/>
              <a:chExt cx="1620773" cy="889000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6FBA0EA2-326C-CD6F-7729-FCAF2C940D6B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05B3714-837F-17A8-852A-26A33FCE88C3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8735B9E-B087-044D-BD7E-945C2ECD8579}"/>
                </a:ext>
              </a:extLst>
            </p:cNvPr>
            <p:cNvGrpSpPr/>
            <p:nvPr/>
          </p:nvGrpSpPr>
          <p:grpSpPr>
            <a:xfrm rot="3452738">
              <a:off x="5169252" y="3637149"/>
              <a:ext cx="437172" cy="185406"/>
              <a:chOff x="3659271" y="2663358"/>
              <a:chExt cx="1620773" cy="889000"/>
            </a:xfrm>
          </p:grpSpPr>
          <p:sp>
            <p:nvSpPr>
              <p:cNvPr id="40" name="Rounded Rectangle 39">
                <a:extLst>
                  <a:ext uri="{FF2B5EF4-FFF2-40B4-BE49-F238E27FC236}">
                    <a16:creationId xmlns:a16="http://schemas.microsoft.com/office/drawing/2014/main" id="{00DCCE3A-BDE3-ED6D-388D-CC7A91834489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02AFA5E3-2927-A2ED-B9D8-C231F410EA57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C7F4D53-AAFF-F9A8-887F-11A7C4CCD202}"/>
                </a:ext>
              </a:extLst>
            </p:cNvPr>
            <p:cNvGrpSpPr/>
            <p:nvPr/>
          </p:nvGrpSpPr>
          <p:grpSpPr>
            <a:xfrm rot="15748744">
              <a:off x="4997201" y="3315284"/>
              <a:ext cx="383788" cy="185406"/>
              <a:chOff x="3659271" y="2663358"/>
              <a:chExt cx="1620773" cy="889000"/>
            </a:xfrm>
          </p:grpSpPr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BF1AEC7B-DD22-3C6F-C4C0-82CD501A5D44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E6415404-8D9D-5664-FCDF-3E87D6479CA8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F2CBB4B-2AAB-529A-ACFD-16754C35B196}"/>
                </a:ext>
              </a:extLst>
            </p:cNvPr>
            <p:cNvSpPr/>
            <p:nvPr/>
          </p:nvSpPr>
          <p:spPr>
            <a:xfrm rot="20546906">
              <a:off x="5345688" y="2826577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F1FB444-D2AA-0B48-358F-0CF101445847}"/>
                </a:ext>
              </a:extLst>
            </p:cNvPr>
            <p:cNvSpPr/>
            <p:nvPr/>
          </p:nvSpPr>
          <p:spPr>
            <a:xfrm rot="20546906">
              <a:off x="5492123" y="2708902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A1ECAC1-9616-29A4-CF99-F44F5E7A6BAF}"/>
                </a:ext>
              </a:extLst>
            </p:cNvPr>
            <p:cNvSpPr/>
            <p:nvPr/>
          </p:nvSpPr>
          <p:spPr>
            <a:xfrm rot="20546906">
              <a:off x="5521657" y="2920751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F5723C5-1933-AACE-9469-2F89723B2F96}"/>
                </a:ext>
              </a:extLst>
            </p:cNvPr>
            <p:cNvSpPr/>
            <p:nvPr/>
          </p:nvSpPr>
          <p:spPr>
            <a:xfrm rot="20546906">
              <a:off x="5811476" y="2773902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8258FB1-CED1-A282-96BC-AA70839D39AF}"/>
                </a:ext>
              </a:extLst>
            </p:cNvPr>
            <p:cNvSpPr/>
            <p:nvPr/>
          </p:nvSpPr>
          <p:spPr>
            <a:xfrm rot="20546906">
              <a:off x="5641241" y="2796405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AF56C4F-5328-AE3F-ABB6-5105E7737FD9}"/>
                </a:ext>
              </a:extLst>
            </p:cNvPr>
            <p:cNvSpPr/>
            <p:nvPr/>
          </p:nvSpPr>
          <p:spPr>
            <a:xfrm rot="20546906">
              <a:off x="5688365" y="2949887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139EDF5-5768-B604-C161-EE9FF95D941E}"/>
                </a:ext>
              </a:extLst>
            </p:cNvPr>
            <p:cNvSpPr/>
            <p:nvPr/>
          </p:nvSpPr>
          <p:spPr>
            <a:xfrm rot="20546906">
              <a:off x="5872387" y="2926619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ACCB938-51ED-4736-498D-84EBE90D76A8}"/>
                </a:ext>
              </a:extLst>
            </p:cNvPr>
            <p:cNvSpPr/>
            <p:nvPr/>
          </p:nvSpPr>
          <p:spPr>
            <a:xfrm rot="20546906">
              <a:off x="5993180" y="2806549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B4BE167-7879-4C34-E857-215AD2472C9E}"/>
                </a:ext>
              </a:extLst>
            </p:cNvPr>
            <p:cNvSpPr/>
            <p:nvPr/>
          </p:nvSpPr>
          <p:spPr>
            <a:xfrm rot="20546906">
              <a:off x="6008609" y="2666999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79D7B02-2A79-46F9-CAAC-3203AA500DAF}"/>
                </a:ext>
              </a:extLst>
            </p:cNvPr>
            <p:cNvSpPr/>
            <p:nvPr/>
          </p:nvSpPr>
          <p:spPr>
            <a:xfrm rot="20546906">
              <a:off x="5829748" y="2602329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6ACDA61-82B2-F836-EC57-3FBAFFB9DC7D}"/>
                </a:ext>
              </a:extLst>
            </p:cNvPr>
            <p:cNvSpPr/>
            <p:nvPr/>
          </p:nvSpPr>
          <p:spPr>
            <a:xfrm rot="20546906">
              <a:off x="5673171" y="2629160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7F526A7-50E6-758F-ED65-DFB87CD8F19D}"/>
                </a:ext>
              </a:extLst>
            </p:cNvPr>
            <p:cNvSpPr/>
            <p:nvPr/>
          </p:nvSpPr>
          <p:spPr>
            <a:xfrm rot="20546906">
              <a:off x="6144292" y="2816156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D9A2E58-FD6F-C2F3-FB9B-EEA46052A948}"/>
                </a:ext>
              </a:extLst>
            </p:cNvPr>
            <p:cNvSpPr/>
            <p:nvPr/>
          </p:nvSpPr>
          <p:spPr>
            <a:xfrm rot="20546906">
              <a:off x="6056645" y="2891182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711335D-FEB9-F6C5-DFFB-A4F9D33573DF}"/>
                </a:ext>
              </a:extLst>
            </p:cNvPr>
            <p:cNvSpPr/>
            <p:nvPr/>
          </p:nvSpPr>
          <p:spPr>
            <a:xfrm rot="20846054">
              <a:off x="5300742" y="2989035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5612D5D-37A0-6F68-545D-B67561821DE8}"/>
                </a:ext>
              </a:extLst>
            </p:cNvPr>
            <p:cNvSpPr/>
            <p:nvPr/>
          </p:nvSpPr>
          <p:spPr>
            <a:xfrm rot="20846054">
              <a:off x="5450889" y="3038758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5B4275F-45DB-A5EA-AC61-655110508FD9}"/>
                </a:ext>
              </a:extLst>
            </p:cNvPr>
            <p:cNvSpPr/>
            <p:nvPr/>
          </p:nvSpPr>
          <p:spPr>
            <a:xfrm rot="20846054">
              <a:off x="5601551" y="3060701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E0CBD99-F820-87FB-B80B-B9A534F0B9B6}"/>
                </a:ext>
              </a:extLst>
            </p:cNvPr>
            <p:cNvSpPr/>
            <p:nvPr/>
          </p:nvSpPr>
          <p:spPr>
            <a:xfrm rot="20846054">
              <a:off x="5767623" y="3069036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05166A0-108A-88C8-0264-6500E84537F7}"/>
                </a:ext>
              </a:extLst>
            </p:cNvPr>
            <p:cNvSpPr/>
            <p:nvPr/>
          </p:nvSpPr>
          <p:spPr>
            <a:xfrm rot="20846054">
              <a:off x="5962933" y="3063366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ADC2807-FBBC-A9A4-4C07-FB55F9313E5A}"/>
                </a:ext>
              </a:extLst>
            </p:cNvPr>
            <p:cNvSpPr/>
            <p:nvPr/>
          </p:nvSpPr>
          <p:spPr>
            <a:xfrm rot="20846054" flipV="1">
              <a:off x="6241142" y="2953768"/>
              <a:ext cx="193167" cy="95958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194C099-04D1-3C98-F038-F48C9CA55E43}"/>
                </a:ext>
              </a:extLst>
            </p:cNvPr>
            <p:cNvSpPr/>
            <p:nvPr/>
          </p:nvSpPr>
          <p:spPr>
            <a:xfrm rot="20846054" flipV="1">
              <a:off x="6120363" y="3015929"/>
              <a:ext cx="193167" cy="95958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39B34E48-0B66-4719-8D86-18E89105BF1C}"/>
              </a:ext>
            </a:extLst>
          </p:cNvPr>
          <p:cNvSpPr/>
          <p:nvPr/>
        </p:nvSpPr>
        <p:spPr bwMode="auto">
          <a:xfrm rot="5100852">
            <a:off x="4867481" y="2596503"/>
            <a:ext cx="15661" cy="11200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35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E45370D-3D66-6E67-AE0E-CC649CDB5AE8}"/>
              </a:ext>
            </a:extLst>
          </p:cNvPr>
          <p:cNvSpPr/>
          <p:nvPr/>
        </p:nvSpPr>
        <p:spPr>
          <a:xfrm rot="21300852">
            <a:off x="4327397" y="2276503"/>
            <a:ext cx="193687" cy="875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C059193-5EB4-9851-4E95-A70B4AD06C42}"/>
              </a:ext>
            </a:extLst>
          </p:cNvPr>
          <p:cNvGrpSpPr/>
          <p:nvPr/>
        </p:nvGrpSpPr>
        <p:grpSpPr>
          <a:xfrm rot="19768504">
            <a:off x="4104695" y="2341596"/>
            <a:ext cx="243323" cy="98748"/>
            <a:chOff x="3659271" y="2663358"/>
            <a:chExt cx="1620773" cy="889000"/>
          </a:xfrm>
        </p:grpSpPr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A669B619-0692-4FE2-3EAA-F44753AA3E8F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926CDDD-CBA5-576C-0009-C984628070BB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9EA4976-1B21-D056-2EE5-DB8C9D16F8E9}"/>
              </a:ext>
            </a:extLst>
          </p:cNvPr>
          <p:cNvGrpSpPr/>
          <p:nvPr/>
        </p:nvGrpSpPr>
        <p:grpSpPr>
          <a:xfrm rot="17921385">
            <a:off x="3992091" y="2488598"/>
            <a:ext cx="201425" cy="117579"/>
            <a:chOff x="3659271" y="2663358"/>
            <a:chExt cx="1620773" cy="889000"/>
          </a:xfrm>
        </p:grpSpPr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BE95C136-55B1-241F-6D36-EF0053947721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7B71FD2-3CC0-865D-62E3-9A7DEA0DCBB6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811CEC3-7990-4B50-19E3-74CF07D5DACC}"/>
              </a:ext>
            </a:extLst>
          </p:cNvPr>
          <p:cNvGrpSpPr/>
          <p:nvPr/>
        </p:nvGrpSpPr>
        <p:grpSpPr>
          <a:xfrm rot="5716941">
            <a:off x="4764895" y="2861645"/>
            <a:ext cx="240101" cy="114659"/>
            <a:chOff x="3793880" y="2663358"/>
            <a:chExt cx="1489140" cy="910039"/>
          </a:xfrm>
        </p:grpSpPr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7C60AD9D-17B9-2173-E34B-D87A6F3E76C6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79A1907-6006-001C-5DE7-A0B5AB290726}"/>
                </a:ext>
              </a:extLst>
            </p:cNvPr>
            <p:cNvSpPr/>
            <p:nvPr/>
          </p:nvSpPr>
          <p:spPr>
            <a:xfrm rot="497851">
              <a:off x="3793880" y="2878715"/>
              <a:ext cx="1489140" cy="69468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284B0F0-F2D1-5A38-DBE9-DD58F9DDC5F9}"/>
              </a:ext>
            </a:extLst>
          </p:cNvPr>
          <p:cNvGrpSpPr/>
          <p:nvPr/>
        </p:nvGrpSpPr>
        <p:grpSpPr>
          <a:xfrm rot="20078080">
            <a:off x="4624153" y="3043032"/>
            <a:ext cx="259359" cy="112007"/>
            <a:chOff x="3659271" y="2663358"/>
            <a:chExt cx="1620773" cy="889000"/>
          </a:xfrm>
        </p:grpSpPr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2A1732D1-0131-6356-4314-CA4EA9110297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C1693EA0-E44C-BCD8-BD07-63BBC17D7653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537246D-8D77-FCD5-57FC-5F802565500E}"/>
              </a:ext>
            </a:extLst>
          </p:cNvPr>
          <p:cNvGrpSpPr/>
          <p:nvPr/>
        </p:nvGrpSpPr>
        <p:grpSpPr>
          <a:xfrm rot="21300852">
            <a:off x="4396703" y="3134462"/>
            <a:ext cx="261325" cy="112007"/>
            <a:chOff x="3659271" y="2663358"/>
            <a:chExt cx="1620773" cy="889000"/>
          </a:xfrm>
        </p:grpSpPr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90BE7EB8-1FC3-682E-1E81-B73C2D6C4A48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B9556D1-8928-CCEF-2C32-29B6594B82BE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779639-6B71-382E-2BF5-E1BEB25CC4CF}"/>
              </a:ext>
            </a:extLst>
          </p:cNvPr>
          <p:cNvGrpSpPr/>
          <p:nvPr/>
        </p:nvGrpSpPr>
        <p:grpSpPr>
          <a:xfrm rot="1861733">
            <a:off x="4159710" y="3097880"/>
            <a:ext cx="261325" cy="112007"/>
            <a:chOff x="3659271" y="2663358"/>
            <a:chExt cx="1620773" cy="889000"/>
          </a:xfrm>
        </p:grpSpPr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DD7FBC83-4584-AA77-B42F-C7FF04723D5E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2A00F0A-286B-ABB2-C576-C38DDFBFEFF8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86BAFE29-30AD-4FC1-2314-85848E712C9C}"/>
              </a:ext>
            </a:extLst>
          </p:cNvPr>
          <p:cNvSpPr/>
          <p:nvPr/>
        </p:nvSpPr>
        <p:spPr bwMode="auto">
          <a:xfrm rot="4206684">
            <a:off x="4083683" y="2836098"/>
            <a:ext cx="16637" cy="11200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351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0EF6A0A-4E89-34FA-E6DF-842DA30DA952}"/>
              </a:ext>
            </a:extLst>
          </p:cNvPr>
          <p:cNvGrpSpPr/>
          <p:nvPr/>
        </p:nvGrpSpPr>
        <p:grpSpPr>
          <a:xfrm rot="16502690">
            <a:off x="3926881" y="2689599"/>
            <a:ext cx="229415" cy="112007"/>
            <a:chOff x="3659271" y="2663358"/>
            <a:chExt cx="1620773" cy="889000"/>
          </a:xfrm>
        </p:grpSpPr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133FC689-71EB-8930-E7E9-7EC63F91DF97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4F3826F6-DD5C-5318-C012-441B797CDCD3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82" name="Oval 81">
            <a:extLst>
              <a:ext uri="{FF2B5EF4-FFF2-40B4-BE49-F238E27FC236}">
                <a16:creationId xmlns:a16="http://schemas.microsoft.com/office/drawing/2014/main" id="{B292205C-C981-6DC8-E15C-306CBA8A72AC}"/>
              </a:ext>
            </a:extLst>
          </p:cNvPr>
          <p:cNvSpPr/>
          <p:nvPr/>
        </p:nvSpPr>
        <p:spPr>
          <a:xfrm rot="21300852">
            <a:off x="4198917" y="2437881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ABFB0EC-E015-E458-410E-A3EC3E0DCD1C}"/>
              </a:ext>
            </a:extLst>
          </p:cNvPr>
          <p:cNvSpPr/>
          <p:nvPr/>
        </p:nvSpPr>
        <p:spPr>
          <a:xfrm rot="21300852">
            <a:off x="4300766" y="2388170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248079E6-0B12-7A29-4A97-E5E66C38449D}"/>
              </a:ext>
            </a:extLst>
          </p:cNvPr>
          <p:cNvSpPr/>
          <p:nvPr/>
        </p:nvSpPr>
        <p:spPr>
          <a:xfrm rot="21300852">
            <a:off x="4290219" y="2515634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DABECFE0-1FFD-D04A-CF8F-B79E91F1C4AC}"/>
              </a:ext>
            </a:extLst>
          </p:cNvPr>
          <p:cNvSpPr/>
          <p:nvPr/>
        </p:nvSpPr>
        <p:spPr>
          <a:xfrm rot="21300852">
            <a:off x="4480441" y="2467469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67BD38E-AE45-7CC5-5DDC-633AF8E2C166}"/>
              </a:ext>
            </a:extLst>
          </p:cNvPr>
          <p:cNvSpPr/>
          <p:nvPr/>
        </p:nvSpPr>
        <p:spPr>
          <a:xfrm rot="21300852">
            <a:off x="4377122" y="2458553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19D8F980-AEC0-B8A8-9292-CEF3207D462F}"/>
              </a:ext>
            </a:extLst>
          </p:cNvPr>
          <p:cNvSpPr/>
          <p:nvPr/>
        </p:nvSpPr>
        <p:spPr>
          <a:xfrm rot="21300852">
            <a:off x="4384647" y="2554230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2407E32-1CE9-93B7-08A3-8FDEB27F0A10}"/>
              </a:ext>
            </a:extLst>
          </p:cNvPr>
          <p:cNvSpPr/>
          <p:nvPr/>
        </p:nvSpPr>
        <p:spPr>
          <a:xfrm rot="21300852">
            <a:off x="4496195" y="2564486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DA6FA17-3BC4-E537-3394-DB70DB0C8ECE}"/>
              </a:ext>
            </a:extLst>
          </p:cNvPr>
          <p:cNvSpPr/>
          <p:nvPr/>
        </p:nvSpPr>
        <p:spPr>
          <a:xfrm rot="21300852">
            <a:off x="4583243" y="2510057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BF6DE55F-348E-8299-FB5F-8CE6646C4FF1}"/>
              </a:ext>
            </a:extLst>
          </p:cNvPr>
          <p:cNvSpPr/>
          <p:nvPr/>
        </p:nvSpPr>
        <p:spPr>
          <a:xfrm rot="21300852">
            <a:off x="4610754" y="2430613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53453AD-1D88-4A50-1AA8-90CE53C6AF3C}"/>
              </a:ext>
            </a:extLst>
          </p:cNvPr>
          <p:cNvSpPr/>
          <p:nvPr/>
        </p:nvSpPr>
        <p:spPr>
          <a:xfrm rot="21300852">
            <a:off x="4513854" y="2369704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4587939-75D6-5AC1-51F0-F9FD493B626C}"/>
              </a:ext>
            </a:extLst>
          </p:cNvPr>
          <p:cNvSpPr/>
          <p:nvPr/>
        </p:nvSpPr>
        <p:spPr>
          <a:xfrm rot="21300852">
            <a:off x="4418013" y="2365082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5DB66A8D-332D-F534-13ED-F11A7DF31D1B}"/>
              </a:ext>
            </a:extLst>
          </p:cNvPr>
          <p:cNvSpPr/>
          <p:nvPr/>
        </p:nvSpPr>
        <p:spPr>
          <a:xfrm rot="21300852">
            <a:off x="4671055" y="2535236"/>
            <a:ext cx="115845" cy="9331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FFA080F5-BABB-97F7-4687-2A017BD89A64}"/>
              </a:ext>
            </a:extLst>
          </p:cNvPr>
          <p:cNvSpPr/>
          <p:nvPr/>
        </p:nvSpPr>
        <p:spPr>
          <a:xfrm rot="5100852">
            <a:off x="4757010" y="2637311"/>
            <a:ext cx="245987" cy="875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CDC9F4B0-84BB-D774-46C8-7DAB1AE68B20}"/>
              </a:ext>
            </a:extLst>
          </p:cNvPr>
          <p:cNvSpPr/>
          <p:nvPr/>
        </p:nvSpPr>
        <p:spPr>
          <a:xfrm rot="3398571">
            <a:off x="4655219" y="2410513"/>
            <a:ext cx="261325" cy="875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4222F10-4B1A-DFB6-5427-476243035B2E}"/>
              </a:ext>
            </a:extLst>
          </p:cNvPr>
          <p:cNvGrpSpPr/>
          <p:nvPr/>
        </p:nvGrpSpPr>
        <p:grpSpPr>
          <a:xfrm rot="4206684">
            <a:off x="3987971" y="2918870"/>
            <a:ext cx="261325" cy="112007"/>
            <a:chOff x="3659271" y="2663358"/>
            <a:chExt cx="1620773" cy="889000"/>
          </a:xfrm>
        </p:grpSpPr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DA9D91E0-7936-1A22-8448-91C063185662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15305FE0-CE43-C5FF-9358-9C3A2325980B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A4A427C-D43B-F70C-D17B-CD97345934C3}"/>
              </a:ext>
            </a:extLst>
          </p:cNvPr>
          <p:cNvGrpSpPr/>
          <p:nvPr/>
        </p:nvGrpSpPr>
        <p:grpSpPr>
          <a:xfrm>
            <a:off x="2842068" y="2383314"/>
            <a:ext cx="868567" cy="755315"/>
            <a:chOff x="1621491" y="2767184"/>
            <a:chExt cx="1158089" cy="1007087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B260EBF0-9F24-CEDE-4122-8DC0434BA370}"/>
                </a:ext>
              </a:extLst>
            </p:cNvPr>
            <p:cNvGrpSpPr/>
            <p:nvPr/>
          </p:nvGrpSpPr>
          <p:grpSpPr>
            <a:xfrm rot="4567852">
              <a:off x="2382612" y="3021951"/>
              <a:ext cx="390216" cy="403721"/>
              <a:chOff x="3659271" y="2663358"/>
              <a:chExt cx="1620773" cy="889000"/>
            </a:xfrm>
          </p:grpSpPr>
          <p:sp>
            <p:nvSpPr>
              <p:cNvPr id="121" name="Rounded Rectangle 120">
                <a:extLst>
                  <a:ext uri="{FF2B5EF4-FFF2-40B4-BE49-F238E27FC236}">
                    <a16:creationId xmlns:a16="http://schemas.microsoft.com/office/drawing/2014/main" id="{47DBB85F-9669-0B3E-7B59-E216B5659FF3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1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A1A03AA8-6005-A093-F5C8-98C4E121702A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EE1BEBA9-FEB9-D25E-2007-8EE14C359665}"/>
                </a:ext>
              </a:extLst>
            </p:cNvPr>
            <p:cNvGrpSpPr/>
            <p:nvPr/>
          </p:nvGrpSpPr>
          <p:grpSpPr>
            <a:xfrm>
              <a:off x="1621491" y="2767184"/>
              <a:ext cx="993466" cy="1007087"/>
              <a:chOff x="2041215" y="2767184"/>
              <a:chExt cx="993466" cy="1007087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45CC0D96-E120-4C18-A05E-97727B4741F5}"/>
                  </a:ext>
                </a:extLst>
              </p:cNvPr>
              <p:cNvGrpSpPr/>
              <p:nvPr/>
            </p:nvGrpSpPr>
            <p:grpSpPr>
              <a:xfrm rot="7767601">
                <a:off x="2637713" y="3351852"/>
                <a:ext cx="390216" cy="403721"/>
                <a:chOff x="3659271" y="2663358"/>
                <a:chExt cx="1620773" cy="889000"/>
              </a:xfrm>
            </p:grpSpPr>
            <p:sp>
              <p:nvSpPr>
                <p:cNvPr id="119" name="Rounded Rectangle 118">
                  <a:extLst>
                    <a:ext uri="{FF2B5EF4-FFF2-40B4-BE49-F238E27FC236}">
                      <a16:creationId xmlns:a16="http://schemas.microsoft.com/office/drawing/2014/main" id="{84C787AE-AE11-784D-7ED8-2AE42FF9CC54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 sz="1351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742B7EEA-6BC6-58C7-6FDE-41FBDA58F253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1"/>
                </a:p>
              </p:txBody>
            </p: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FFE2C0E7-8B94-8C68-8E88-1EDE9AAAAF53}"/>
                  </a:ext>
                </a:extLst>
              </p:cNvPr>
              <p:cNvGrpSpPr/>
              <p:nvPr/>
            </p:nvGrpSpPr>
            <p:grpSpPr>
              <a:xfrm>
                <a:off x="2041215" y="2767184"/>
                <a:ext cx="865536" cy="1007087"/>
                <a:chOff x="2445945" y="2767184"/>
                <a:chExt cx="865536" cy="1007087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5CD9180-DD40-A97A-82D6-D286B21B28F9}"/>
                    </a:ext>
                  </a:extLst>
                </p:cNvPr>
                <p:cNvGrpSpPr/>
                <p:nvPr/>
              </p:nvGrpSpPr>
              <p:grpSpPr>
                <a:xfrm rot="1949292">
                  <a:off x="2921265" y="2767184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117" name="Rounded Rectangle 116">
                    <a:extLst>
                      <a:ext uri="{FF2B5EF4-FFF2-40B4-BE49-F238E27FC236}">
                        <a16:creationId xmlns:a16="http://schemas.microsoft.com/office/drawing/2014/main" id="{D1521159-052E-EB83-8BA6-08B878CFB0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1351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5C148CF7-C73C-EEB4-468B-59C4E00A9429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1"/>
                  </a:p>
                </p:txBody>
              </p: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8CC85759-89FA-EA59-8A93-C15C7CC36E6E}"/>
                    </a:ext>
                  </a:extLst>
                </p:cNvPr>
                <p:cNvGrpSpPr/>
                <p:nvPr/>
              </p:nvGrpSpPr>
              <p:grpSpPr>
                <a:xfrm rot="1607691">
                  <a:off x="2666688" y="3370550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115" name="Rounded Rectangle 114">
                    <a:extLst>
                      <a:ext uri="{FF2B5EF4-FFF2-40B4-BE49-F238E27FC236}">
                        <a16:creationId xmlns:a16="http://schemas.microsoft.com/office/drawing/2014/main" id="{CED523E3-EEF8-E083-6583-4E9D6F9CE3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1351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6" name="Oval 115">
                    <a:extLst>
                      <a:ext uri="{FF2B5EF4-FFF2-40B4-BE49-F238E27FC236}">
                        <a16:creationId xmlns:a16="http://schemas.microsoft.com/office/drawing/2014/main" id="{84C0F560-FE71-25F7-9B2E-CA6C73F01FF5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1"/>
                  </a:p>
                </p:txBody>
              </p: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9AA06F51-449C-F690-23E6-7471FDA7A949}"/>
                    </a:ext>
                  </a:extLst>
                </p:cNvPr>
                <p:cNvGrpSpPr/>
                <p:nvPr/>
              </p:nvGrpSpPr>
              <p:grpSpPr>
                <a:xfrm rot="4567852">
                  <a:off x="2452698" y="3109132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113" name="Rounded Rectangle 112">
                    <a:extLst>
                      <a:ext uri="{FF2B5EF4-FFF2-40B4-BE49-F238E27FC236}">
                        <a16:creationId xmlns:a16="http://schemas.microsoft.com/office/drawing/2014/main" id="{25AE106D-DE9E-6B0C-6256-2B15BE54BF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1351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4" name="Oval 113">
                    <a:extLst>
                      <a:ext uri="{FF2B5EF4-FFF2-40B4-BE49-F238E27FC236}">
                        <a16:creationId xmlns:a16="http://schemas.microsoft.com/office/drawing/2014/main" id="{E4011CD6-B745-3BAE-28CA-B9C80A90A7C1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1"/>
                  </a:p>
                </p:txBody>
              </p:sp>
            </p:grp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9483C8FE-3341-AC7C-194E-E7BC88B41249}"/>
                    </a:ext>
                  </a:extLst>
                </p:cNvPr>
                <p:cNvGrpSpPr/>
                <p:nvPr/>
              </p:nvGrpSpPr>
              <p:grpSpPr>
                <a:xfrm rot="19471488">
                  <a:off x="2504247" y="2782738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111" name="Rounded Rectangle 110">
                    <a:extLst>
                      <a:ext uri="{FF2B5EF4-FFF2-40B4-BE49-F238E27FC236}">
                        <a16:creationId xmlns:a16="http://schemas.microsoft.com/office/drawing/2014/main" id="{26ACB39E-C5D9-641E-B749-5253824DCB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1351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id="{93E41924-3917-AB38-CCB7-E1A3D49EFB31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1"/>
                  </a:p>
                </p:txBody>
              </p:sp>
            </p:grp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13107461-0AF4-9579-C045-BA0D64E33865}"/>
                    </a:ext>
                  </a:extLst>
                </p:cNvPr>
                <p:cNvSpPr/>
                <p:nvPr/>
              </p:nvSpPr>
              <p:spPr>
                <a:xfrm rot="5400000">
                  <a:off x="2695042" y="3003650"/>
                  <a:ext cx="378026" cy="428743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1">
                    <a:solidFill>
                      <a:srgbClr val="FFFF00"/>
                    </a:solidFill>
                    <a:highlight>
                      <a:srgbClr val="FFFF00"/>
                    </a:highlight>
                  </a:endParaRPr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354FCA7E-838B-F9C2-7ECB-57C0BE2D8CAA}"/>
                    </a:ext>
                  </a:extLst>
                </p:cNvPr>
                <p:cNvSpPr/>
                <p:nvPr/>
              </p:nvSpPr>
              <p:spPr>
                <a:xfrm rot="5400000">
                  <a:off x="2898159" y="3007921"/>
                  <a:ext cx="378026" cy="428743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1">
                    <a:solidFill>
                      <a:srgbClr val="FFFF00"/>
                    </a:solidFill>
                    <a:highlight>
                      <a:srgbClr val="FFFF00"/>
                    </a:highlight>
                  </a:endParaRP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8B61FB9C-7AF1-53FB-ED09-0A9146469723}"/>
                    </a:ext>
                  </a:extLst>
                </p:cNvPr>
                <p:cNvSpPr/>
                <p:nvPr/>
              </p:nvSpPr>
              <p:spPr>
                <a:xfrm rot="5400000">
                  <a:off x="2769234" y="3160815"/>
                  <a:ext cx="376935" cy="428743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1">
                    <a:solidFill>
                      <a:srgbClr val="FFFF00"/>
                    </a:solidFill>
                    <a:highlight>
                      <a:srgbClr val="FFFF00"/>
                    </a:highlight>
                  </a:endParaRPr>
                </a:p>
              </p:txBody>
            </p:sp>
          </p:grp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AA4597E-D314-7FB3-7C7D-88DB0314C78A}"/>
              </a:ext>
            </a:extLst>
          </p:cNvPr>
          <p:cNvGrpSpPr/>
          <p:nvPr/>
        </p:nvGrpSpPr>
        <p:grpSpPr>
          <a:xfrm>
            <a:off x="1136861" y="2572014"/>
            <a:ext cx="564103" cy="557303"/>
            <a:chOff x="153125" y="2878645"/>
            <a:chExt cx="892987" cy="882225"/>
          </a:xfrm>
          <a:solidFill>
            <a:schemeClr val="bg2">
              <a:lumMod val="90000"/>
            </a:schemeClr>
          </a:solidFill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B49AEAEE-FF77-7478-3D73-64F75155102F}"/>
                </a:ext>
              </a:extLst>
            </p:cNvPr>
            <p:cNvSpPr/>
            <p:nvPr/>
          </p:nvSpPr>
          <p:spPr>
            <a:xfrm rot="21450708">
              <a:off x="153125" y="2878645"/>
              <a:ext cx="892987" cy="882225"/>
            </a:xfrm>
            <a:prstGeom prst="ellips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1F07806-E1D6-673F-D31B-0F471FC7F29C}"/>
                </a:ext>
              </a:extLst>
            </p:cNvPr>
            <p:cNvGrpSpPr/>
            <p:nvPr/>
          </p:nvGrpSpPr>
          <p:grpSpPr>
            <a:xfrm>
              <a:off x="390553" y="2987936"/>
              <a:ext cx="213317" cy="159185"/>
              <a:chOff x="3402328" y="5124179"/>
              <a:chExt cx="270435" cy="219171"/>
            </a:xfrm>
            <a:grpFill/>
          </p:grpSpPr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13E6A2C9-A346-4D96-0260-BBACD2E0CB38}"/>
                  </a:ext>
                </a:extLst>
              </p:cNvPr>
              <p:cNvSpPr/>
              <p:nvPr/>
            </p:nvSpPr>
            <p:spPr>
              <a:xfrm>
                <a:off x="3402328" y="5124179"/>
                <a:ext cx="148015" cy="171701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9BF9AA64-88AF-606E-E320-3FA127B73FE4}"/>
                  </a:ext>
                </a:extLst>
              </p:cNvPr>
              <p:cNvSpPr/>
              <p:nvPr/>
            </p:nvSpPr>
            <p:spPr>
              <a:xfrm>
                <a:off x="3524748" y="5171649"/>
                <a:ext cx="148015" cy="171701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</p:grp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5F081614-3088-9B41-2343-003D06F5876F}"/>
              </a:ext>
            </a:extLst>
          </p:cNvPr>
          <p:cNvCxnSpPr>
            <a:cxnSpLocks/>
          </p:cNvCxnSpPr>
          <p:nvPr/>
        </p:nvCxnSpPr>
        <p:spPr>
          <a:xfrm>
            <a:off x="3728319" y="2810316"/>
            <a:ext cx="240307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11545E9E-9FEA-2335-F715-3A9BCF315CBC}"/>
              </a:ext>
            </a:extLst>
          </p:cNvPr>
          <p:cNvCxnSpPr>
            <a:cxnSpLocks/>
          </p:cNvCxnSpPr>
          <p:nvPr/>
        </p:nvCxnSpPr>
        <p:spPr>
          <a:xfrm>
            <a:off x="1738106" y="2810316"/>
            <a:ext cx="240307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B6EBC9C3-7F3E-DFA3-B382-008D5A391CE6}"/>
              </a:ext>
            </a:extLst>
          </p:cNvPr>
          <p:cNvCxnSpPr>
            <a:cxnSpLocks/>
          </p:cNvCxnSpPr>
          <p:nvPr/>
        </p:nvCxnSpPr>
        <p:spPr>
          <a:xfrm>
            <a:off x="4972880" y="2810316"/>
            <a:ext cx="240307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79227BB7-B80C-29A9-79CE-4E22EC84CA94}"/>
              </a:ext>
            </a:extLst>
          </p:cNvPr>
          <p:cNvSpPr txBox="1"/>
          <p:nvPr/>
        </p:nvSpPr>
        <p:spPr>
          <a:xfrm>
            <a:off x="5418386" y="3420106"/>
            <a:ext cx="889282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1" dirty="0"/>
              <a:t>Blastocyst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8898679-EBD9-6A5B-4F90-F61D90DE893D}"/>
              </a:ext>
            </a:extLst>
          </p:cNvPr>
          <p:cNvSpPr txBox="1"/>
          <p:nvPr/>
        </p:nvSpPr>
        <p:spPr>
          <a:xfrm>
            <a:off x="5525488" y="1768747"/>
            <a:ext cx="556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E6-7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053A5E2-00B3-AC7B-5D63-D7239DF464C8}"/>
              </a:ext>
            </a:extLst>
          </p:cNvPr>
          <p:cNvSpPr txBox="1"/>
          <p:nvPr/>
        </p:nvSpPr>
        <p:spPr>
          <a:xfrm>
            <a:off x="4201022" y="17687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E5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503B7B3-7E5D-8FCF-A4EC-974BAD2E10F9}"/>
              </a:ext>
            </a:extLst>
          </p:cNvPr>
          <p:cNvSpPr txBox="1"/>
          <p:nvPr/>
        </p:nvSpPr>
        <p:spPr>
          <a:xfrm>
            <a:off x="2923034" y="1768747"/>
            <a:ext cx="556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E3-4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DC7BD17-9886-4E4D-BAD9-144BA4B21DC3}"/>
              </a:ext>
            </a:extLst>
          </p:cNvPr>
          <p:cNvSpPr txBox="1"/>
          <p:nvPr/>
        </p:nvSpPr>
        <p:spPr>
          <a:xfrm>
            <a:off x="1229508" y="1768747"/>
            <a:ext cx="450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706C362-5110-8E3E-E11E-814CDFC886C2}"/>
              </a:ext>
            </a:extLst>
          </p:cNvPr>
          <p:cNvSpPr txBox="1"/>
          <p:nvPr/>
        </p:nvSpPr>
        <p:spPr>
          <a:xfrm>
            <a:off x="2114232" y="176874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E2</a:t>
            </a: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5556B57-2E9A-EB64-8787-EE98F5E6F7D7}"/>
              </a:ext>
            </a:extLst>
          </p:cNvPr>
          <p:cNvGrpSpPr/>
          <p:nvPr/>
        </p:nvGrpSpPr>
        <p:grpSpPr>
          <a:xfrm>
            <a:off x="2023673" y="2530779"/>
            <a:ext cx="545111" cy="526095"/>
            <a:chOff x="985348" y="2465947"/>
            <a:chExt cx="726814" cy="70146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52E499BF-8D6F-AF46-3F2A-61ABA41C418C}"/>
                </a:ext>
              </a:extLst>
            </p:cNvPr>
            <p:cNvSpPr/>
            <p:nvPr/>
          </p:nvSpPr>
          <p:spPr>
            <a:xfrm>
              <a:off x="1423424" y="2631132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3F38FDB8-2BBF-904C-66BF-E939E87A09B0}"/>
                </a:ext>
              </a:extLst>
            </p:cNvPr>
            <p:cNvSpPr/>
            <p:nvPr/>
          </p:nvSpPr>
          <p:spPr>
            <a:xfrm>
              <a:off x="1059112" y="2541493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D9569A34-4FA8-5B23-3C1D-9BBD136992EB}"/>
                </a:ext>
              </a:extLst>
            </p:cNvPr>
            <p:cNvSpPr/>
            <p:nvPr/>
          </p:nvSpPr>
          <p:spPr>
            <a:xfrm>
              <a:off x="1211512" y="2693893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19FD8264-4D10-0995-56FF-76B88DDA2AF8}"/>
                </a:ext>
              </a:extLst>
            </p:cNvPr>
            <p:cNvSpPr/>
            <p:nvPr/>
          </p:nvSpPr>
          <p:spPr>
            <a:xfrm>
              <a:off x="985348" y="2630992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5C027AE3-C3BE-89EC-3E44-FC4454DE0372}"/>
                </a:ext>
              </a:extLst>
            </p:cNvPr>
            <p:cNvSpPr/>
            <p:nvPr/>
          </p:nvSpPr>
          <p:spPr>
            <a:xfrm>
              <a:off x="1179442" y="2884045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43948EC5-0FC7-B890-CD7E-1BA40D7C99E7}"/>
                </a:ext>
              </a:extLst>
            </p:cNvPr>
            <p:cNvSpPr/>
            <p:nvPr/>
          </p:nvSpPr>
          <p:spPr>
            <a:xfrm>
              <a:off x="1311825" y="2479875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BDE112A3-38FE-9E50-A4AA-A167455A8DB2}"/>
                </a:ext>
              </a:extLst>
            </p:cNvPr>
            <p:cNvSpPr/>
            <p:nvPr/>
          </p:nvSpPr>
          <p:spPr>
            <a:xfrm>
              <a:off x="1363683" y="2789669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9EFEF2B6-3E76-F554-A759-7088BD117FB4}"/>
                </a:ext>
              </a:extLst>
            </p:cNvPr>
            <p:cNvSpPr/>
            <p:nvPr/>
          </p:nvSpPr>
          <p:spPr>
            <a:xfrm>
              <a:off x="1075129" y="2862710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167D5DDA-730F-3134-0AFF-7D0645F6E74D}"/>
                </a:ext>
              </a:extLst>
            </p:cNvPr>
            <p:cNvSpPr/>
            <p:nvPr/>
          </p:nvSpPr>
          <p:spPr>
            <a:xfrm>
              <a:off x="1365746" y="2893727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3A945488-62AB-9677-A71A-AA0ED72ECB8D}"/>
                </a:ext>
              </a:extLst>
            </p:cNvPr>
            <p:cNvSpPr/>
            <p:nvPr/>
          </p:nvSpPr>
          <p:spPr>
            <a:xfrm>
              <a:off x="1139427" y="2465947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pic>
        <p:nvPicPr>
          <p:cNvPr id="148" name="Picture 147">
            <a:extLst>
              <a:ext uri="{FF2B5EF4-FFF2-40B4-BE49-F238E27FC236}">
                <a16:creationId xmlns:a16="http://schemas.microsoft.com/office/drawing/2014/main" id="{EE9C0AA3-10B7-927C-5BEA-B7F7422B8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668" y="2719830"/>
            <a:ext cx="371475" cy="180975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C0998F17-0D02-104E-83DB-A38C40C3BD4C}"/>
              </a:ext>
            </a:extLst>
          </p:cNvPr>
          <p:cNvSpPr txBox="1"/>
          <p:nvPr/>
        </p:nvSpPr>
        <p:spPr>
          <a:xfrm>
            <a:off x="6526135" y="2140384"/>
            <a:ext cx="1111137" cy="508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1" b="1" dirty="0"/>
              <a:t>uterus</a:t>
            </a:r>
          </a:p>
          <a:p>
            <a:pPr algn="ctr"/>
            <a:r>
              <a:rPr lang="en-US" sz="1351" b="1" dirty="0"/>
              <a:t>implantation</a:t>
            </a: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6744FE68-3F39-EE3B-4799-451433F0494E}"/>
              </a:ext>
            </a:extLst>
          </p:cNvPr>
          <p:cNvSpPr/>
          <p:nvPr/>
        </p:nvSpPr>
        <p:spPr>
          <a:xfrm rot="743300">
            <a:off x="4511829" y="2276503"/>
            <a:ext cx="193687" cy="875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F60B35A0-CD6C-9092-A3C8-5213A95755BF}"/>
              </a:ext>
            </a:extLst>
          </p:cNvPr>
          <p:cNvSpPr/>
          <p:nvPr/>
        </p:nvSpPr>
        <p:spPr>
          <a:xfrm rot="1018062">
            <a:off x="5537757" y="3252736"/>
            <a:ext cx="327879" cy="1086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499ADEA0-9EBB-CB8A-7643-675798D056E4}"/>
              </a:ext>
            </a:extLst>
          </p:cNvPr>
          <p:cNvCxnSpPr>
            <a:cxnSpLocks/>
          </p:cNvCxnSpPr>
          <p:nvPr/>
        </p:nvCxnSpPr>
        <p:spPr>
          <a:xfrm>
            <a:off x="6452397" y="2771656"/>
            <a:ext cx="1426724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Text Box 2">
            <a:extLst>
              <a:ext uri="{FF2B5EF4-FFF2-40B4-BE49-F238E27FC236}">
                <a16:creationId xmlns:a16="http://schemas.microsoft.com/office/drawing/2014/main" id="{C8D48199-E791-1855-83D1-0261197D7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031" y="440815"/>
            <a:ext cx="72345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200" kern="0" dirty="0">
                <a:solidFill>
                  <a:srgbClr val="000000"/>
                </a:solidFill>
                <a:latin typeface="Arial Rounded MT Bold" panose="020F0704030504030204" pitchFamily="34" charset="0"/>
                <a:cs typeface="Arial"/>
              </a:rPr>
              <a:t>Early embryo development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85CDC5-4D34-126F-980F-38966BED32DD}"/>
              </a:ext>
            </a:extLst>
          </p:cNvPr>
          <p:cNvSpPr txBox="1"/>
          <p:nvPr/>
        </p:nvSpPr>
        <p:spPr>
          <a:xfrm>
            <a:off x="2731946" y="3972456"/>
            <a:ext cx="4420436" cy="175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Coordinated events: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i="1" dirty="0"/>
              <a:t>Cell division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i="1" dirty="0"/>
              <a:t>Cell fate specification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i="1" dirty="0"/>
              <a:t>Spatial organization</a:t>
            </a:r>
          </a:p>
        </p:txBody>
      </p:sp>
    </p:spTree>
    <p:extLst>
      <p:ext uri="{BB962C8B-B14F-4D97-AF65-F5344CB8AC3E}">
        <p14:creationId xmlns:p14="http://schemas.microsoft.com/office/powerpoint/2010/main" val="2681932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8BA6172-ABC4-B99A-ED6E-B467C4E3392C}"/>
              </a:ext>
            </a:extLst>
          </p:cNvPr>
          <p:cNvSpPr/>
          <p:nvPr/>
        </p:nvSpPr>
        <p:spPr bwMode="auto">
          <a:xfrm rot="1107787">
            <a:off x="4065141" y="3306811"/>
            <a:ext cx="20655" cy="1405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35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F11EF0-A1C6-12CA-AFBB-00E16A94171D}"/>
              </a:ext>
            </a:extLst>
          </p:cNvPr>
          <p:cNvGrpSpPr/>
          <p:nvPr/>
        </p:nvGrpSpPr>
        <p:grpSpPr>
          <a:xfrm>
            <a:off x="3712782" y="2223100"/>
            <a:ext cx="1201725" cy="1228113"/>
            <a:chOff x="5096392" y="2427354"/>
            <a:chExt cx="1602300" cy="1637484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00A22EF8-86D3-A5B8-1743-23F1E1A82915}"/>
                </a:ext>
              </a:extLst>
            </p:cNvPr>
            <p:cNvSpPr/>
            <p:nvPr/>
          </p:nvSpPr>
          <p:spPr bwMode="auto">
            <a:xfrm rot="4346906">
              <a:off x="6489367" y="2864286"/>
              <a:ext cx="26199" cy="18540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EC16BFF-FCFB-DBDC-BD88-B98D47DBBA23}"/>
                </a:ext>
              </a:extLst>
            </p:cNvPr>
            <p:cNvSpPr/>
            <p:nvPr/>
          </p:nvSpPr>
          <p:spPr>
            <a:xfrm rot="4346906">
              <a:off x="6304818" y="3006583"/>
              <a:ext cx="411511" cy="13134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A6C129CC-7C93-96A5-02C8-D4A84369EBE5}"/>
                </a:ext>
              </a:extLst>
            </p:cNvPr>
            <p:cNvGrpSpPr/>
            <p:nvPr/>
          </p:nvGrpSpPr>
          <p:grpSpPr>
            <a:xfrm rot="20546906">
              <a:off x="5485597" y="2463219"/>
              <a:ext cx="320611" cy="187378"/>
              <a:chOff x="3659271" y="2663358"/>
              <a:chExt cx="1620773" cy="889000"/>
            </a:xfrm>
          </p:grpSpPr>
          <p:sp>
            <p:nvSpPr>
              <p:cNvPr id="200" name="Rounded Rectangle 199">
                <a:extLst>
                  <a:ext uri="{FF2B5EF4-FFF2-40B4-BE49-F238E27FC236}">
                    <a16:creationId xmlns:a16="http://schemas.microsoft.com/office/drawing/2014/main" id="{BD2D21A0-781D-0CB3-FD5D-294D7C368557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FEF532C1-FA63-4DC5-C9FC-1A35B571C8E1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1B77FA25-E1DA-4892-A718-4A4BE65E914A}"/>
                </a:ext>
              </a:extLst>
            </p:cNvPr>
            <p:cNvGrpSpPr/>
            <p:nvPr/>
          </p:nvGrpSpPr>
          <p:grpSpPr>
            <a:xfrm rot="296847">
              <a:off x="5814987" y="2427354"/>
              <a:ext cx="432572" cy="187378"/>
              <a:chOff x="3659274" y="2663358"/>
              <a:chExt cx="1620773" cy="889000"/>
            </a:xfrm>
          </p:grpSpPr>
          <p:sp>
            <p:nvSpPr>
              <p:cNvPr id="198" name="Rounded Rectangle 197">
                <a:extLst>
                  <a:ext uri="{FF2B5EF4-FFF2-40B4-BE49-F238E27FC236}">
                    <a16:creationId xmlns:a16="http://schemas.microsoft.com/office/drawing/2014/main" id="{D77AE455-16D2-B067-AC3C-62F529C179A3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E67B99F7-595B-D82D-B0C6-643EF60DBF1A}"/>
                  </a:ext>
                </a:extLst>
              </p:cNvPr>
              <p:cNvSpPr/>
              <p:nvPr/>
            </p:nvSpPr>
            <p:spPr>
              <a:xfrm>
                <a:off x="3659274" y="3008598"/>
                <a:ext cx="1620773" cy="5437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2E5A0DC9-3F08-9147-91C7-F9E6B8A1080A}"/>
                </a:ext>
              </a:extLst>
            </p:cNvPr>
            <p:cNvGrpSpPr/>
            <p:nvPr/>
          </p:nvGrpSpPr>
          <p:grpSpPr>
            <a:xfrm rot="19014558">
              <a:off x="5156725" y="2680226"/>
              <a:ext cx="402773" cy="165196"/>
              <a:chOff x="3659271" y="2663358"/>
              <a:chExt cx="1620773" cy="889000"/>
            </a:xfrm>
          </p:grpSpPr>
          <p:sp>
            <p:nvSpPr>
              <p:cNvPr id="196" name="Rounded Rectangle 195">
                <a:extLst>
                  <a:ext uri="{FF2B5EF4-FFF2-40B4-BE49-F238E27FC236}">
                    <a16:creationId xmlns:a16="http://schemas.microsoft.com/office/drawing/2014/main" id="{5BB1F97D-61AD-7B54-EA1E-E425761E77B1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BA8D8B38-57FE-CF02-D0C0-2E9B58A6753D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3628DF1B-DA28-33B4-6F0C-3FBEBF076708}"/>
                </a:ext>
              </a:extLst>
            </p:cNvPr>
            <p:cNvGrpSpPr/>
            <p:nvPr/>
          </p:nvGrpSpPr>
          <p:grpSpPr>
            <a:xfrm rot="17167439">
              <a:off x="5030947" y="2968744"/>
              <a:ext cx="336965" cy="194627"/>
              <a:chOff x="3659271" y="2663358"/>
              <a:chExt cx="1620773" cy="889000"/>
            </a:xfrm>
          </p:grpSpPr>
          <p:sp>
            <p:nvSpPr>
              <p:cNvPr id="194" name="Rounded Rectangle 193">
                <a:extLst>
                  <a:ext uri="{FF2B5EF4-FFF2-40B4-BE49-F238E27FC236}">
                    <a16:creationId xmlns:a16="http://schemas.microsoft.com/office/drawing/2014/main" id="{165B14A7-5C8E-E66B-1D64-7C3942F32EDB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956D80D8-6B93-C42A-CA00-400405973619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8D2874E2-F96C-1C42-A464-DB7B04F1F36A}"/>
                </a:ext>
              </a:extLst>
            </p:cNvPr>
            <p:cNvGrpSpPr/>
            <p:nvPr/>
          </p:nvGrpSpPr>
          <p:grpSpPr>
            <a:xfrm rot="3813906">
              <a:off x="6157526" y="2635043"/>
              <a:ext cx="402169" cy="185406"/>
              <a:chOff x="3792430" y="2663358"/>
              <a:chExt cx="1491003" cy="889000"/>
            </a:xfrm>
          </p:grpSpPr>
          <p:sp>
            <p:nvSpPr>
              <p:cNvPr id="192" name="Rounded Rectangle 191">
                <a:extLst>
                  <a:ext uri="{FF2B5EF4-FFF2-40B4-BE49-F238E27FC236}">
                    <a16:creationId xmlns:a16="http://schemas.microsoft.com/office/drawing/2014/main" id="{8109E273-8FE7-5D21-016C-90A8E216A96E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7D426105-5291-2436-DDDD-BC25DB5B953A}"/>
                  </a:ext>
                </a:extLst>
              </p:cNvPr>
              <p:cNvSpPr/>
              <p:nvPr/>
            </p:nvSpPr>
            <p:spPr>
              <a:xfrm rot="20746023">
                <a:off x="3792430" y="2830339"/>
                <a:ext cx="1491003" cy="63683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362C2E5B-A51B-0FCC-F9B9-EDDC97718FB1}"/>
                </a:ext>
              </a:extLst>
            </p:cNvPr>
            <p:cNvGrpSpPr/>
            <p:nvPr/>
          </p:nvGrpSpPr>
          <p:grpSpPr>
            <a:xfrm rot="4962995">
              <a:off x="6392397" y="3348133"/>
              <a:ext cx="401667" cy="210922"/>
              <a:chOff x="3715602" y="2663358"/>
              <a:chExt cx="1489140" cy="1011346"/>
            </a:xfrm>
          </p:grpSpPr>
          <p:sp>
            <p:nvSpPr>
              <p:cNvPr id="190" name="Rounded Rectangle 189">
                <a:extLst>
                  <a:ext uri="{FF2B5EF4-FFF2-40B4-BE49-F238E27FC236}">
                    <a16:creationId xmlns:a16="http://schemas.microsoft.com/office/drawing/2014/main" id="{F2BF4AB7-1D18-E267-171A-EA1478B12A28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B44D0D47-C25D-90EA-B187-C8CF4CCE673F}"/>
                  </a:ext>
                </a:extLst>
              </p:cNvPr>
              <p:cNvSpPr/>
              <p:nvPr/>
            </p:nvSpPr>
            <p:spPr>
              <a:xfrm rot="725635">
                <a:off x="3715602" y="2980021"/>
                <a:ext cx="1489140" cy="69468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67CD7F8D-3589-2765-347D-580BF8FBB3D2}"/>
                </a:ext>
              </a:extLst>
            </p:cNvPr>
            <p:cNvGrpSpPr/>
            <p:nvPr/>
          </p:nvGrpSpPr>
          <p:grpSpPr>
            <a:xfrm rot="19324134">
              <a:off x="6205768" y="3706217"/>
              <a:ext cx="405962" cy="187378"/>
              <a:chOff x="3687252" y="2663358"/>
              <a:chExt cx="1532606" cy="889000"/>
            </a:xfrm>
          </p:grpSpPr>
          <p:sp>
            <p:nvSpPr>
              <p:cNvPr id="188" name="Rounded Rectangle 187">
                <a:extLst>
                  <a:ext uri="{FF2B5EF4-FFF2-40B4-BE49-F238E27FC236}">
                    <a16:creationId xmlns:a16="http://schemas.microsoft.com/office/drawing/2014/main" id="{E46ABB22-F9F7-A1B3-3551-5E27D9EE457B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C2F2FB1A-6C28-3177-7347-E0C101977F7F}"/>
                  </a:ext>
                </a:extLst>
              </p:cNvPr>
              <p:cNvSpPr/>
              <p:nvPr/>
            </p:nvSpPr>
            <p:spPr>
              <a:xfrm rot="21143569">
                <a:off x="3687252" y="2677661"/>
                <a:ext cx="1532606" cy="69468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1F345D98-088A-EC1B-2F21-3FA0758F3739}"/>
                </a:ext>
              </a:extLst>
            </p:cNvPr>
            <p:cNvGrpSpPr/>
            <p:nvPr/>
          </p:nvGrpSpPr>
          <p:grpSpPr>
            <a:xfrm rot="20546906">
              <a:off x="5830820" y="3877460"/>
              <a:ext cx="432572" cy="187378"/>
              <a:chOff x="3659271" y="2663358"/>
              <a:chExt cx="1620773" cy="889000"/>
            </a:xfrm>
          </p:grpSpPr>
          <p:sp>
            <p:nvSpPr>
              <p:cNvPr id="186" name="Rounded Rectangle 185">
                <a:extLst>
                  <a:ext uri="{FF2B5EF4-FFF2-40B4-BE49-F238E27FC236}">
                    <a16:creationId xmlns:a16="http://schemas.microsoft.com/office/drawing/2014/main" id="{A776767B-39FE-ADF5-EBC9-2B4916664F42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667E5A90-ACB7-26C9-3261-8F52E8FDDD48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0D82D9C1-9B40-3D70-5A65-DA9D70FD8E53}"/>
                </a:ext>
              </a:extLst>
            </p:cNvPr>
            <p:cNvGrpSpPr/>
            <p:nvPr/>
          </p:nvGrpSpPr>
          <p:grpSpPr>
            <a:xfrm rot="3452738">
              <a:off x="5169252" y="3637149"/>
              <a:ext cx="437172" cy="185406"/>
              <a:chOff x="3659271" y="2663358"/>
              <a:chExt cx="1620773" cy="889000"/>
            </a:xfrm>
          </p:grpSpPr>
          <p:sp>
            <p:nvSpPr>
              <p:cNvPr id="184" name="Rounded Rectangle 183">
                <a:extLst>
                  <a:ext uri="{FF2B5EF4-FFF2-40B4-BE49-F238E27FC236}">
                    <a16:creationId xmlns:a16="http://schemas.microsoft.com/office/drawing/2014/main" id="{BCDB4599-0903-3A69-3BA7-1830322DD601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4D2861D8-B5F5-4B91-CEBD-62F874302340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04F4FFDD-A670-A515-C4E5-2555D818442F}"/>
                </a:ext>
              </a:extLst>
            </p:cNvPr>
            <p:cNvGrpSpPr/>
            <p:nvPr/>
          </p:nvGrpSpPr>
          <p:grpSpPr>
            <a:xfrm rot="15748744">
              <a:off x="4997201" y="3315284"/>
              <a:ext cx="383788" cy="185406"/>
              <a:chOff x="3659271" y="2663358"/>
              <a:chExt cx="1620773" cy="889000"/>
            </a:xfrm>
          </p:grpSpPr>
          <p:sp>
            <p:nvSpPr>
              <p:cNvPr id="182" name="Rounded Rectangle 181">
                <a:extLst>
                  <a:ext uri="{FF2B5EF4-FFF2-40B4-BE49-F238E27FC236}">
                    <a16:creationId xmlns:a16="http://schemas.microsoft.com/office/drawing/2014/main" id="{B7EA4B69-8686-B48D-0774-A4958576EF6B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B015B4C0-A91E-A401-81A6-3D83C7B81853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8968D462-23D0-BCDC-3634-E365FDE3E287}"/>
                </a:ext>
              </a:extLst>
            </p:cNvPr>
            <p:cNvSpPr/>
            <p:nvPr/>
          </p:nvSpPr>
          <p:spPr>
            <a:xfrm rot="20546906">
              <a:off x="5345688" y="2826577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6305091B-9A88-E826-D8D7-E15EC3F35C79}"/>
                </a:ext>
              </a:extLst>
            </p:cNvPr>
            <p:cNvSpPr/>
            <p:nvPr/>
          </p:nvSpPr>
          <p:spPr>
            <a:xfrm rot="20546906">
              <a:off x="5492123" y="2708902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39112D1D-B17D-64CB-28F4-4EDDA213166C}"/>
                </a:ext>
              </a:extLst>
            </p:cNvPr>
            <p:cNvSpPr/>
            <p:nvPr/>
          </p:nvSpPr>
          <p:spPr>
            <a:xfrm rot="20546906">
              <a:off x="5521657" y="2920751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4518D681-7F4E-CE4D-05CE-1F7146A42627}"/>
                </a:ext>
              </a:extLst>
            </p:cNvPr>
            <p:cNvSpPr/>
            <p:nvPr/>
          </p:nvSpPr>
          <p:spPr>
            <a:xfrm rot="20546906">
              <a:off x="5811476" y="2773902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86E0B9A2-D5B5-4A5F-2195-03D7BABE0509}"/>
                </a:ext>
              </a:extLst>
            </p:cNvPr>
            <p:cNvSpPr/>
            <p:nvPr/>
          </p:nvSpPr>
          <p:spPr>
            <a:xfrm rot="20546906">
              <a:off x="5641241" y="2796405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E2A6EB3B-9A36-89E6-8B5A-C7277A886C0A}"/>
                </a:ext>
              </a:extLst>
            </p:cNvPr>
            <p:cNvSpPr/>
            <p:nvPr/>
          </p:nvSpPr>
          <p:spPr>
            <a:xfrm rot="20546906">
              <a:off x="5688365" y="2949887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A5279EEA-D276-83F8-4481-198522BDDE86}"/>
                </a:ext>
              </a:extLst>
            </p:cNvPr>
            <p:cNvSpPr/>
            <p:nvPr/>
          </p:nvSpPr>
          <p:spPr>
            <a:xfrm rot="20546906">
              <a:off x="5872387" y="2926619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121A70D7-FA83-2D53-6A68-D5F26F290938}"/>
                </a:ext>
              </a:extLst>
            </p:cNvPr>
            <p:cNvSpPr/>
            <p:nvPr/>
          </p:nvSpPr>
          <p:spPr>
            <a:xfrm rot="20546906">
              <a:off x="5993180" y="2806549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BA04F93E-169C-4418-3013-EE0C09C48E49}"/>
                </a:ext>
              </a:extLst>
            </p:cNvPr>
            <p:cNvSpPr/>
            <p:nvPr/>
          </p:nvSpPr>
          <p:spPr>
            <a:xfrm rot="20546906">
              <a:off x="6008609" y="2666999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294885B0-AB8E-1FBD-0434-399ED0C27EA9}"/>
                </a:ext>
              </a:extLst>
            </p:cNvPr>
            <p:cNvSpPr/>
            <p:nvPr/>
          </p:nvSpPr>
          <p:spPr>
            <a:xfrm rot="20546906">
              <a:off x="5829748" y="2602329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A19F4473-59BD-25FF-3E5C-4433813F01DE}"/>
                </a:ext>
              </a:extLst>
            </p:cNvPr>
            <p:cNvSpPr/>
            <p:nvPr/>
          </p:nvSpPr>
          <p:spPr>
            <a:xfrm rot="20546906">
              <a:off x="5673171" y="2629160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A457C5D-157A-B611-C696-E8B2345AB56F}"/>
                </a:ext>
              </a:extLst>
            </p:cNvPr>
            <p:cNvSpPr/>
            <p:nvPr/>
          </p:nvSpPr>
          <p:spPr>
            <a:xfrm rot="20546906">
              <a:off x="6144292" y="2816156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B56D8348-49A9-89FF-2248-FFA6740EB360}"/>
                </a:ext>
              </a:extLst>
            </p:cNvPr>
            <p:cNvSpPr/>
            <p:nvPr/>
          </p:nvSpPr>
          <p:spPr>
            <a:xfrm rot="20546906">
              <a:off x="6056645" y="2891182"/>
              <a:ext cx="191759" cy="15610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93F82BF3-1D1E-A913-028A-893FE50D6EFB}"/>
                </a:ext>
              </a:extLst>
            </p:cNvPr>
            <p:cNvSpPr/>
            <p:nvPr/>
          </p:nvSpPr>
          <p:spPr>
            <a:xfrm rot="20846054">
              <a:off x="5300742" y="2989035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E2A9B559-2310-5564-111C-C45EFF1A5855}"/>
                </a:ext>
              </a:extLst>
            </p:cNvPr>
            <p:cNvSpPr/>
            <p:nvPr/>
          </p:nvSpPr>
          <p:spPr>
            <a:xfrm rot="20846054">
              <a:off x="5450889" y="3038758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6B53B7D3-2745-4C07-CBC4-D416BFE8421B}"/>
                </a:ext>
              </a:extLst>
            </p:cNvPr>
            <p:cNvSpPr/>
            <p:nvPr/>
          </p:nvSpPr>
          <p:spPr>
            <a:xfrm rot="20846054">
              <a:off x="5601551" y="3060701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13C7BD4D-ED1D-1341-744B-CBE8D1F85D06}"/>
                </a:ext>
              </a:extLst>
            </p:cNvPr>
            <p:cNvSpPr/>
            <p:nvPr/>
          </p:nvSpPr>
          <p:spPr>
            <a:xfrm rot="20846054">
              <a:off x="5767623" y="3069036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B5BF6AAC-C259-B7CA-FFB6-E238EE61D49A}"/>
                </a:ext>
              </a:extLst>
            </p:cNvPr>
            <p:cNvSpPr/>
            <p:nvPr/>
          </p:nvSpPr>
          <p:spPr>
            <a:xfrm rot="20846054">
              <a:off x="5962933" y="3063366"/>
              <a:ext cx="195287" cy="98462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7B697A09-7DF9-B8D8-D06A-64DCFC985A10}"/>
                </a:ext>
              </a:extLst>
            </p:cNvPr>
            <p:cNvSpPr/>
            <p:nvPr/>
          </p:nvSpPr>
          <p:spPr>
            <a:xfrm rot="20846054" flipV="1">
              <a:off x="6241142" y="2953768"/>
              <a:ext cx="193167" cy="95958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C6541EBA-7CA5-18B7-107D-D4C927E671EC}"/>
                </a:ext>
              </a:extLst>
            </p:cNvPr>
            <p:cNvSpPr/>
            <p:nvPr/>
          </p:nvSpPr>
          <p:spPr>
            <a:xfrm rot="20846054" flipV="1">
              <a:off x="6120363" y="3015929"/>
              <a:ext cx="193167" cy="95958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02" name="Rounded Rectangle 201">
            <a:extLst>
              <a:ext uri="{FF2B5EF4-FFF2-40B4-BE49-F238E27FC236}">
                <a16:creationId xmlns:a16="http://schemas.microsoft.com/office/drawing/2014/main" id="{F8AB6DA7-61A0-BCAB-CB6A-9C8456984DC8}"/>
              </a:ext>
            </a:extLst>
          </p:cNvPr>
          <p:cNvSpPr/>
          <p:nvPr/>
        </p:nvSpPr>
        <p:spPr bwMode="auto">
          <a:xfrm rot="5100852">
            <a:off x="3319172" y="2680579"/>
            <a:ext cx="15661" cy="11200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03266178-C46B-B737-104F-774C938B44C9}"/>
              </a:ext>
            </a:extLst>
          </p:cNvPr>
          <p:cNvSpPr/>
          <p:nvPr/>
        </p:nvSpPr>
        <p:spPr>
          <a:xfrm rot="21300852">
            <a:off x="2779087" y="2360579"/>
            <a:ext cx="193687" cy="875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0E113FCB-7FBF-E767-204E-4E7DA0D745D0}"/>
              </a:ext>
            </a:extLst>
          </p:cNvPr>
          <p:cNvGrpSpPr/>
          <p:nvPr/>
        </p:nvGrpSpPr>
        <p:grpSpPr>
          <a:xfrm rot="19768504">
            <a:off x="2556386" y="2425672"/>
            <a:ext cx="243323" cy="98748"/>
            <a:chOff x="3659271" y="2663358"/>
            <a:chExt cx="1620773" cy="889000"/>
          </a:xfrm>
        </p:grpSpPr>
        <p:sp>
          <p:nvSpPr>
            <p:cNvPr id="205" name="Rounded Rectangle 204">
              <a:extLst>
                <a:ext uri="{FF2B5EF4-FFF2-40B4-BE49-F238E27FC236}">
                  <a16:creationId xmlns:a16="http://schemas.microsoft.com/office/drawing/2014/main" id="{C8FB6753-AB89-3879-5C4F-FA8F79792477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DB57442B-087C-DC97-9102-A3F87A0EFBA4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9F39FAB-1A8A-5C1D-7AD8-81EBEDA4A092}"/>
              </a:ext>
            </a:extLst>
          </p:cNvPr>
          <p:cNvGrpSpPr/>
          <p:nvPr/>
        </p:nvGrpSpPr>
        <p:grpSpPr>
          <a:xfrm rot="17921385">
            <a:off x="2443781" y="2572675"/>
            <a:ext cx="201425" cy="117578"/>
            <a:chOff x="3659271" y="2663358"/>
            <a:chExt cx="1620773" cy="889000"/>
          </a:xfrm>
        </p:grpSpPr>
        <p:sp>
          <p:nvSpPr>
            <p:cNvPr id="208" name="Rounded Rectangle 207">
              <a:extLst>
                <a:ext uri="{FF2B5EF4-FFF2-40B4-BE49-F238E27FC236}">
                  <a16:creationId xmlns:a16="http://schemas.microsoft.com/office/drawing/2014/main" id="{0CC2F828-819F-09A5-5BAB-16949B0B59CA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499A7E7D-06E7-A1B5-FC40-B3DA36EE8ABE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AD0C37A6-14C3-B5AF-07A1-CD470ED6AB1A}"/>
              </a:ext>
            </a:extLst>
          </p:cNvPr>
          <p:cNvGrpSpPr/>
          <p:nvPr/>
        </p:nvGrpSpPr>
        <p:grpSpPr>
          <a:xfrm rot="5716941">
            <a:off x="3216586" y="2945722"/>
            <a:ext cx="240101" cy="114658"/>
            <a:chOff x="3793880" y="2663358"/>
            <a:chExt cx="1489140" cy="910039"/>
          </a:xfrm>
        </p:grpSpPr>
        <p:sp>
          <p:nvSpPr>
            <p:cNvPr id="211" name="Rounded Rectangle 210">
              <a:extLst>
                <a:ext uri="{FF2B5EF4-FFF2-40B4-BE49-F238E27FC236}">
                  <a16:creationId xmlns:a16="http://schemas.microsoft.com/office/drawing/2014/main" id="{EBB2B285-AD40-2FB3-BD60-595B94BDB56A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5D2D9BFF-5502-607A-361D-7AF4D1F206FF}"/>
                </a:ext>
              </a:extLst>
            </p:cNvPr>
            <p:cNvSpPr/>
            <p:nvPr/>
          </p:nvSpPr>
          <p:spPr>
            <a:xfrm rot="497851">
              <a:off x="3793880" y="2878715"/>
              <a:ext cx="1489140" cy="69468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45240A7D-FD65-3B0C-9DE6-84B1EEB8BC60}"/>
              </a:ext>
            </a:extLst>
          </p:cNvPr>
          <p:cNvGrpSpPr/>
          <p:nvPr/>
        </p:nvGrpSpPr>
        <p:grpSpPr>
          <a:xfrm rot="20078080">
            <a:off x="3075845" y="3127108"/>
            <a:ext cx="259358" cy="112007"/>
            <a:chOff x="3659271" y="2663358"/>
            <a:chExt cx="1620773" cy="889000"/>
          </a:xfrm>
        </p:grpSpPr>
        <p:sp>
          <p:nvSpPr>
            <p:cNvPr id="214" name="Rounded Rectangle 213">
              <a:extLst>
                <a:ext uri="{FF2B5EF4-FFF2-40B4-BE49-F238E27FC236}">
                  <a16:creationId xmlns:a16="http://schemas.microsoft.com/office/drawing/2014/main" id="{90FAA5EC-00D4-73EB-09A7-426F90036B47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BECA6D6C-DBFF-5FFA-4228-F359075796F3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5B40EE4F-23CC-B826-7A29-A085A3877611}"/>
              </a:ext>
            </a:extLst>
          </p:cNvPr>
          <p:cNvGrpSpPr/>
          <p:nvPr/>
        </p:nvGrpSpPr>
        <p:grpSpPr>
          <a:xfrm rot="21300852">
            <a:off x="2848395" y="3218537"/>
            <a:ext cx="261325" cy="112007"/>
            <a:chOff x="3659271" y="2663358"/>
            <a:chExt cx="1620773" cy="889000"/>
          </a:xfrm>
        </p:grpSpPr>
        <p:sp>
          <p:nvSpPr>
            <p:cNvPr id="217" name="Rounded Rectangle 216">
              <a:extLst>
                <a:ext uri="{FF2B5EF4-FFF2-40B4-BE49-F238E27FC236}">
                  <a16:creationId xmlns:a16="http://schemas.microsoft.com/office/drawing/2014/main" id="{BB042AAC-F099-329E-9ED2-AE6B7F0D6D23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B39BB33E-22F1-D561-1E26-C5BFA4CA3D15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A1E53354-6AE5-DDB4-7B65-12A960609EB0}"/>
              </a:ext>
            </a:extLst>
          </p:cNvPr>
          <p:cNvGrpSpPr/>
          <p:nvPr/>
        </p:nvGrpSpPr>
        <p:grpSpPr>
          <a:xfrm rot="1861733">
            <a:off x="2611401" y="3181956"/>
            <a:ext cx="261325" cy="112007"/>
            <a:chOff x="3659271" y="2663358"/>
            <a:chExt cx="1620773" cy="889000"/>
          </a:xfrm>
        </p:grpSpPr>
        <p:sp>
          <p:nvSpPr>
            <p:cNvPr id="220" name="Rounded Rectangle 219">
              <a:extLst>
                <a:ext uri="{FF2B5EF4-FFF2-40B4-BE49-F238E27FC236}">
                  <a16:creationId xmlns:a16="http://schemas.microsoft.com/office/drawing/2014/main" id="{7404F816-E70F-3041-E01A-E536E325BDDD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9E8CF1CE-1E0C-BA92-B13B-5FDE04FF00F6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22" name="Rounded Rectangle 221">
            <a:extLst>
              <a:ext uri="{FF2B5EF4-FFF2-40B4-BE49-F238E27FC236}">
                <a16:creationId xmlns:a16="http://schemas.microsoft.com/office/drawing/2014/main" id="{3C703EC0-4D5F-34CD-E450-F97A3E49AA46}"/>
              </a:ext>
            </a:extLst>
          </p:cNvPr>
          <p:cNvSpPr/>
          <p:nvPr/>
        </p:nvSpPr>
        <p:spPr bwMode="auto">
          <a:xfrm rot="4206684">
            <a:off x="2535374" y="2920173"/>
            <a:ext cx="16637" cy="11200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135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AA03DE29-A4A6-DCA8-DECF-F26B0BFC8755}"/>
              </a:ext>
            </a:extLst>
          </p:cNvPr>
          <p:cNvGrpSpPr/>
          <p:nvPr/>
        </p:nvGrpSpPr>
        <p:grpSpPr>
          <a:xfrm rot="16502690">
            <a:off x="2378573" y="2773675"/>
            <a:ext cx="229414" cy="112007"/>
            <a:chOff x="3659271" y="2663358"/>
            <a:chExt cx="1620773" cy="889000"/>
          </a:xfrm>
        </p:grpSpPr>
        <p:sp>
          <p:nvSpPr>
            <p:cNvPr id="224" name="Rounded Rectangle 223">
              <a:extLst>
                <a:ext uri="{FF2B5EF4-FFF2-40B4-BE49-F238E27FC236}">
                  <a16:creationId xmlns:a16="http://schemas.microsoft.com/office/drawing/2014/main" id="{DC760657-CCB7-67F0-9C69-59B0BEB61539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D338956E-22C6-1651-4442-9517FB10A944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26" name="Oval 225">
            <a:extLst>
              <a:ext uri="{FF2B5EF4-FFF2-40B4-BE49-F238E27FC236}">
                <a16:creationId xmlns:a16="http://schemas.microsoft.com/office/drawing/2014/main" id="{D320914D-9175-5031-4595-9BF49426AAE7}"/>
              </a:ext>
            </a:extLst>
          </p:cNvPr>
          <p:cNvSpPr/>
          <p:nvPr/>
        </p:nvSpPr>
        <p:spPr>
          <a:xfrm rot="21300852">
            <a:off x="2650608" y="2521958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D450F88A-CEBB-DEA9-64E4-64B83453E821}"/>
              </a:ext>
            </a:extLst>
          </p:cNvPr>
          <p:cNvSpPr/>
          <p:nvPr/>
        </p:nvSpPr>
        <p:spPr>
          <a:xfrm rot="21300852">
            <a:off x="2752457" y="2472248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458CB289-C78F-7CF7-0D67-CB85F4F9AFC7}"/>
              </a:ext>
            </a:extLst>
          </p:cNvPr>
          <p:cNvSpPr/>
          <p:nvPr/>
        </p:nvSpPr>
        <p:spPr>
          <a:xfrm rot="21300852">
            <a:off x="2741911" y="2599711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40636169-257D-5EC1-6C9A-5B85F1C553D1}"/>
              </a:ext>
            </a:extLst>
          </p:cNvPr>
          <p:cNvSpPr/>
          <p:nvPr/>
        </p:nvSpPr>
        <p:spPr>
          <a:xfrm rot="21300852">
            <a:off x="2932132" y="2551546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A41E7F92-9A18-DF8D-972F-D58B8443A2FA}"/>
              </a:ext>
            </a:extLst>
          </p:cNvPr>
          <p:cNvSpPr/>
          <p:nvPr/>
        </p:nvSpPr>
        <p:spPr>
          <a:xfrm rot="21300852">
            <a:off x="2828813" y="2542630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35BD7218-9C1E-66C2-977B-5176DA0B0F41}"/>
              </a:ext>
            </a:extLst>
          </p:cNvPr>
          <p:cNvSpPr/>
          <p:nvPr/>
        </p:nvSpPr>
        <p:spPr>
          <a:xfrm rot="21300852">
            <a:off x="2836338" y="2638307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19A2DD5A-13B5-F896-F545-6CAB385A3ED7}"/>
              </a:ext>
            </a:extLst>
          </p:cNvPr>
          <p:cNvSpPr/>
          <p:nvPr/>
        </p:nvSpPr>
        <p:spPr>
          <a:xfrm rot="21300852">
            <a:off x="2947887" y="2648563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569CF088-00CE-57CD-8AE1-9F5664C44952}"/>
              </a:ext>
            </a:extLst>
          </p:cNvPr>
          <p:cNvSpPr/>
          <p:nvPr/>
        </p:nvSpPr>
        <p:spPr>
          <a:xfrm rot="21300852">
            <a:off x="3034935" y="2594134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93823388-2602-4F39-EB5B-5C4585DCB2F7}"/>
              </a:ext>
            </a:extLst>
          </p:cNvPr>
          <p:cNvSpPr/>
          <p:nvPr/>
        </p:nvSpPr>
        <p:spPr>
          <a:xfrm rot="21300852">
            <a:off x="3062445" y="2514690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84B0FB1F-F686-B981-25F5-6544C705C36E}"/>
              </a:ext>
            </a:extLst>
          </p:cNvPr>
          <p:cNvSpPr/>
          <p:nvPr/>
        </p:nvSpPr>
        <p:spPr>
          <a:xfrm rot="21300852">
            <a:off x="2965545" y="2453781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AD8B8F9C-CCD2-44FF-8A8A-0A52EEAEAEDF}"/>
              </a:ext>
            </a:extLst>
          </p:cNvPr>
          <p:cNvSpPr/>
          <p:nvPr/>
        </p:nvSpPr>
        <p:spPr>
          <a:xfrm rot="21300852">
            <a:off x="2869704" y="2449159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0C38935A-8285-40FC-6782-2477EC559FA0}"/>
              </a:ext>
            </a:extLst>
          </p:cNvPr>
          <p:cNvSpPr/>
          <p:nvPr/>
        </p:nvSpPr>
        <p:spPr>
          <a:xfrm rot="21300852">
            <a:off x="3122746" y="2619313"/>
            <a:ext cx="115845" cy="9331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79FE3126-D299-14D0-D255-1CDC2F9DCFC3}"/>
              </a:ext>
            </a:extLst>
          </p:cNvPr>
          <p:cNvSpPr/>
          <p:nvPr/>
        </p:nvSpPr>
        <p:spPr>
          <a:xfrm rot="5100852">
            <a:off x="3208702" y="2721387"/>
            <a:ext cx="245986" cy="875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9" name="Oval 238">
            <a:extLst>
              <a:ext uri="{FF2B5EF4-FFF2-40B4-BE49-F238E27FC236}">
                <a16:creationId xmlns:a16="http://schemas.microsoft.com/office/drawing/2014/main" id="{274BB335-1AD2-67A4-D184-F2E899F48415}"/>
              </a:ext>
            </a:extLst>
          </p:cNvPr>
          <p:cNvSpPr/>
          <p:nvPr/>
        </p:nvSpPr>
        <p:spPr>
          <a:xfrm rot="3398571">
            <a:off x="3106911" y="2494589"/>
            <a:ext cx="261325" cy="875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E6A07B11-2E16-321F-4981-9F9D6A9B6950}"/>
              </a:ext>
            </a:extLst>
          </p:cNvPr>
          <p:cNvGrpSpPr/>
          <p:nvPr/>
        </p:nvGrpSpPr>
        <p:grpSpPr>
          <a:xfrm rot="4206684">
            <a:off x="2439662" y="3002945"/>
            <a:ext cx="261325" cy="112007"/>
            <a:chOff x="3659271" y="2663358"/>
            <a:chExt cx="1620773" cy="889000"/>
          </a:xfrm>
        </p:grpSpPr>
        <p:sp>
          <p:nvSpPr>
            <p:cNvPr id="241" name="Rounded Rectangle 240">
              <a:extLst>
                <a:ext uri="{FF2B5EF4-FFF2-40B4-BE49-F238E27FC236}">
                  <a16:creationId xmlns:a16="http://schemas.microsoft.com/office/drawing/2014/main" id="{8DD7A4B6-1144-0519-CCEE-7737B96C9116}"/>
                </a:ext>
              </a:extLst>
            </p:cNvPr>
            <p:cNvSpPr/>
            <p:nvPr/>
          </p:nvSpPr>
          <p:spPr bwMode="auto">
            <a:xfrm>
              <a:off x="3975583" y="2663358"/>
              <a:ext cx="103188" cy="889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7F8963F4-9E7F-1D95-0774-67C6C131D7DF}"/>
                </a:ext>
              </a:extLst>
            </p:cNvPr>
            <p:cNvSpPr/>
            <p:nvPr/>
          </p:nvSpPr>
          <p:spPr>
            <a:xfrm>
              <a:off x="3659271" y="2857674"/>
              <a:ext cx="1620773" cy="6946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5D3F8978-934A-1FE3-D4DE-7A9492A51974}"/>
              </a:ext>
            </a:extLst>
          </p:cNvPr>
          <p:cNvGrpSpPr/>
          <p:nvPr/>
        </p:nvGrpSpPr>
        <p:grpSpPr>
          <a:xfrm>
            <a:off x="1293758" y="2467390"/>
            <a:ext cx="868567" cy="755315"/>
            <a:chOff x="1621491" y="2767184"/>
            <a:chExt cx="1158089" cy="1007087"/>
          </a:xfrm>
        </p:grpSpPr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AB21395C-8A15-BA70-697D-49ED6D30BDA3}"/>
                </a:ext>
              </a:extLst>
            </p:cNvPr>
            <p:cNvGrpSpPr/>
            <p:nvPr/>
          </p:nvGrpSpPr>
          <p:grpSpPr>
            <a:xfrm rot="4567852">
              <a:off x="2382612" y="3021951"/>
              <a:ext cx="390216" cy="403721"/>
              <a:chOff x="3659271" y="2663358"/>
              <a:chExt cx="1620773" cy="889000"/>
            </a:xfrm>
          </p:grpSpPr>
          <p:sp>
            <p:nvSpPr>
              <p:cNvPr id="265" name="Rounded Rectangle 264">
                <a:extLst>
                  <a:ext uri="{FF2B5EF4-FFF2-40B4-BE49-F238E27FC236}">
                    <a16:creationId xmlns:a16="http://schemas.microsoft.com/office/drawing/2014/main" id="{E58608BE-5B04-293E-611E-9721E2AF0D90}"/>
                  </a:ext>
                </a:extLst>
              </p:cNvPr>
              <p:cNvSpPr/>
              <p:nvPr/>
            </p:nvSpPr>
            <p:spPr bwMode="auto">
              <a:xfrm>
                <a:off x="3975583" y="2663358"/>
                <a:ext cx="103188" cy="889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135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4DE841D5-4185-87F2-8100-508940FE837A}"/>
                  </a:ext>
                </a:extLst>
              </p:cNvPr>
              <p:cNvSpPr/>
              <p:nvPr/>
            </p:nvSpPr>
            <p:spPr>
              <a:xfrm>
                <a:off x="3659271" y="2857674"/>
                <a:ext cx="1620773" cy="6946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09A8C629-339C-8926-592B-4055BE0B1A54}"/>
                </a:ext>
              </a:extLst>
            </p:cNvPr>
            <p:cNvGrpSpPr/>
            <p:nvPr/>
          </p:nvGrpSpPr>
          <p:grpSpPr>
            <a:xfrm>
              <a:off x="1621491" y="2767184"/>
              <a:ext cx="993466" cy="1007087"/>
              <a:chOff x="2041215" y="2767184"/>
              <a:chExt cx="993466" cy="1007087"/>
            </a:xfrm>
          </p:grpSpPr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5BB57328-B397-620A-60B0-0F43090724FE}"/>
                  </a:ext>
                </a:extLst>
              </p:cNvPr>
              <p:cNvGrpSpPr/>
              <p:nvPr/>
            </p:nvGrpSpPr>
            <p:grpSpPr>
              <a:xfrm rot="7767601">
                <a:off x="2637713" y="3351852"/>
                <a:ext cx="390216" cy="403721"/>
                <a:chOff x="3659271" y="2663358"/>
                <a:chExt cx="1620773" cy="889000"/>
              </a:xfrm>
            </p:grpSpPr>
            <p:sp>
              <p:nvSpPr>
                <p:cNvPr id="263" name="Rounded Rectangle 262">
                  <a:extLst>
                    <a:ext uri="{FF2B5EF4-FFF2-40B4-BE49-F238E27FC236}">
                      <a16:creationId xmlns:a16="http://schemas.microsoft.com/office/drawing/2014/main" id="{52E7C141-6FA6-EC45-7433-3AEF32778361}"/>
                    </a:ext>
                  </a:extLst>
                </p:cNvPr>
                <p:cNvSpPr/>
                <p:nvPr/>
              </p:nvSpPr>
              <p:spPr bwMode="auto">
                <a:xfrm>
                  <a:off x="3975583" y="2663358"/>
                  <a:ext cx="103188" cy="889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 sz="135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64" name="Oval 263">
                  <a:extLst>
                    <a:ext uri="{FF2B5EF4-FFF2-40B4-BE49-F238E27FC236}">
                      <a16:creationId xmlns:a16="http://schemas.microsoft.com/office/drawing/2014/main" id="{AAC26337-A974-6618-274C-1E5ACD0D0073}"/>
                    </a:ext>
                  </a:extLst>
                </p:cNvPr>
                <p:cNvSpPr/>
                <p:nvPr/>
              </p:nvSpPr>
              <p:spPr>
                <a:xfrm>
                  <a:off x="3659271" y="2857674"/>
                  <a:ext cx="1620773" cy="694684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247" name="Group 246">
                <a:extLst>
                  <a:ext uri="{FF2B5EF4-FFF2-40B4-BE49-F238E27FC236}">
                    <a16:creationId xmlns:a16="http://schemas.microsoft.com/office/drawing/2014/main" id="{FE18B567-87C3-556B-353B-F094CC38B8CE}"/>
                  </a:ext>
                </a:extLst>
              </p:cNvPr>
              <p:cNvGrpSpPr/>
              <p:nvPr/>
            </p:nvGrpSpPr>
            <p:grpSpPr>
              <a:xfrm>
                <a:off x="2041215" y="2767184"/>
                <a:ext cx="865536" cy="1007087"/>
                <a:chOff x="2445945" y="2767184"/>
                <a:chExt cx="865536" cy="1007087"/>
              </a:xfrm>
            </p:grpSpPr>
            <p:grpSp>
              <p:nvGrpSpPr>
                <p:cNvPr id="248" name="Group 247">
                  <a:extLst>
                    <a:ext uri="{FF2B5EF4-FFF2-40B4-BE49-F238E27FC236}">
                      <a16:creationId xmlns:a16="http://schemas.microsoft.com/office/drawing/2014/main" id="{68C6C905-6662-059A-9653-ED280148A0D8}"/>
                    </a:ext>
                  </a:extLst>
                </p:cNvPr>
                <p:cNvGrpSpPr/>
                <p:nvPr/>
              </p:nvGrpSpPr>
              <p:grpSpPr>
                <a:xfrm rot="1949292">
                  <a:off x="2921265" y="2767184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261" name="Rounded Rectangle 260">
                    <a:extLst>
                      <a:ext uri="{FF2B5EF4-FFF2-40B4-BE49-F238E27FC236}">
                        <a16:creationId xmlns:a16="http://schemas.microsoft.com/office/drawing/2014/main" id="{71BC14B2-0BC5-5702-E6EF-E6C7CDDF1CC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135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2" name="Oval 261">
                    <a:extLst>
                      <a:ext uri="{FF2B5EF4-FFF2-40B4-BE49-F238E27FC236}">
                        <a16:creationId xmlns:a16="http://schemas.microsoft.com/office/drawing/2014/main" id="{6B5E7536-2B29-8D01-995A-AC5ABF33537B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  <p:grpSp>
              <p:nvGrpSpPr>
                <p:cNvPr id="249" name="Group 248">
                  <a:extLst>
                    <a:ext uri="{FF2B5EF4-FFF2-40B4-BE49-F238E27FC236}">
                      <a16:creationId xmlns:a16="http://schemas.microsoft.com/office/drawing/2014/main" id="{766526D3-279E-4BAE-48C9-D02D96F3BA4F}"/>
                    </a:ext>
                  </a:extLst>
                </p:cNvPr>
                <p:cNvGrpSpPr/>
                <p:nvPr/>
              </p:nvGrpSpPr>
              <p:grpSpPr>
                <a:xfrm rot="1607691">
                  <a:off x="2666688" y="3370550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259" name="Rounded Rectangle 258">
                    <a:extLst>
                      <a:ext uri="{FF2B5EF4-FFF2-40B4-BE49-F238E27FC236}">
                        <a16:creationId xmlns:a16="http://schemas.microsoft.com/office/drawing/2014/main" id="{3C71F156-D5D8-4706-39AE-3824EF8900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135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60" name="Oval 259">
                    <a:extLst>
                      <a:ext uri="{FF2B5EF4-FFF2-40B4-BE49-F238E27FC236}">
                        <a16:creationId xmlns:a16="http://schemas.microsoft.com/office/drawing/2014/main" id="{29A620A9-763F-79A2-D6AA-6C3CF4F9CC5A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  <p:grpSp>
              <p:nvGrpSpPr>
                <p:cNvPr id="250" name="Group 249">
                  <a:extLst>
                    <a:ext uri="{FF2B5EF4-FFF2-40B4-BE49-F238E27FC236}">
                      <a16:creationId xmlns:a16="http://schemas.microsoft.com/office/drawing/2014/main" id="{BE183564-12D1-D0F4-2110-8CACD7FFE759}"/>
                    </a:ext>
                  </a:extLst>
                </p:cNvPr>
                <p:cNvGrpSpPr/>
                <p:nvPr/>
              </p:nvGrpSpPr>
              <p:grpSpPr>
                <a:xfrm rot="4567852">
                  <a:off x="2452698" y="3109132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257" name="Rounded Rectangle 256">
                    <a:extLst>
                      <a:ext uri="{FF2B5EF4-FFF2-40B4-BE49-F238E27FC236}">
                        <a16:creationId xmlns:a16="http://schemas.microsoft.com/office/drawing/2014/main" id="{FFC831BD-9C71-C320-CC27-A05AE9A9E9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135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8" name="Oval 257">
                    <a:extLst>
                      <a:ext uri="{FF2B5EF4-FFF2-40B4-BE49-F238E27FC236}">
                        <a16:creationId xmlns:a16="http://schemas.microsoft.com/office/drawing/2014/main" id="{DA519A20-C295-8C16-70C6-8E11CD97A4E0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  <p:grpSp>
              <p:nvGrpSpPr>
                <p:cNvPr id="251" name="Group 250">
                  <a:extLst>
                    <a:ext uri="{FF2B5EF4-FFF2-40B4-BE49-F238E27FC236}">
                      <a16:creationId xmlns:a16="http://schemas.microsoft.com/office/drawing/2014/main" id="{C4EA90C3-74E1-E081-67A4-2D91439B9B58}"/>
                    </a:ext>
                  </a:extLst>
                </p:cNvPr>
                <p:cNvGrpSpPr/>
                <p:nvPr/>
              </p:nvGrpSpPr>
              <p:grpSpPr>
                <a:xfrm rot="19471488">
                  <a:off x="2504247" y="2782738"/>
                  <a:ext cx="390216" cy="403721"/>
                  <a:chOff x="3659271" y="2663358"/>
                  <a:chExt cx="1620773" cy="889000"/>
                </a:xfrm>
              </p:grpSpPr>
              <p:sp>
                <p:nvSpPr>
                  <p:cNvPr id="255" name="Rounded Rectangle 254">
                    <a:extLst>
                      <a:ext uri="{FF2B5EF4-FFF2-40B4-BE49-F238E27FC236}">
                        <a16:creationId xmlns:a16="http://schemas.microsoft.com/office/drawing/2014/main" id="{E3C639A7-A625-E6D3-B5F3-E532C15286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75583" y="2663358"/>
                    <a:ext cx="103188" cy="889000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135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56" name="Oval 255">
                    <a:extLst>
                      <a:ext uri="{FF2B5EF4-FFF2-40B4-BE49-F238E27FC236}">
                        <a16:creationId xmlns:a16="http://schemas.microsoft.com/office/drawing/2014/main" id="{11EC5BE7-FAEC-3C05-1934-17F04BE02F38}"/>
                      </a:ext>
                    </a:extLst>
                  </p:cNvPr>
                  <p:cNvSpPr/>
                  <p:nvPr/>
                </p:nvSpPr>
                <p:spPr>
                  <a:xfrm>
                    <a:off x="3659271" y="2857674"/>
                    <a:ext cx="1620773" cy="694684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  <p:sp>
              <p:nvSpPr>
                <p:cNvPr id="252" name="Oval 251">
                  <a:extLst>
                    <a:ext uri="{FF2B5EF4-FFF2-40B4-BE49-F238E27FC236}">
                      <a16:creationId xmlns:a16="http://schemas.microsoft.com/office/drawing/2014/main" id="{739A3E9D-237B-85D2-8B08-22CD10F49670}"/>
                    </a:ext>
                  </a:extLst>
                </p:cNvPr>
                <p:cNvSpPr/>
                <p:nvPr/>
              </p:nvSpPr>
              <p:spPr>
                <a:xfrm rot="5400000">
                  <a:off x="2695042" y="3003650"/>
                  <a:ext cx="378026" cy="428743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rgbClr val="FFFF00"/>
                    </a:solidFill>
                    <a:highlight>
                      <a:srgbClr val="FFFF00"/>
                    </a:highlight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9C4B6087-9036-21FE-96C1-16ED1ABA6FB5}"/>
                    </a:ext>
                  </a:extLst>
                </p:cNvPr>
                <p:cNvSpPr/>
                <p:nvPr/>
              </p:nvSpPr>
              <p:spPr>
                <a:xfrm rot="5400000">
                  <a:off x="2898159" y="3007921"/>
                  <a:ext cx="378026" cy="428743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rgbClr val="FFFF00"/>
                    </a:solidFill>
                    <a:highlight>
                      <a:srgbClr val="FFFF00"/>
                    </a:highlight>
                  </a:endParaRPr>
                </a:p>
              </p:txBody>
            </p:sp>
            <p:sp>
              <p:nvSpPr>
                <p:cNvPr id="254" name="Oval 253">
                  <a:extLst>
                    <a:ext uri="{FF2B5EF4-FFF2-40B4-BE49-F238E27FC236}">
                      <a16:creationId xmlns:a16="http://schemas.microsoft.com/office/drawing/2014/main" id="{D83349BC-700D-3FFD-CB6C-A22913122FF7}"/>
                    </a:ext>
                  </a:extLst>
                </p:cNvPr>
                <p:cNvSpPr/>
                <p:nvPr/>
              </p:nvSpPr>
              <p:spPr>
                <a:xfrm rot="5400000">
                  <a:off x="2769234" y="3160815"/>
                  <a:ext cx="376935" cy="428743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rgbClr val="FFFF00"/>
                    </a:solidFill>
                    <a:highlight>
                      <a:srgbClr val="FFFF00"/>
                    </a:highlight>
                  </a:endParaRPr>
                </a:p>
              </p:txBody>
            </p:sp>
          </p:grpSp>
        </p:grpSp>
      </p:grp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A40E488C-33A6-524C-8925-3FCF6327D1AE}"/>
              </a:ext>
            </a:extLst>
          </p:cNvPr>
          <p:cNvCxnSpPr>
            <a:cxnSpLocks/>
          </p:cNvCxnSpPr>
          <p:nvPr/>
        </p:nvCxnSpPr>
        <p:spPr>
          <a:xfrm>
            <a:off x="2180011" y="2894393"/>
            <a:ext cx="240306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5B16E69B-54B4-D117-A2FE-7E7EA56F7A5F}"/>
              </a:ext>
            </a:extLst>
          </p:cNvPr>
          <p:cNvCxnSpPr>
            <a:cxnSpLocks/>
          </p:cNvCxnSpPr>
          <p:nvPr/>
        </p:nvCxnSpPr>
        <p:spPr>
          <a:xfrm>
            <a:off x="3424572" y="2894393"/>
            <a:ext cx="240306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09D51D0A-99EF-167C-2010-F2ED6320FA4C}"/>
              </a:ext>
            </a:extLst>
          </p:cNvPr>
          <p:cNvGrpSpPr/>
          <p:nvPr/>
        </p:nvGrpSpPr>
        <p:grpSpPr>
          <a:xfrm>
            <a:off x="475364" y="2614855"/>
            <a:ext cx="545111" cy="526095"/>
            <a:chOff x="985348" y="2465947"/>
            <a:chExt cx="726814" cy="70146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F97238D6-CD68-953C-F138-07AC87DF6A6B}"/>
                </a:ext>
              </a:extLst>
            </p:cNvPr>
            <p:cNvSpPr/>
            <p:nvPr/>
          </p:nvSpPr>
          <p:spPr>
            <a:xfrm>
              <a:off x="1423424" y="2631132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AE44C969-53D9-CDD8-1E9D-D8E250328CB5}"/>
                </a:ext>
              </a:extLst>
            </p:cNvPr>
            <p:cNvSpPr/>
            <p:nvPr/>
          </p:nvSpPr>
          <p:spPr>
            <a:xfrm>
              <a:off x="1059112" y="2541493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26F759F4-DD67-9BA8-FDD5-0F86DB2DC931}"/>
                </a:ext>
              </a:extLst>
            </p:cNvPr>
            <p:cNvSpPr/>
            <p:nvPr/>
          </p:nvSpPr>
          <p:spPr>
            <a:xfrm>
              <a:off x="1211512" y="2693893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455BA413-EBEC-F4FD-A282-98796EE13A4E}"/>
                </a:ext>
              </a:extLst>
            </p:cNvPr>
            <p:cNvSpPr/>
            <p:nvPr/>
          </p:nvSpPr>
          <p:spPr>
            <a:xfrm>
              <a:off x="985348" y="2630992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35041329-BF8B-9129-D320-D6C4EBCA91A5}"/>
                </a:ext>
              </a:extLst>
            </p:cNvPr>
            <p:cNvSpPr/>
            <p:nvPr/>
          </p:nvSpPr>
          <p:spPr>
            <a:xfrm>
              <a:off x="1179442" y="2884045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C43743EC-D3FB-2157-FEE3-6B5D90A0166C}"/>
                </a:ext>
              </a:extLst>
            </p:cNvPr>
            <p:cNvSpPr/>
            <p:nvPr/>
          </p:nvSpPr>
          <p:spPr>
            <a:xfrm>
              <a:off x="1311825" y="2479875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DD499BC4-53BB-AA75-D185-9F6DC6ACA880}"/>
                </a:ext>
              </a:extLst>
            </p:cNvPr>
            <p:cNvSpPr/>
            <p:nvPr/>
          </p:nvSpPr>
          <p:spPr>
            <a:xfrm>
              <a:off x="1363683" y="2789669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AC00917E-F9FA-D6EE-3D75-CEEEBDE02175}"/>
                </a:ext>
              </a:extLst>
            </p:cNvPr>
            <p:cNvSpPr/>
            <p:nvPr/>
          </p:nvSpPr>
          <p:spPr>
            <a:xfrm>
              <a:off x="1075129" y="2862710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99ABDA4E-2AA0-2311-CEF9-2F63C5365267}"/>
                </a:ext>
              </a:extLst>
            </p:cNvPr>
            <p:cNvSpPr/>
            <p:nvPr/>
          </p:nvSpPr>
          <p:spPr>
            <a:xfrm>
              <a:off x="1365746" y="2893727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54E95630-6649-6385-E9E4-1B2CB35D511F}"/>
                </a:ext>
              </a:extLst>
            </p:cNvPr>
            <p:cNvSpPr/>
            <p:nvPr/>
          </p:nvSpPr>
          <p:spPr>
            <a:xfrm>
              <a:off x="1139427" y="2465947"/>
              <a:ext cx="288738" cy="273680"/>
            </a:xfrm>
            <a:prstGeom prst="ellipse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285" name="Picture 284">
            <a:extLst>
              <a:ext uri="{FF2B5EF4-FFF2-40B4-BE49-F238E27FC236}">
                <a16:creationId xmlns:a16="http://schemas.microsoft.com/office/drawing/2014/main" id="{0DF041EA-259D-E45B-6F45-058478B15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360" y="2803905"/>
            <a:ext cx="371475" cy="180975"/>
          </a:xfrm>
          <a:prstGeom prst="rect">
            <a:avLst/>
          </a:prstGeom>
        </p:spPr>
      </p:pic>
      <p:sp>
        <p:nvSpPr>
          <p:cNvPr id="287" name="Oval 286">
            <a:extLst>
              <a:ext uri="{FF2B5EF4-FFF2-40B4-BE49-F238E27FC236}">
                <a16:creationId xmlns:a16="http://schemas.microsoft.com/office/drawing/2014/main" id="{6A328F61-C152-AFB8-C462-E55DE1713C5C}"/>
              </a:ext>
            </a:extLst>
          </p:cNvPr>
          <p:cNvSpPr/>
          <p:nvPr/>
        </p:nvSpPr>
        <p:spPr>
          <a:xfrm rot="743300">
            <a:off x="2963519" y="2360579"/>
            <a:ext cx="193687" cy="875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CEA4CB68-39C2-04EC-377A-92441D192150}"/>
              </a:ext>
            </a:extLst>
          </p:cNvPr>
          <p:cNvSpPr/>
          <p:nvPr/>
        </p:nvSpPr>
        <p:spPr>
          <a:xfrm rot="1018062">
            <a:off x="3989447" y="3336813"/>
            <a:ext cx="327879" cy="1086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32476C10-D5E6-FAB7-A685-6BF3F7CA25D6}"/>
              </a:ext>
            </a:extLst>
          </p:cNvPr>
          <p:cNvCxnSpPr>
            <a:cxnSpLocks/>
          </p:cNvCxnSpPr>
          <p:nvPr/>
        </p:nvCxnSpPr>
        <p:spPr>
          <a:xfrm flipV="1">
            <a:off x="4975660" y="2883178"/>
            <a:ext cx="990840" cy="764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1" name="Picture 290">
            <a:extLst>
              <a:ext uri="{FF2B5EF4-FFF2-40B4-BE49-F238E27FC236}">
                <a16:creationId xmlns:a16="http://schemas.microsoft.com/office/drawing/2014/main" id="{07DF16AD-60AF-1A4C-2561-04EC47633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03" y="1816744"/>
            <a:ext cx="2401104" cy="2062693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384AB38A-E342-D4F0-924F-DA4754BEF92B}"/>
              </a:ext>
            </a:extLst>
          </p:cNvPr>
          <p:cNvSpPr txBox="1"/>
          <p:nvPr/>
        </p:nvSpPr>
        <p:spPr>
          <a:xfrm>
            <a:off x="1649816" y="191157"/>
            <a:ext cx="53073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+mj-lt"/>
              </a:rPr>
              <a:t>Synthetic Embryogenesis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CC95C3-AC70-1DAF-2994-65BD6336F1E6}"/>
              </a:ext>
            </a:extLst>
          </p:cNvPr>
          <p:cNvSpPr txBox="1"/>
          <p:nvPr/>
        </p:nvSpPr>
        <p:spPr>
          <a:xfrm>
            <a:off x="697716" y="4434664"/>
            <a:ext cx="7893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200" dirty="0">
                <a:latin typeface="+mj-lt"/>
              </a:rPr>
              <a:t>Investigate and understand how a complex biological structure is formed and regulated at molecular, cellular and structural  levels.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97E7EB-E262-6E84-DE6A-EC9251AE0B6E}"/>
              </a:ext>
            </a:extLst>
          </p:cNvPr>
          <p:cNvSpPr txBox="1"/>
          <p:nvPr/>
        </p:nvSpPr>
        <p:spPr>
          <a:xfrm>
            <a:off x="728457" y="5391761"/>
            <a:ext cx="75388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200" dirty="0">
                <a:latin typeface="+mj-lt"/>
              </a:rPr>
              <a:t>Integration of developmental and stem cell biology with </a:t>
            </a:r>
          </a:p>
          <a:p>
            <a:r>
              <a:rPr lang="en-US" sz="2200" dirty="0">
                <a:latin typeface="+mj-lt"/>
              </a:rPr>
              <a:t>      bioengineering, advanced imaging and biophysical modelling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79C27B-8A7F-604C-20A6-5A97FEA9FEFF}"/>
              </a:ext>
            </a:extLst>
          </p:cNvPr>
          <p:cNvSpPr txBox="1"/>
          <p:nvPr/>
        </p:nvSpPr>
        <p:spPr>
          <a:xfrm>
            <a:off x="6320118" y="1316879"/>
            <a:ext cx="181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Peri-implantation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AAE653-AA8F-67A4-9071-7098DB96976E}"/>
              </a:ext>
            </a:extLst>
          </p:cNvPr>
          <p:cNvSpPr txBox="1"/>
          <p:nvPr/>
        </p:nvSpPr>
        <p:spPr>
          <a:xfrm>
            <a:off x="2013249" y="1316879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Pre-implantation</a:t>
            </a:r>
          </a:p>
        </p:txBody>
      </p:sp>
    </p:spTree>
    <p:extLst>
      <p:ext uri="{BB962C8B-B14F-4D97-AF65-F5344CB8AC3E}">
        <p14:creationId xmlns:p14="http://schemas.microsoft.com/office/powerpoint/2010/main" val="388612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411760" y="6270363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Arial" panose="020B0604020202020204" pitchFamily="34" charset="0"/>
                <a:hlinkClick r:id="rId3"/>
              </a:rPr>
              <a:t>https://www.exeter.ac.uk/livingsystems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9B47C1-45E4-CE4C-A6E3-F65AA2296D29}"/>
              </a:ext>
            </a:extLst>
          </p:cNvPr>
          <p:cNvSpPr txBox="1">
            <a:spLocks/>
          </p:cNvSpPr>
          <p:nvPr/>
        </p:nvSpPr>
        <p:spPr>
          <a:xfrm>
            <a:off x="406293" y="39569"/>
            <a:ext cx="7856659" cy="70699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pPr algn="ctr"/>
            <a:r>
              <a:rPr lang="en-US" sz="4000" b="1" dirty="0">
                <a:latin typeface="+mj-lt"/>
              </a:rPr>
              <a:t>Team of synthetic embryogenesis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87D1DB-0E08-3046-ADB2-8DC194AC150A}"/>
              </a:ext>
            </a:extLst>
          </p:cNvPr>
          <p:cNvSpPr/>
          <p:nvPr/>
        </p:nvSpPr>
        <p:spPr>
          <a:xfrm>
            <a:off x="1695014" y="9133267"/>
            <a:ext cx="4930503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Ge Guo, </a:t>
            </a:r>
            <a:r>
              <a:rPr lang="en-US" sz="1400" i="1" dirty="0" err="1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g.guo@exeter.ac.uk</a:t>
            </a:r>
            <a:endParaRPr lang="en-US" sz="1400" i="1" dirty="0">
              <a:solidFill>
                <a:schemeClr val="accent5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448EA0-66CC-B84B-B1C5-9673DEBA8A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9232"/>
          <a:stretch/>
        </p:blipFill>
        <p:spPr>
          <a:xfrm>
            <a:off x="1695014" y="865910"/>
            <a:ext cx="5604998" cy="38156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85DB5F-79E0-E24E-BD5D-E2854C4C64A9}"/>
              </a:ext>
            </a:extLst>
          </p:cNvPr>
          <p:cNvSpPr txBox="1"/>
          <p:nvPr/>
        </p:nvSpPr>
        <p:spPr>
          <a:xfrm>
            <a:off x="3158708" y="5302246"/>
            <a:ext cx="2382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Dr Stefan </a:t>
            </a:r>
            <a:r>
              <a:rPr lang="en-US" dirty="0" err="1"/>
              <a:t>Giselbrecht</a:t>
            </a:r>
            <a:r>
              <a:rPr lang="en-US" dirty="0"/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395365-1093-1108-1521-3B14CD6EB2A7}"/>
              </a:ext>
            </a:extLst>
          </p:cNvPr>
          <p:cNvSpPr txBox="1"/>
          <p:nvPr/>
        </p:nvSpPr>
        <p:spPr>
          <a:xfrm>
            <a:off x="3228809" y="5027315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Maastricht University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C4D179-2657-8229-CF4D-AE2A4A22C7C4}"/>
              </a:ext>
            </a:extLst>
          </p:cNvPr>
          <p:cNvSpPr txBox="1"/>
          <p:nvPr/>
        </p:nvSpPr>
        <p:spPr>
          <a:xfrm>
            <a:off x="3649597" y="5577177"/>
            <a:ext cx="1398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Dorian </a:t>
            </a:r>
            <a:r>
              <a:rPr lang="en-US" dirty="0" err="1"/>
              <a:t>Luijkx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BF4533-1E16-EB7D-89AE-3AE6F7F2B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0012" y="4881543"/>
            <a:ext cx="1213789" cy="10065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494A00E-F5D2-7480-4D7B-1633C89808EA}"/>
              </a:ext>
            </a:extLst>
          </p:cNvPr>
          <p:cNvSpPr txBox="1"/>
          <p:nvPr/>
        </p:nvSpPr>
        <p:spPr>
          <a:xfrm>
            <a:off x="705266" y="5015490"/>
            <a:ext cx="199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Bioimaging facility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C4D18D-C8C7-1334-67EF-157320E722B5}"/>
              </a:ext>
            </a:extLst>
          </p:cNvPr>
          <p:cNvSpPr txBox="1"/>
          <p:nvPr/>
        </p:nvSpPr>
        <p:spPr>
          <a:xfrm>
            <a:off x="883380" y="5440472"/>
            <a:ext cx="135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Corin</a:t>
            </a:r>
            <a:r>
              <a:rPr lang="en-US" dirty="0"/>
              <a:t> Liddle </a:t>
            </a:r>
          </a:p>
        </p:txBody>
      </p:sp>
    </p:spTree>
    <p:extLst>
      <p:ext uri="{BB962C8B-B14F-4D97-AF65-F5344CB8AC3E}">
        <p14:creationId xmlns:p14="http://schemas.microsoft.com/office/powerpoint/2010/main" val="12167093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"/>
</p:tagLst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352224CBA9154BBF7224A1E97508D6" ma:contentTypeVersion="19" ma:contentTypeDescription="Create a new document." ma:contentTypeScope="" ma:versionID="652ea7ab883ccb662ab89c776b3e7f14">
  <xsd:schema xmlns:xsd="http://www.w3.org/2001/XMLSchema" xmlns:xs="http://www.w3.org/2001/XMLSchema" xmlns:p="http://schemas.microsoft.com/office/2006/metadata/properties" xmlns:ns1="http://schemas.microsoft.com/sharepoint/v3" xmlns:ns2="847ef9d7-58d2-4014-941b-156d67745dbc" xmlns:ns3="1c52a520-cea0-4cce-b152-173525de7ad5" targetNamespace="http://schemas.microsoft.com/office/2006/metadata/properties" ma:root="true" ma:fieldsID="32d8eeacb0cae99c6856fb1599e9ae10" ns1:_="" ns2:_="" ns3:_="">
    <xsd:import namespace="http://schemas.microsoft.com/sharepoint/v3"/>
    <xsd:import namespace="847ef9d7-58d2-4014-941b-156d67745dbc"/>
    <xsd:import namespace="1c52a520-cea0-4cce-b152-173525de7a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_x004d_AY2020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ef9d7-58d2-4014-941b-156d67745d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x004d_AY2020" ma:index="22" nillable="true" ma:displayName="MAY 2020" ma:format="Dropdown" ma:internalName="_x004d_AY2020">
      <xsd:simpleType>
        <xsd:restriction base="dms:Text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1103e67f-0598-4a90-8a4a-cec34b03bf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52a520-cea0-4cce-b152-173525de7ad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7dad8557-4ded-4ac0-aef1-b3225d336d4c}" ma:internalName="TaxCatchAll" ma:showField="CatchAllData" ma:web="1c52a520-cea0-4cce-b152-173525de7a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0E3659-A28D-4B5F-8652-AD4D2893D202}"/>
</file>

<file path=customXml/itemProps2.xml><?xml version="1.0" encoding="utf-8"?>
<ds:datastoreItem xmlns:ds="http://schemas.openxmlformats.org/officeDocument/2006/customXml" ds:itemID="{41164E2D-7553-4CC5-B4E8-D2752D05952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23812</TotalTime>
  <Words>461</Words>
  <Application>Microsoft Office PowerPoint</Application>
  <PresentationFormat>On-screen Show (4:3)</PresentationFormat>
  <Paragraphs>161</Paragraphs>
  <Slides>22</Slides>
  <Notes>12</Notes>
  <HiddenSlides>0</HiddenSlides>
  <MMClips>2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ＭＳ Ｐゴシック</vt:lpstr>
      <vt:lpstr>Arial</vt:lpstr>
      <vt:lpstr>Arial Rounded MT Bold</vt:lpstr>
      <vt:lpstr>Calibri</vt:lpstr>
      <vt:lpstr>Calibri Light</vt:lpstr>
      <vt:lpstr>Courier New</vt:lpstr>
      <vt:lpstr>DengXian</vt:lpstr>
      <vt:lpstr>Gill Sans</vt:lpstr>
      <vt:lpstr>Songti TC</vt:lpstr>
      <vt:lpstr>Times New Roman</vt:lpstr>
      <vt:lpstr>Wingdings</vt:lpstr>
      <vt:lpstr>Standard</vt:lpstr>
      <vt:lpstr>Office Theme</vt:lpstr>
      <vt:lpstr>Image</vt:lpstr>
      <vt:lpstr>Slide</vt:lpstr>
      <vt:lpstr>PowerPoint Presentation</vt:lpstr>
      <vt:lpstr>PowerPoint Presentation</vt:lpstr>
      <vt:lpstr>Pluripotent cells in the embryo</vt:lpstr>
      <vt:lpstr>Paradigm of pluripotency:  mouse embryonic stem cells (ES cells)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Criteria for a reliable blastocyst model</vt:lpstr>
      <vt:lpstr>PowerPoint Presentation</vt:lpstr>
      <vt:lpstr>Live imaging with fluorescent reporters</vt:lpstr>
      <vt:lpstr>Applications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naïve pluripotent stem cells</dc:title>
  <dc:creator>Ge Guo</dc:creator>
  <cp:lastModifiedBy>Bolt, Louisa</cp:lastModifiedBy>
  <cp:revision>118</cp:revision>
  <dcterms:created xsi:type="dcterms:W3CDTF">2020-10-03T12:35:05Z</dcterms:created>
  <dcterms:modified xsi:type="dcterms:W3CDTF">2022-11-23T13:29:58Z</dcterms:modified>
</cp:coreProperties>
</file>