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video/unknown"/>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8" r:id="rId5"/>
    <p:sldId id="259" r:id="rId6"/>
    <p:sldId id="266" r:id="rId7"/>
    <p:sldId id="268" r:id="rId8"/>
    <p:sldId id="260" r:id="rId9"/>
    <p:sldId id="281" r:id="rId10"/>
    <p:sldId id="282" r:id="rId11"/>
    <p:sldId id="261" r:id="rId12"/>
    <p:sldId id="275" r:id="rId13"/>
    <p:sldId id="274" r:id="rId14"/>
    <p:sldId id="262" r:id="rId15"/>
    <p:sldId id="273" r:id="rId16"/>
    <p:sldId id="270" r:id="rId17"/>
    <p:sldId id="277" r:id="rId18"/>
    <p:sldId id="280" r:id="rId19"/>
    <p:sldId id="263" r:id="rId20"/>
    <p:sldId id="271" r:id="rId21"/>
    <p:sldId id="272" r:id="rId22"/>
    <p:sldId id="264" r:id="rId23"/>
    <p:sldId id="269" r:id="rId24"/>
    <p:sldId id="28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A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4882" autoAdjust="0"/>
  </p:normalViewPr>
  <p:slideViewPr>
    <p:cSldViewPr snapToGrid="0">
      <p:cViewPr varScale="1">
        <p:scale>
          <a:sx n="80" d="100"/>
          <a:sy n="80" d="100"/>
        </p:scale>
        <p:origin x="120"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1A1E05-34FE-4D51-BF03-95B1A165B32F}" type="datetimeFigureOut">
              <a:rPr lang="en-GB" smtClean="0"/>
              <a:t>23/11/2022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FBBE83-A75C-4A40-8842-485EA8ECC604}" type="slidenum">
              <a:rPr lang="en-GB" smtClean="0"/>
              <a:t>‹#›</a:t>
            </a:fld>
            <a:endParaRPr lang="en-GB"/>
          </a:p>
        </p:txBody>
      </p:sp>
    </p:spTree>
    <p:extLst>
      <p:ext uri="{BB962C8B-B14F-4D97-AF65-F5344CB8AC3E}">
        <p14:creationId xmlns:p14="http://schemas.microsoft.com/office/powerpoint/2010/main" val="752899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just across the car park!</a:t>
            </a:r>
          </a:p>
        </p:txBody>
      </p:sp>
      <p:sp>
        <p:nvSpPr>
          <p:cNvPr id="4" name="Slide Number Placeholder 3"/>
          <p:cNvSpPr>
            <a:spLocks noGrp="1"/>
          </p:cNvSpPr>
          <p:nvPr>
            <p:ph type="sldNum" sz="quarter" idx="10"/>
          </p:nvPr>
        </p:nvSpPr>
        <p:spPr/>
        <p:txBody>
          <a:bodyPr/>
          <a:lstStyle/>
          <a:p>
            <a:fld id="{7DFBBE83-A75C-4A40-8842-485EA8ECC604}" type="slidenum">
              <a:rPr lang="en-GB" smtClean="0"/>
              <a:t>2</a:t>
            </a:fld>
            <a:endParaRPr lang="en-GB"/>
          </a:p>
        </p:txBody>
      </p:sp>
    </p:spTree>
    <p:extLst>
      <p:ext uri="{BB962C8B-B14F-4D97-AF65-F5344CB8AC3E}">
        <p14:creationId xmlns:p14="http://schemas.microsoft.com/office/powerpoint/2010/main" val="168814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just across the car park!</a:t>
            </a:r>
          </a:p>
        </p:txBody>
      </p:sp>
      <p:sp>
        <p:nvSpPr>
          <p:cNvPr id="4" name="Slide Number Placeholder 3"/>
          <p:cNvSpPr>
            <a:spLocks noGrp="1"/>
          </p:cNvSpPr>
          <p:nvPr>
            <p:ph type="sldNum" sz="quarter" idx="10"/>
          </p:nvPr>
        </p:nvSpPr>
        <p:spPr/>
        <p:txBody>
          <a:bodyPr/>
          <a:lstStyle/>
          <a:p>
            <a:fld id="{7DFBBE83-A75C-4A40-8842-485EA8ECC604}" type="slidenum">
              <a:rPr lang="en-GB" smtClean="0"/>
              <a:t>3</a:t>
            </a:fld>
            <a:endParaRPr lang="en-GB"/>
          </a:p>
        </p:txBody>
      </p:sp>
    </p:spTree>
    <p:extLst>
      <p:ext uri="{BB962C8B-B14F-4D97-AF65-F5344CB8AC3E}">
        <p14:creationId xmlns:p14="http://schemas.microsoft.com/office/powerpoint/2010/main" val="344811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just across the car park!</a:t>
            </a:r>
          </a:p>
        </p:txBody>
      </p:sp>
      <p:sp>
        <p:nvSpPr>
          <p:cNvPr id="4" name="Slide Number Placeholder 3"/>
          <p:cNvSpPr>
            <a:spLocks noGrp="1"/>
          </p:cNvSpPr>
          <p:nvPr>
            <p:ph type="sldNum" sz="quarter" idx="10"/>
          </p:nvPr>
        </p:nvSpPr>
        <p:spPr/>
        <p:txBody>
          <a:bodyPr/>
          <a:lstStyle/>
          <a:p>
            <a:fld id="{7DFBBE83-A75C-4A40-8842-485EA8ECC604}" type="slidenum">
              <a:rPr lang="en-GB" smtClean="0"/>
              <a:t>4</a:t>
            </a:fld>
            <a:endParaRPr lang="en-GB"/>
          </a:p>
        </p:txBody>
      </p:sp>
    </p:spTree>
    <p:extLst>
      <p:ext uri="{BB962C8B-B14F-4D97-AF65-F5344CB8AC3E}">
        <p14:creationId xmlns:p14="http://schemas.microsoft.com/office/powerpoint/2010/main" val="3145731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5</a:t>
            </a:fld>
            <a:endParaRPr lang="en-GB"/>
          </a:p>
        </p:txBody>
      </p:sp>
    </p:spTree>
    <p:extLst>
      <p:ext uri="{BB962C8B-B14F-4D97-AF65-F5344CB8AC3E}">
        <p14:creationId xmlns:p14="http://schemas.microsoft.com/office/powerpoint/2010/main" val="1671909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6</a:t>
            </a:fld>
            <a:endParaRPr lang="en-GB"/>
          </a:p>
        </p:txBody>
      </p:sp>
    </p:spTree>
    <p:extLst>
      <p:ext uri="{BB962C8B-B14F-4D97-AF65-F5344CB8AC3E}">
        <p14:creationId xmlns:p14="http://schemas.microsoft.com/office/powerpoint/2010/main" val="2575170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7</a:t>
            </a:fld>
            <a:endParaRPr lang="en-GB"/>
          </a:p>
        </p:txBody>
      </p:sp>
    </p:spTree>
    <p:extLst>
      <p:ext uri="{BB962C8B-B14F-4D97-AF65-F5344CB8AC3E}">
        <p14:creationId xmlns:p14="http://schemas.microsoft.com/office/powerpoint/2010/main" val="3206871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all about the</a:t>
            </a:r>
            <a:r>
              <a:rPr lang="en-GB" baseline="0" dirty="0"/>
              <a:t> magnet!</a:t>
            </a:r>
            <a:endParaRPr lang="en-GB" dirty="0"/>
          </a:p>
          <a:p>
            <a:endParaRPr lang="en-GB" dirty="0"/>
          </a:p>
          <a:p>
            <a:r>
              <a:rPr lang="en-GB" dirty="0"/>
              <a:t>From NHS</a:t>
            </a:r>
            <a:r>
              <a:rPr lang="en-GB" baseline="0" dirty="0"/>
              <a:t> website: </a:t>
            </a:r>
          </a:p>
          <a:p>
            <a:endParaRPr lang="en-GB" dirty="0"/>
          </a:p>
          <a:p>
            <a:r>
              <a:rPr lang="en-GB" dirty="0"/>
              <a:t>Most of the human body is made up of water molecules, which consist of hydrogen and oxygen atoms.</a:t>
            </a:r>
            <a:r>
              <a:rPr lang="en-GB" baseline="0" dirty="0"/>
              <a:t> </a:t>
            </a:r>
            <a:r>
              <a:rPr lang="en-GB" dirty="0"/>
              <a:t>At the centre of each hydrogen atom is an even smaller particle called a proton. Protons are like tiny magnets and are very sensitive to magnetic fields.</a:t>
            </a:r>
          </a:p>
          <a:p>
            <a:endParaRPr lang="en-GB" dirty="0"/>
          </a:p>
          <a:p>
            <a:r>
              <a:rPr lang="en-GB" dirty="0"/>
              <a:t>When you lie under the powerful scanner magnets, the protons in your body line up in the same direction, in the same way that a magnet can pull the needle of a compass. You will not be able to feel this.</a:t>
            </a:r>
          </a:p>
          <a:p>
            <a:endParaRPr lang="en-GB" dirty="0"/>
          </a:p>
          <a:p>
            <a:r>
              <a:rPr lang="en-GB" dirty="0"/>
              <a:t>Short bursts of radio waves are then sent to certain areas of the body, knocking the protons out of alignment.</a:t>
            </a:r>
            <a:r>
              <a:rPr lang="en-GB" baseline="0" dirty="0"/>
              <a:t> </a:t>
            </a:r>
            <a:r>
              <a:rPr lang="en-GB" dirty="0"/>
              <a:t>When the radio waves are turned off, the protons realign. This sends out radio signals, which are picked up by receivers.</a:t>
            </a:r>
          </a:p>
          <a:p>
            <a:endParaRPr lang="en-GB" dirty="0"/>
          </a:p>
          <a:p>
            <a:r>
              <a:rPr lang="en-GB" dirty="0"/>
              <a:t>These signals provide information about the exact location of the protons in the body.</a:t>
            </a:r>
            <a:r>
              <a:rPr lang="en-GB" baseline="0" dirty="0"/>
              <a:t> </a:t>
            </a:r>
            <a:r>
              <a:rPr lang="en-GB" dirty="0"/>
              <a:t>They also help to distinguish between the various types of tissue in the body, because the protons in different types of tissue realign at different speeds and produce distinct signals.</a:t>
            </a:r>
          </a:p>
          <a:p>
            <a:endParaRPr lang="en-GB" dirty="0"/>
          </a:p>
          <a:p>
            <a:r>
              <a:rPr lang="en-GB" dirty="0"/>
              <a:t>In the same way that millions of pixels on a computer screen can create complex pictures, the signals from the millions of protons in the body are combined to create a detailed image of the inside of the body.</a:t>
            </a:r>
          </a:p>
        </p:txBody>
      </p:sp>
      <p:sp>
        <p:nvSpPr>
          <p:cNvPr id="4" name="Slide Number Placeholder 3"/>
          <p:cNvSpPr>
            <a:spLocks noGrp="1"/>
          </p:cNvSpPr>
          <p:nvPr>
            <p:ph type="sldNum" sz="quarter" idx="10"/>
          </p:nvPr>
        </p:nvSpPr>
        <p:spPr/>
        <p:txBody>
          <a:bodyPr/>
          <a:lstStyle/>
          <a:p>
            <a:fld id="{7DFBBE83-A75C-4A40-8842-485EA8ECC604}" type="slidenum">
              <a:rPr lang="en-GB" smtClean="0"/>
              <a:t>8</a:t>
            </a:fld>
            <a:endParaRPr lang="en-GB"/>
          </a:p>
        </p:txBody>
      </p:sp>
    </p:spTree>
    <p:extLst>
      <p:ext uri="{BB962C8B-B14F-4D97-AF65-F5344CB8AC3E}">
        <p14:creationId xmlns:p14="http://schemas.microsoft.com/office/powerpoint/2010/main" val="279827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a VERY</a:t>
            </a:r>
            <a:r>
              <a:rPr lang="en-GB" baseline="0" dirty="0"/>
              <a:t> strong magnet! Which is why, if you’ve ever had an MRI, the radiographers will have taken the MRI safety questionnaire you completed very seriously.</a:t>
            </a:r>
          </a:p>
          <a:p>
            <a:endParaRPr lang="en-GB" baseline="0" dirty="0"/>
          </a:p>
          <a:p>
            <a:r>
              <a:rPr lang="en-GB" baseline="0" dirty="0"/>
              <a:t>How strong is a typical MRI magnet? Most NHS MRIs are measured at 1.5 T (Tesla). The MGNC’s MRI is 3 T.</a:t>
            </a:r>
          </a:p>
          <a:p>
            <a:endParaRPr lang="en-GB" baseline="0" dirty="0"/>
          </a:p>
          <a:p>
            <a:r>
              <a:rPr lang="en-GB" baseline="0" dirty="0"/>
              <a:t>1 Tesla = 10,000 Gauss</a:t>
            </a:r>
          </a:p>
          <a:p>
            <a:endParaRPr lang="en-GB" baseline="0" dirty="0"/>
          </a:p>
          <a:p>
            <a:r>
              <a:rPr lang="en-GB" baseline="0" dirty="0"/>
              <a:t>A typical fridge magnet is approx. 100 Gauss, so the MRI at the MGNC is 300x stronger than the magnets on your fridge. By comparison, a neutron star exerts a magnetic field of 1 Billion Tesla.</a:t>
            </a:r>
          </a:p>
          <a:p>
            <a:endParaRPr lang="en-GB" baseline="0" dirty="0"/>
          </a:p>
          <a:p>
            <a:r>
              <a:rPr lang="en-GB" baseline="0" dirty="0"/>
              <a:t>With magnets of this strength, it’s no surprise that they are sensitive to the presence of metals in unexpected places – such as in hair wax. The image on the right was distorted by iron oxide particles present in the hair wax being worn by this person. This effect can also be seen with eye make-up, nail polish, dentures and hair colour.</a:t>
            </a:r>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9</a:t>
            </a:fld>
            <a:endParaRPr lang="en-GB"/>
          </a:p>
        </p:txBody>
      </p:sp>
    </p:spTree>
    <p:extLst>
      <p:ext uri="{BB962C8B-B14F-4D97-AF65-F5344CB8AC3E}">
        <p14:creationId xmlns:p14="http://schemas.microsoft.com/office/powerpoint/2010/main" val="1903125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NHS</a:t>
            </a:r>
            <a:r>
              <a:rPr lang="en-GB" baseline="0" dirty="0"/>
              <a:t> website: </a:t>
            </a:r>
          </a:p>
          <a:p>
            <a:endParaRPr lang="en-GB" dirty="0"/>
          </a:p>
          <a:p>
            <a:r>
              <a:rPr lang="en-GB" dirty="0"/>
              <a:t>Most of the human body is made up of water molecules, which consist of hydrogen and oxygen atoms.</a:t>
            </a:r>
            <a:r>
              <a:rPr lang="en-GB" baseline="0" dirty="0"/>
              <a:t> </a:t>
            </a:r>
            <a:r>
              <a:rPr lang="en-GB" dirty="0"/>
              <a:t>At the centre of each hydrogen atom is an even smaller particle called a proton. Protons are like tiny magnets and are very sensitive to magnetic fields.</a:t>
            </a:r>
          </a:p>
          <a:p>
            <a:endParaRPr lang="en-GB" dirty="0"/>
          </a:p>
          <a:p>
            <a:r>
              <a:rPr lang="en-GB" dirty="0"/>
              <a:t>When you lie under the powerful scanner magnets, the protons in your body line up in the same direction, in the same way that a magnet can pull the needle of a compass. You will not be able to feel this.</a:t>
            </a:r>
          </a:p>
          <a:p>
            <a:endParaRPr lang="en-GB" dirty="0"/>
          </a:p>
          <a:p>
            <a:r>
              <a:rPr lang="en-GB" dirty="0"/>
              <a:t>Short bursts of radio waves are then sent to certain areas of the body, knocking the protons out of alignment.</a:t>
            </a:r>
            <a:r>
              <a:rPr lang="en-GB" baseline="0" dirty="0"/>
              <a:t> </a:t>
            </a:r>
            <a:r>
              <a:rPr lang="en-GB" dirty="0"/>
              <a:t>When the radio waves are turned off, the protons realign. This sends out radio signals, which are picked up by receivers.</a:t>
            </a:r>
          </a:p>
          <a:p>
            <a:endParaRPr lang="en-GB" dirty="0"/>
          </a:p>
          <a:p>
            <a:r>
              <a:rPr lang="en-GB" dirty="0"/>
              <a:t>These signals provide information about the exact location of the protons in the body.</a:t>
            </a:r>
            <a:r>
              <a:rPr lang="en-GB" baseline="0" dirty="0"/>
              <a:t> </a:t>
            </a:r>
            <a:r>
              <a:rPr lang="en-GB" dirty="0"/>
              <a:t>They also help to distinguish between the various types of tissue in the body, because the protons in different types of tissue realign at different speeds and produce distinct signals.</a:t>
            </a:r>
          </a:p>
          <a:p>
            <a:endParaRPr lang="en-GB" dirty="0"/>
          </a:p>
          <a:p>
            <a:r>
              <a:rPr lang="en-GB" dirty="0"/>
              <a:t>In the same way that millions of pixels on a computer screen can create complex pictures, the signals from the millions of protons in the body are combined to create a detailed image of the inside of the body.</a:t>
            </a:r>
          </a:p>
        </p:txBody>
      </p:sp>
      <p:sp>
        <p:nvSpPr>
          <p:cNvPr id="4" name="Slide Number Placeholder 3"/>
          <p:cNvSpPr>
            <a:spLocks noGrp="1"/>
          </p:cNvSpPr>
          <p:nvPr>
            <p:ph type="sldNum" sz="quarter" idx="10"/>
          </p:nvPr>
        </p:nvSpPr>
        <p:spPr/>
        <p:txBody>
          <a:bodyPr/>
          <a:lstStyle/>
          <a:p>
            <a:fld id="{7DFBBE83-A75C-4A40-8842-485EA8ECC604}" type="slidenum">
              <a:rPr lang="en-GB" smtClean="0"/>
              <a:t>10</a:t>
            </a:fld>
            <a:endParaRPr lang="en-GB"/>
          </a:p>
        </p:txBody>
      </p:sp>
    </p:spTree>
    <p:extLst>
      <p:ext uri="{BB962C8B-B14F-4D97-AF65-F5344CB8AC3E}">
        <p14:creationId xmlns:p14="http://schemas.microsoft.com/office/powerpoint/2010/main" val="1968627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NHS website:</a:t>
            </a:r>
          </a:p>
          <a:p>
            <a:endParaRPr lang="en-GB" dirty="0"/>
          </a:p>
          <a:p>
            <a:r>
              <a:rPr lang="en-GB" dirty="0"/>
              <a:t>PET scanners work by detecting the radiation given off by a substance injected into your arm called a radiotracer as it collects in different parts of your body.</a:t>
            </a:r>
          </a:p>
          <a:p>
            <a:endParaRPr lang="en-GB" dirty="0"/>
          </a:p>
          <a:p>
            <a:r>
              <a:rPr lang="en-GB" dirty="0"/>
              <a:t>In most PET scans a radiotracer called </a:t>
            </a:r>
            <a:r>
              <a:rPr lang="en-GB" dirty="0" err="1"/>
              <a:t>fluorodeoxyglucose</a:t>
            </a:r>
            <a:r>
              <a:rPr lang="en-GB" dirty="0"/>
              <a:t> (FDG) is used, which is similar to naturally occurring glucose (a type of sugar) so your body treats it in a similar way.</a:t>
            </a:r>
          </a:p>
          <a:p>
            <a:endParaRPr lang="en-GB" dirty="0"/>
          </a:p>
          <a:p>
            <a:r>
              <a:rPr lang="en-GB" dirty="0"/>
              <a:t>By analysing the areas where the radiotracer does and does not build up, it's possible to work out how certain body functions are working.</a:t>
            </a:r>
            <a:r>
              <a:rPr lang="en-GB" baseline="0" dirty="0"/>
              <a:t> </a:t>
            </a:r>
            <a:r>
              <a:rPr lang="en-GB" dirty="0"/>
              <a:t>For example, using FDG in the body's tissues can help identify cancerous cells because they use glucose at a much faster rate than normal cells.</a:t>
            </a:r>
          </a:p>
          <a:p>
            <a:endParaRPr lang="en-GB" dirty="0"/>
          </a:p>
          <a:p>
            <a:r>
              <a:rPr lang="en-GB" sz="1200" kern="1200" dirty="0">
                <a:solidFill>
                  <a:schemeClr val="tx1"/>
                </a:solidFill>
                <a:effectLst/>
                <a:latin typeface="+mn-lt"/>
                <a:ea typeface="+mn-ea"/>
                <a:cs typeface="+mn-cs"/>
              </a:rPr>
              <a:t>PET is a molecular imaging technique which employs the use of selective </a:t>
            </a:r>
            <a:r>
              <a:rPr lang="en-GB" sz="1200" kern="1200" dirty="0" err="1">
                <a:solidFill>
                  <a:schemeClr val="tx1"/>
                </a:solidFill>
                <a:effectLst/>
                <a:latin typeface="+mn-lt"/>
                <a:ea typeface="+mn-ea"/>
                <a:cs typeface="+mn-cs"/>
              </a:rPr>
              <a:t>radioligands</a:t>
            </a:r>
            <a:r>
              <a:rPr lang="en-GB" sz="1200" kern="1200" dirty="0">
                <a:solidFill>
                  <a:schemeClr val="tx1"/>
                </a:solidFill>
                <a:effectLst/>
                <a:latin typeface="+mn-lt"/>
                <a:ea typeface="+mn-ea"/>
                <a:cs typeface="+mn-cs"/>
              </a:rPr>
              <a:t> to investigate molecular targets </a:t>
            </a:r>
            <a:r>
              <a:rPr lang="en-GB" sz="1200" i="1" kern="1200" dirty="0">
                <a:solidFill>
                  <a:schemeClr val="tx1"/>
                </a:solidFill>
                <a:effectLst/>
                <a:latin typeface="+mn-lt"/>
                <a:ea typeface="+mn-ea"/>
                <a:cs typeface="+mn-cs"/>
              </a:rPr>
              <a:t>in vivo</a:t>
            </a:r>
            <a:r>
              <a:rPr lang="en-GB" sz="1200" kern="1200" dirty="0">
                <a:solidFill>
                  <a:schemeClr val="tx1"/>
                </a:solidFill>
                <a:effectLst/>
                <a:latin typeface="+mn-lt"/>
                <a:ea typeface="+mn-ea"/>
                <a:cs typeface="+mn-cs"/>
              </a:rPr>
              <a:t> by measuring the distribution of a radioactive tracer.</a:t>
            </a:r>
          </a:p>
          <a:p>
            <a:r>
              <a:rPr lang="en-GB" sz="1200" kern="1200" dirty="0">
                <a:solidFill>
                  <a:schemeClr val="tx1"/>
                </a:solidFill>
                <a:effectLst/>
                <a:latin typeface="+mn-lt"/>
                <a:ea typeface="+mn-ea"/>
                <a:cs typeface="+mn-cs"/>
              </a:rPr>
              <a:t>A radiopharmaceutical which is labelled with a position-emitting radionuclide is injected into patient to image a specific target or biological process.</a:t>
            </a:r>
          </a:p>
          <a:p>
            <a:r>
              <a:rPr lang="en-GB" sz="1200" kern="1200" dirty="0">
                <a:solidFill>
                  <a:schemeClr val="tx1"/>
                </a:solidFill>
                <a:effectLst/>
                <a:latin typeface="+mn-lt"/>
                <a:ea typeface="+mn-ea"/>
                <a:cs typeface="+mn-cs"/>
              </a:rPr>
              <a:t> The radioactive atom of the radiotracer emits positrons. The emitted positron combined with an electron after travelling a distance within the tissue. </a:t>
            </a:r>
          </a:p>
          <a:p>
            <a:r>
              <a:rPr lang="en-GB" sz="1200" kern="1200" dirty="0">
                <a:solidFill>
                  <a:schemeClr val="tx1"/>
                </a:solidFill>
                <a:effectLst/>
                <a:latin typeface="+mn-lt"/>
                <a:ea typeface="+mn-ea"/>
                <a:cs typeface="+mn-cs"/>
              </a:rPr>
              <a:t>The positron and electron are then converted into 2 photons which are emitted in nearly opposite direction.</a:t>
            </a:r>
          </a:p>
          <a:p>
            <a:r>
              <a:rPr lang="en-GB" sz="1200" kern="1200" dirty="0">
                <a:solidFill>
                  <a:schemeClr val="tx1"/>
                </a:solidFill>
                <a:effectLst/>
                <a:latin typeface="+mn-lt"/>
                <a:ea typeface="+mn-ea"/>
                <a:cs typeface="+mn-cs"/>
              </a:rPr>
              <a:t>Photon detectors in the PET scanner detect millions of coincidence detections throughout the scan which provide information about the distribution of the tracer in the tissue.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different types of acquisition, depending on the tracer and study protocol for data analysis, (1) t</a:t>
            </a:r>
            <a:r>
              <a:rPr lang="en-GB" sz="1200" kern="1200" dirty="0">
                <a:solidFill>
                  <a:schemeClr val="tx1"/>
                </a:solidFill>
                <a:effectLst/>
                <a:latin typeface="+mn-lt"/>
                <a:ea typeface="+mn-ea"/>
                <a:cs typeface="+mn-cs"/>
              </a:rPr>
              <a:t>he tracer is injected to the subject outside scanner, with a set, predetermined uptake period followed by static acquisition over set time; (2) the patient is injected on the scanner bed and image acquisition begins upon tracer injection so the tracer radioactivity is monitored continuously during the course of the scan to observe the long-term behaviour of the tracer in tissue.</a:t>
            </a:r>
          </a:p>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11</a:t>
            </a:fld>
            <a:endParaRPr lang="en-GB"/>
          </a:p>
        </p:txBody>
      </p:sp>
    </p:spTree>
    <p:extLst>
      <p:ext uri="{BB962C8B-B14F-4D97-AF65-F5344CB8AC3E}">
        <p14:creationId xmlns:p14="http://schemas.microsoft.com/office/powerpoint/2010/main" val="84927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12</a:t>
            </a:fld>
            <a:endParaRPr lang="en-GB"/>
          </a:p>
        </p:txBody>
      </p:sp>
    </p:spTree>
    <p:extLst>
      <p:ext uri="{BB962C8B-B14F-4D97-AF65-F5344CB8AC3E}">
        <p14:creationId xmlns:p14="http://schemas.microsoft.com/office/powerpoint/2010/main" val="708873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PET data is usually acquired alongside structural MRI to aid delineation of anatomical regions of interest and quantify tracer concentration within specific regions of interest, as well as to support co-registration steps in the PET processing pipeline. </a:t>
            </a:r>
          </a:p>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14</a:t>
            </a:fld>
            <a:endParaRPr lang="en-GB"/>
          </a:p>
        </p:txBody>
      </p:sp>
    </p:spTree>
    <p:extLst>
      <p:ext uri="{BB962C8B-B14F-4D97-AF65-F5344CB8AC3E}">
        <p14:creationId xmlns:p14="http://schemas.microsoft.com/office/powerpoint/2010/main" val="3094953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typical PET study will attempt to look for associations between the uptake of a specific </a:t>
            </a:r>
            <a:r>
              <a:rPr lang="en-US" sz="1200" kern="1200" dirty="0" err="1">
                <a:solidFill>
                  <a:schemeClr val="tx1"/>
                </a:solidFill>
                <a:effectLst/>
                <a:latin typeface="+mn-lt"/>
                <a:ea typeface="+mn-ea"/>
                <a:cs typeface="+mn-cs"/>
              </a:rPr>
              <a:t>radioligand</a:t>
            </a:r>
            <a:r>
              <a:rPr lang="en-US" sz="1200" kern="1200" dirty="0">
                <a:solidFill>
                  <a:schemeClr val="tx1"/>
                </a:solidFill>
                <a:effectLst/>
                <a:latin typeface="+mn-lt"/>
                <a:ea typeface="+mn-ea"/>
                <a:cs typeface="+mn-cs"/>
              </a:rPr>
              <a:t>, for a target of interest, and clinical symptoms which are related to the disease so we can link pathology with clinical outcomes.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several PET tracers which have been developed to study different molecular and cellular pathways in vivo. </a:t>
            </a:r>
          </a:p>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15</a:t>
            </a:fld>
            <a:endParaRPr lang="en-GB"/>
          </a:p>
        </p:txBody>
      </p:sp>
    </p:spTree>
    <p:extLst>
      <p:ext uri="{BB962C8B-B14F-4D97-AF65-F5344CB8AC3E}">
        <p14:creationId xmlns:p14="http://schemas.microsoft.com/office/powerpoint/2010/main" val="3659403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CT scans are made</a:t>
            </a:r>
            <a:r>
              <a:rPr lang="en-GB" baseline="0" dirty="0"/>
              <a:t> by rotating a thin X-ray beam around the body. The CT takes 100s of these x-ray ‘slices’, which can be stitched together in a computer to create 3-D images of the internal structures of the body.</a:t>
            </a:r>
          </a:p>
          <a:p>
            <a:endParaRPr lang="en-GB" baseline="0" dirty="0"/>
          </a:p>
          <a:p>
            <a:r>
              <a:rPr lang="en-GB" baseline="0" dirty="0"/>
              <a:t>Sometimes you are asked to drink, or are injected with a contrast dye, which allows certain areas of the body to show up more clearly on the scan. E.g. iodine can reveal the outline of blood vessels, and barium can highlight the outline of the digestive system, which may help in identifying tumours.</a:t>
            </a:r>
          </a:p>
          <a:p>
            <a:endParaRPr lang="en-GB" baseline="0" dirty="0"/>
          </a:p>
          <a:p>
            <a:r>
              <a:rPr lang="en-GB" baseline="0" dirty="0"/>
              <a:t>CT x-rays are more powerful than a standard x-ray, and can provide a </a:t>
            </a:r>
            <a:r>
              <a:rPr lang="en-GB" baseline="0" dirty="0" err="1"/>
              <a:t>higer</a:t>
            </a:r>
            <a:r>
              <a:rPr lang="en-GB" baseline="0" dirty="0"/>
              <a:t> resolution image of the inside of the body. The 3-D images provided by a CT make it easier to see abnormalities in the body.</a:t>
            </a:r>
          </a:p>
          <a:p>
            <a:endParaRPr lang="en-GB" baseline="0" dirty="0"/>
          </a:p>
          <a:p>
            <a:r>
              <a:rPr lang="en-GB" baseline="0" dirty="0"/>
              <a:t>CTs are good for showing up bones, blood vessels and organs, but they are less good at capturing the fine details of soft tissue. This is better captured by an MRI.</a:t>
            </a:r>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16</a:t>
            </a:fld>
            <a:endParaRPr lang="en-GB"/>
          </a:p>
        </p:txBody>
      </p:sp>
    </p:spTree>
    <p:extLst>
      <p:ext uri="{BB962C8B-B14F-4D97-AF65-F5344CB8AC3E}">
        <p14:creationId xmlns:p14="http://schemas.microsoft.com/office/powerpoint/2010/main" val="3265231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rPr>
              <a:t>Aim: to understand the risk factors for Alzheimer’s Disease by creating a database of different measures taken from people at risk of Alzheimer's disease.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an example of a study at the centre which is a multi-centre observational study in </a:t>
            </a:r>
            <a:r>
              <a:rPr lang="en-US" sz="1200" kern="1200" dirty="0">
                <a:solidFill>
                  <a:schemeClr val="tx1"/>
                </a:solidFill>
                <a:effectLst/>
                <a:latin typeface="+mn-lt"/>
                <a:ea typeface="+mn-ea"/>
                <a:cs typeface="+mn-cs"/>
              </a:rPr>
              <a:t>participant</a:t>
            </a:r>
            <a:r>
              <a:rPr lang="en-GB" sz="1200" kern="1200" dirty="0">
                <a:solidFill>
                  <a:schemeClr val="tx1"/>
                </a:solidFill>
                <a:effectLst/>
                <a:latin typeface="+mn-lt"/>
                <a:ea typeface="+mn-ea"/>
                <a:cs typeface="+mn-cs"/>
              </a:rPr>
              <a:t>s aged ≥ 60 years </a:t>
            </a:r>
            <a:r>
              <a:rPr lang="en-US" sz="1200" kern="1200" dirty="0">
                <a:solidFill>
                  <a:schemeClr val="tx1"/>
                </a:solidFill>
                <a:effectLst/>
                <a:latin typeface="+mn-lt"/>
                <a:ea typeface="+mn-ea"/>
                <a:cs typeface="+mn-cs"/>
              </a:rPr>
              <a:t>with prodromal/preclinical Alzheimer’s disease, defined as absence of dementia but with evidence AD pathology as assessed using PET or CSF </a:t>
            </a:r>
            <a:r>
              <a:rPr lang="en-GB" sz="1200" kern="1200" dirty="0" err="1">
                <a:solidFill>
                  <a:schemeClr val="tx1"/>
                </a:solidFill>
                <a:effectLst/>
                <a:latin typeface="+mn-lt"/>
                <a:ea typeface="+mn-ea"/>
                <a:cs typeface="+mn-cs"/>
              </a:rPr>
              <a:t>Aß</a:t>
            </a:r>
            <a:r>
              <a:rPr lang="en-GB" sz="1200" kern="1200" dirty="0">
                <a:solidFill>
                  <a:schemeClr val="tx1"/>
                </a:solidFill>
                <a:effectLst/>
                <a:latin typeface="+mn-lt"/>
                <a:ea typeface="+mn-ea"/>
                <a:cs typeface="+mn-cs"/>
              </a:rPr>
              <a:t> levels</a:t>
            </a:r>
            <a:r>
              <a:rPr lang="en-US" sz="1200" kern="1200" dirty="0">
                <a:solidFill>
                  <a:schemeClr val="tx1"/>
                </a:solidFill>
                <a:effectLst/>
                <a:latin typeface="+mn-lt"/>
                <a:ea typeface="+mn-ea"/>
                <a:cs typeface="+mn-cs"/>
              </a:rPr>
              <a:t>; and control participants without AD pathology on PET imaging or CSF</a:t>
            </a:r>
            <a:r>
              <a:rPr lang="en-GB" sz="1200" kern="1200" dirty="0">
                <a:solidFill>
                  <a:schemeClr val="tx1"/>
                </a:solidFill>
                <a:effectLst/>
                <a:latin typeface="+mn-lt"/>
                <a:ea typeface="+mn-ea"/>
                <a:cs typeface="+mn-cs"/>
              </a:rPr>
              <a:t> analysis</a:t>
            </a:r>
            <a:r>
              <a:rPr lang="en-US" sz="1200" kern="1200" dirty="0">
                <a:solidFill>
                  <a:schemeClr val="tx1"/>
                </a:solidFill>
                <a:effectLst/>
                <a:latin typeface="+mn-lt"/>
                <a:ea typeface="+mn-ea"/>
                <a:cs typeface="+mn-cs"/>
              </a:rPr>
              <a:t>, in a 4:1 ratio.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Highlights the application of amyloid PET to screen and stratify subjects and combined with various MRI sequences to explore disease related changes at longitudinal follow-up in a clinical research study.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19</a:t>
            </a:fld>
            <a:endParaRPr lang="en-GB"/>
          </a:p>
        </p:txBody>
      </p:sp>
    </p:spTree>
    <p:extLst>
      <p:ext uri="{BB962C8B-B14F-4D97-AF65-F5344CB8AC3E}">
        <p14:creationId xmlns:p14="http://schemas.microsoft.com/office/powerpoint/2010/main" val="2106312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20</a:t>
            </a:fld>
            <a:endParaRPr lang="en-GB"/>
          </a:p>
        </p:txBody>
      </p:sp>
    </p:spTree>
    <p:extLst>
      <p:ext uri="{BB962C8B-B14F-4D97-AF65-F5344CB8AC3E}">
        <p14:creationId xmlns:p14="http://schemas.microsoft.com/office/powerpoint/2010/main" val="132812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FBBE83-A75C-4A40-8842-485EA8ECC604}" type="slidenum">
              <a:rPr lang="en-GB" smtClean="0"/>
              <a:t>21</a:t>
            </a:fld>
            <a:endParaRPr lang="en-GB"/>
          </a:p>
        </p:txBody>
      </p:sp>
    </p:spTree>
    <p:extLst>
      <p:ext uri="{BB962C8B-B14F-4D97-AF65-F5344CB8AC3E}">
        <p14:creationId xmlns:p14="http://schemas.microsoft.com/office/powerpoint/2010/main" val="125949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7F04BE7-38BF-4358-B418-AED5D492F621}" type="datetimeFigureOut">
              <a:rPr lang="en-GB" smtClean="0"/>
              <a:t>23/11/2022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3443227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7F04BE7-38BF-4358-B418-AED5D492F621}" type="datetimeFigureOut">
              <a:rPr lang="en-GB" smtClean="0"/>
              <a:t>23/11/2022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1608539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F04BE7-38BF-4358-B418-AED5D492F621}" type="datetimeFigureOut">
              <a:rPr lang="en-GB" smtClean="0"/>
              <a:t>23/11/2022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4036161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7F04BE7-38BF-4358-B418-AED5D492F621}" type="datetimeFigureOut">
              <a:rPr lang="en-GB" smtClean="0"/>
              <a:t>23/11/2022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123596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7F04BE7-38BF-4358-B418-AED5D492F621}" type="datetimeFigureOut">
              <a:rPr lang="en-GB" smtClean="0"/>
              <a:t>23/11/2022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336587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7F04BE7-38BF-4358-B418-AED5D492F621}" type="datetimeFigureOut">
              <a:rPr lang="en-GB" smtClean="0"/>
              <a:t>23/11/2022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406404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04BE7-38BF-4358-B418-AED5D492F621}" type="datetimeFigureOut">
              <a:rPr lang="en-GB" smtClean="0"/>
              <a:t>23/11/2022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54536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F04BE7-38BF-4358-B418-AED5D492F621}" type="datetimeFigureOut">
              <a:rPr lang="en-GB" smtClean="0"/>
              <a:t>23/11/2022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4234647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F04BE7-38BF-4358-B418-AED5D492F621}" type="datetimeFigureOut">
              <a:rPr lang="en-GB" smtClean="0"/>
              <a:t>23/11/2022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338399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7F04BE7-38BF-4358-B418-AED5D492F621}" type="datetimeFigureOut">
              <a:rPr lang="en-GB" smtClean="0"/>
              <a:t>23/11/2022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2995193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7F04BE7-38BF-4358-B418-AED5D492F621}" type="datetimeFigureOut">
              <a:rPr lang="en-GB" smtClean="0"/>
              <a:t>23/11/2022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57C5D5-DB91-49BC-B156-EA560E70733B}" type="slidenum">
              <a:rPr lang="en-GB" smtClean="0"/>
              <a:t>‹#›</a:t>
            </a:fld>
            <a:endParaRPr lang="en-GB"/>
          </a:p>
        </p:txBody>
      </p:sp>
    </p:spTree>
    <p:extLst>
      <p:ext uri="{BB962C8B-B14F-4D97-AF65-F5344CB8AC3E}">
        <p14:creationId xmlns:p14="http://schemas.microsoft.com/office/powerpoint/2010/main" val="2648743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04BE7-38BF-4358-B418-AED5D492F621}" type="datetimeFigureOut">
              <a:rPr lang="en-GB" smtClean="0"/>
              <a:t>23/11/2022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7C5D5-DB91-49BC-B156-EA560E70733B}" type="slidenum">
              <a:rPr lang="en-GB" smtClean="0"/>
              <a:t>‹#›</a:t>
            </a:fld>
            <a:endParaRPr lang="en-GB"/>
          </a:p>
        </p:txBody>
      </p:sp>
    </p:spTree>
    <p:extLst>
      <p:ext uri="{BB962C8B-B14F-4D97-AF65-F5344CB8AC3E}">
        <p14:creationId xmlns:p14="http://schemas.microsoft.com/office/powerpoint/2010/main" val="2026755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png"/><Relationship Id="rId11" Type="http://schemas.microsoft.com/office/2007/relationships/hdphoto" Target="../media/hdphoto1.wdp"/><Relationship Id="rId5" Type="http://schemas.openxmlformats.org/officeDocument/2006/relationships/image" Target="../media/image4.png"/><Relationship Id="rId10"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3"/>
          <a:srcRect r="1672" b="4871"/>
          <a:stretch/>
        </p:blipFill>
        <p:spPr>
          <a:xfrm>
            <a:off x="155575" y="160338"/>
            <a:ext cx="3895514" cy="1323022"/>
          </a:xfrm>
          <a:prstGeom prst="rect">
            <a:avLst/>
          </a:prstGeom>
        </p:spPr>
      </p:pic>
      <p:sp>
        <p:nvSpPr>
          <p:cNvPr id="3" name="TextBox 2"/>
          <p:cNvSpPr txBox="1"/>
          <p:nvPr/>
        </p:nvSpPr>
        <p:spPr>
          <a:xfrm>
            <a:off x="1162817" y="1654886"/>
            <a:ext cx="10052384" cy="1323439"/>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Imaging Research at the Mireille Gillings Neuroimaging Centre</a:t>
            </a:r>
          </a:p>
        </p:txBody>
      </p:sp>
      <p:pic>
        <p:nvPicPr>
          <p:cNvPr id="7" name="Picture 6"/>
          <p:cNvPicPr>
            <a:picLocks noChangeAspect="1"/>
          </p:cNvPicPr>
          <p:nvPr/>
        </p:nvPicPr>
        <p:blipFill>
          <a:blip r:embed="rId4"/>
          <a:stretch>
            <a:fillRect/>
          </a:stretch>
        </p:blipFill>
        <p:spPr>
          <a:xfrm>
            <a:off x="2103332" y="3149851"/>
            <a:ext cx="8239874" cy="3034288"/>
          </a:xfrm>
          <a:prstGeom prst="rect">
            <a:avLst/>
          </a:prstGeom>
        </p:spPr>
      </p:pic>
      <p:pic>
        <p:nvPicPr>
          <p:cNvPr id="9" name="Picture 8"/>
          <p:cNvPicPr>
            <a:picLocks noChangeAspect="1"/>
          </p:cNvPicPr>
          <p:nvPr/>
        </p:nvPicPr>
        <p:blipFill rotWithShape="1">
          <a:blip r:embed="rId5"/>
          <a:srcRect l="140" t="23020" r="210" b="20720"/>
          <a:stretch/>
        </p:blipFill>
        <p:spPr>
          <a:xfrm>
            <a:off x="7863841" y="171039"/>
            <a:ext cx="4124994" cy="1533168"/>
          </a:xfrm>
          <a:prstGeom prst="rect">
            <a:avLst/>
          </a:prstGeom>
        </p:spPr>
      </p:pic>
    </p:spTree>
    <p:extLst>
      <p:ext uri="{BB962C8B-B14F-4D97-AF65-F5344CB8AC3E}">
        <p14:creationId xmlns:p14="http://schemas.microsoft.com/office/powerpoint/2010/main" val="1065319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927946" y="1323704"/>
            <a:ext cx="10941835" cy="707886"/>
          </a:xfrm>
          <a:prstGeom prst="rect">
            <a:avLst/>
          </a:prstGeom>
          <a:solidFill>
            <a:srgbClr val="222A35">
              <a:alpha val="25098"/>
            </a:srgbClr>
          </a:solidFill>
        </p:spPr>
        <p:txBody>
          <a:bodyPr wrap="square" rtlCol="0">
            <a:spAutoFit/>
          </a:bodyPr>
          <a:lstStyle/>
          <a:p>
            <a:pPr algn="ctr"/>
            <a:r>
              <a:rPr lang="en-GB" sz="4000" b="1" dirty="0">
                <a:solidFill>
                  <a:schemeClr val="bg1"/>
                </a:solidFill>
              </a:rPr>
              <a:t>The Mireille Gillings Neuroimaging Centre (MGNC)</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6" name="Picture 5"/>
          <p:cNvPicPr>
            <a:picLocks noChangeAspect="1"/>
          </p:cNvPicPr>
          <p:nvPr/>
        </p:nvPicPr>
        <p:blipFill>
          <a:blip r:embed="rId6"/>
          <a:stretch>
            <a:fillRect/>
          </a:stretch>
        </p:blipFill>
        <p:spPr>
          <a:xfrm>
            <a:off x="2228427" y="2192661"/>
            <a:ext cx="7561850" cy="4255552"/>
          </a:xfrm>
          <a:prstGeom prst="rect">
            <a:avLst/>
          </a:prstGeom>
        </p:spPr>
      </p:pic>
    </p:spTree>
    <p:extLst>
      <p:ext uri="{BB962C8B-B14F-4D97-AF65-F5344CB8AC3E}">
        <p14:creationId xmlns:p14="http://schemas.microsoft.com/office/powerpoint/2010/main" val="4209946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927946" y="1323704"/>
            <a:ext cx="10941835" cy="707886"/>
          </a:xfrm>
          <a:prstGeom prst="rect">
            <a:avLst/>
          </a:prstGeom>
          <a:solidFill>
            <a:srgbClr val="222A35">
              <a:alpha val="25098"/>
            </a:srgbClr>
          </a:solidFill>
        </p:spPr>
        <p:txBody>
          <a:bodyPr wrap="square" rtlCol="0">
            <a:spAutoFit/>
          </a:bodyPr>
          <a:lstStyle/>
          <a:p>
            <a:pPr algn="ctr"/>
            <a:r>
              <a:rPr lang="en-GB" sz="4000" b="1" dirty="0">
                <a:solidFill>
                  <a:schemeClr val="bg1"/>
                </a:solidFill>
              </a:rPr>
              <a:t>The Mireille Gillings Neuroimaging Centre (MGNC)</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6" name="Picture 5"/>
          <p:cNvPicPr>
            <a:picLocks noChangeAspect="1"/>
          </p:cNvPicPr>
          <p:nvPr/>
        </p:nvPicPr>
        <p:blipFill>
          <a:blip r:embed="rId6"/>
          <a:stretch>
            <a:fillRect/>
          </a:stretch>
        </p:blipFill>
        <p:spPr>
          <a:xfrm>
            <a:off x="2228427" y="2192661"/>
            <a:ext cx="7561850" cy="4255552"/>
          </a:xfrm>
          <a:prstGeom prst="rect">
            <a:avLst/>
          </a:prstGeom>
        </p:spPr>
      </p:pic>
      <p:sp>
        <p:nvSpPr>
          <p:cNvPr id="7" name="Oval 6"/>
          <p:cNvSpPr/>
          <p:nvPr/>
        </p:nvSpPr>
        <p:spPr>
          <a:xfrm>
            <a:off x="6597227" y="2512907"/>
            <a:ext cx="1286933" cy="10430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4691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4" name="Picture 3"/>
          <p:cNvPicPr>
            <a:picLocks noChangeAspect="1"/>
          </p:cNvPicPr>
          <p:nvPr/>
        </p:nvPicPr>
        <p:blipFill>
          <a:blip r:embed="rId6"/>
          <a:stretch>
            <a:fillRect/>
          </a:stretch>
        </p:blipFill>
        <p:spPr>
          <a:xfrm>
            <a:off x="229061" y="1559876"/>
            <a:ext cx="6299730" cy="2904875"/>
          </a:xfrm>
          <a:prstGeom prst="rect">
            <a:avLst/>
          </a:prstGeom>
        </p:spPr>
      </p:pic>
      <p:pic>
        <p:nvPicPr>
          <p:cNvPr id="5" name="Picture 4"/>
          <p:cNvPicPr>
            <a:picLocks noChangeAspect="1"/>
          </p:cNvPicPr>
          <p:nvPr/>
        </p:nvPicPr>
        <p:blipFill>
          <a:blip r:embed="rId7"/>
          <a:stretch>
            <a:fillRect/>
          </a:stretch>
        </p:blipFill>
        <p:spPr>
          <a:xfrm>
            <a:off x="4883324" y="3288895"/>
            <a:ext cx="7007170" cy="3145772"/>
          </a:xfrm>
          <a:prstGeom prst="rect">
            <a:avLst/>
          </a:prstGeom>
        </p:spPr>
      </p:pic>
    </p:spTree>
    <p:extLst>
      <p:ext uri="{BB962C8B-B14F-4D97-AF65-F5344CB8AC3E}">
        <p14:creationId xmlns:p14="http://schemas.microsoft.com/office/powerpoint/2010/main" val="386927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3265712" y="984569"/>
            <a:ext cx="4754881"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What we do</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10" name="TextBox 9"/>
          <p:cNvSpPr txBox="1"/>
          <p:nvPr/>
        </p:nvSpPr>
        <p:spPr>
          <a:xfrm>
            <a:off x="579054" y="5808662"/>
            <a:ext cx="3185193" cy="584775"/>
          </a:xfrm>
          <a:prstGeom prst="rect">
            <a:avLst/>
          </a:prstGeom>
          <a:solidFill>
            <a:schemeClr val="tx2">
              <a:lumMod val="50000"/>
              <a:alpha val="50000"/>
            </a:schemeClr>
          </a:solidFill>
        </p:spPr>
        <p:txBody>
          <a:bodyPr wrap="square" rtlCol="0">
            <a:spAutoFit/>
          </a:bodyPr>
          <a:lstStyle/>
          <a:p>
            <a:pPr algn="ctr"/>
            <a:r>
              <a:rPr lang="en-GB" sz="3200" dirty="0">
                <a:solidFill>
                  <a:schemeClr val="bg1"/>
                </a:solidFill>
              </a:rPr>
              <a:t>PET-CT</a:t>
            </a:r>
          </a:p>
        </p:txBody>
      </p:sp>
      <p:sp>
        <p:nvSpPr>
          <p:cNvPr id="11" name="TextBox 10"/>
          <p:cNvSpPr txBox="1"/>
          <p:nvPr/>
        </p:nvSpPr>
        <p:spPr>
          <a:xfrm>
            <a:off x="687374" y="1775273"/>
            <a:ext cx="10502808" cy="954107"/>
          </a:xfrm>
          <a:prstGeom prst="rect">
            <a:avLst/>
          </a:prstGeom>
          <a:solidFill>
            <a:schemeClr val="tx2">
              <a:lumMod val="50000"/>
              <a:alpha val="11000"/>
            </a:schemeClr>
          </a:solidFill>
        </p:spPr>
        <p:txBody>
          <a:bodyPr wrap="square" rtlCol="0">
            <a:spAutoFit/>
          </a:bodyPr>
          <a:lstStyle/>
          <a:p>
            <a:pPr algn="ctr"/>
            <a:r>
              <a:rPr lang="en-GB" sz="2800" dirty="0">
                <a:solidFill>
                  <a:schemeClr val="bg1"/>
                </a:solidFill>
              </a:rPr>
              <a:t>Provides state-of-the-art MRI and PET-CT scanning for research, clinical diagnosis and therapeutic purposes.</a:t>
            </a:r>
          </a:p>
        </p:txBody>
      </p:sp>
      <p:sp>
        <p:nvSpPr>
          <p:cNvPr id="12" name="TextBox 11"/>
          <p:cNvSpPr txBox="1"/>
          <p:nvPr/>
        </p:nvSpPr>
        <p:spPr>
          <a:xfrm>
            <a:off x="5879253" y="5742567"/>
            <a:ext cx="971030" cy="584775"/>
          </a:xfrm>
          <a:prstGeom prst="rect">
            <a:avLst/>
          </a:prstGeom>
          <a:solidFill>
            <a:schemeClr val="tx2">
              <a:lumMod val="50000"/>
              <a:alpha val="25000"/>
            </a:schemeClr>
          </a:solidFill>
        </p:spPr>
        <p:txBody>
          <a:bodyPr wrap="square" rtlCol="0">
            <a:spAutoFit/>
          </a:bodyPr>
          <a:lstStyle/>
          <a:p>
            <a:pPr algn="ctr"/>
            <a:r>
              <a:rPr lang="en-GB" sz="3200" dirty="0">
                <a:solidFill>
                  <a:schemeClr val="bg1"/>
                </a:solidFill>
              </a:rPr>
              <a:t>MRI</a:t>
            </a:r>
          </a:p>
        </p:txBody>
      </p:sp>
      <p:sp>
        <p:nvSpPr>
          <p:cNvPr id="13" name="TextBox 12"/>
          <p:cNvSpPr txBox="1"/>
          <p:nvPr/>
        </p:nvSpPr>
        <p:spPr>
          <a:xfrm>
            <a:off x="8588587" y="5742567"/>
            <a:ext cx="3185193" cy="584775"/>
          </a:xfrm>
          <a:prstGeom prst="rect">
            <a:avLst/>
          </a:prstGeom>
          <a:solidFill>
            <a:schemeClr val="tx2">
              <a:lumMod val="50000"/>
              <a:alpha val="50000"/>
            </a:schemeClr>
          </a:solidFill>
        </p:spPr>
        <p:txBody>
          <a:bodyPr wrap="square" rtlCol="0">
            <a:spAutoFit/>
          </a:bodyPr>
          <a:lstStyle/>
          <a:p>
            <a:pPr algn="ctr"/>
            <a:r>
              <a:rPr lang="en-GB" sz="3200" dirty="0">
                <a:solidFill>
                  <a:schemeClr val="bg1"/>
                </a:solidFill>
              </a:rPr>
              <a:t>Clinical rooms</a:t>
            </a:r>
          </a:p>
        </p:txBody>
      </p:sp>
      <p:pic>
        <p:nvPicPr>
          <p:cNvPr id="6" name="Picture 5"/>
          <p:cNvPicPr>
            <a:picLocks noChangeAspect="1"/>
          </p:cNvPicPr>
          <p:nvPr/>
        </p:nvPicPr>
        <p:blipFill>
          <a:blip r:embed="rId6"/>
          <a:stretch>
            <a:fillRect/>
          </a:stretch>
        </p:blipFill>
        <p:spPr>
          <a:xfrm>
            <a:off x="155575" y="3153451"/>
            <a:ext cx="3783185" cy="2523464"/>
          </a:xfrm>
          <a:prstGeom prst="rect">
            <a:avLst/>
          </a:prstGeom>
        </p:spPr>
      </p:pic>
      <p:pic>
        <p:nvPicPr>
          <p:cNvPr id="7" name="Picture 6"/>
          <p:cNvPicPr>
            <a:picLocks noChangeAspect="1"/>
          </p:cNvPicPr>
          <p:nvPr/>
        </p:nvPicPr>
        <p:blipFill>
          <a:blip r:embed="rId7"/>
          <a:stretch>
            <a:fillRect/>
          </a:stretch>
        </p:blipFill>
        <p:spPr>
          <a:xfrm>
            <a:off x="4218156" y="3161794"/>
            <a:ext cx="3726763" cy="2513328"/>
          </a:xfrm>
          <a:prstGeom prst="rect">
            <a:avLst/>
          </a:prstGeom>
        </p:spPr>
      </p:pic>
      <p:pic>
        <p:nvPicPr>
          <p:cNvPr id="14" name="Picture 13"/>
          <p:cNvPicPr>
            <a:picLocks noChangeAspect="1"/>
          </p:cNvPicPr>
          <p:nvPr/>
        </p:nvPicPr>
        <p:blipFill>
          <a:blip r:embed="rId8"/>
          <a:stretch>
            <a:fillRect/>
          </a:stretch>
        </p:blipFill>
        <p:spPr>
          <a:xfrm>
            <a:off x="8224315" y="3153451"/>
            <a:ext cx="3780495" cy="2521671"/>
          </a:xfrm>
          <a:prstGeom prst="rect">
            <a:avLst/>
          </a:prstGeom>
        </p:spPr>
      </p:pic>
    </p:spTree>
    <p:extLst>
      <p:ext uri="{BB962C8B-B14F-4D97-AF65-F5344CB8AC3E}">
        <p14:creationId xmlns:p14="http://schemas.microsoft.com/office/powerpoint/2010/main" val="329124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3265712" y="984569"/>
            <a:ext cx="4754881"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Who we are</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10" name="TextBox 9"/>
          <p:cNvSpPr txBox="1"/>
          <p:nvPr/>
        </p:nvSpPr>
        <p:spPr>
          <a:xfrm>
            <a:off x="631894" y="5516586"/>
            <a:ext cx="3185193"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Director</a:t>
            </a:r>
          </a:p>
          <a:p>
            <a:pPr algn="ctr"/>
            <a:r>
              <a:rPr lang="en-GB" sz="2400" dirty="0">
                <a:solidFill>
                  <a:schemeClr val="bg1"/>
                </a:solidFill>
              </a:rPr>
              <a:t>Professor Marios Politis</a:t>
            </a:r>
          </a:p>
        </p:txBody>
      </p:sp>
      <p:sp>
        <p:nvSpPr>
          <p:cNvPr id="18" name="TextBox 17"/>
          <p:cNvSpPr txBox="1"/>
          <p:nvPr/>
        </p:nvSpPr>
        <p:spPr>
          <a:xfrm>
            <a:off x="8477483" y="5498324"/>
            <a:ext cx="3185193"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MRI Lead</a:t>
            </a:r>
          </a:p>
          <a:p>
            <a:pPr algn="ctr"/>
            <a:r>
              <a:rPr lang="en-GB" sz="2400" dirty="0">
                <a:solidFill>
                  <a:schemeClr val="bg1"/>
                </a:solidFill>
              </a:rPr>
              <a:t>Dr Jon Fulford</a:t>
            </a:r>
          </a:p>
        </p:txBody>
      </p:sp>
      <p:sp>
        <p:nvSpPr>
          <p:cNvPr id="20" name="TextBox 19"/>
          <p:cNvSpPr txBox="1"/>
          <p:nvPr/>
        </p:nvSpPr>
        <p:spPr>
          <a:xfrm>
            <a:off x="4748826" y="5498325"/>
            <a:ext cx="3185193"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Imaging Lead</a:t>
            </a:r>
          </a:p>
          <a:p>
            <a:pPr algn="ctr"/>
            <a:r>
              <a:rPr lang="en-GB" sz="2400" dirty="0">
                <a:solidFill>
                  <a:schemeClr val="bg1"/>
                </a:solidFill>
              </a:rPr>
              <a:t>Dr Heather Wilson</a:t>
            </a:r>
          </a:p>
        </p:txBody>
      </p:sp>
      <p:pic>
        <p:nvPicPr>
          <p:cNvPr id="4" name="Picture 3"/>
          <p:cNvPicPr>
            <a:picLocks noChangeAspect="1"/>
          </p:cNvPicPr>
          <p:nvPr/>
        </p:nvPicPr>
        <p:blipFill rotWithShape="1">
          <a:blip r:embed="rId6"/>
          <a:srcRect t="4764" r="10180"/>
          <a:stretch/>
        </p:blipFill>
        <p:spPr>
          <a:xfrm>
            <a:off x="694500" y="1988113"/>
            <a:ext cx="2915314" cy="3091093"/>
          </a:xfrm>
          <a:prstGeom prst="rect">
            <a:avLst/>
          </a:prstGeom>
        </p:spPr>
      </p:pic>
      <p:pic>
        <p:nvPicPr>
          <p:cNvPr id="5" name="Picture 4"/>
          <p:cNvPicPr>
            <a:picLocks noChangeAspect="1"/>
          </p:cNvPicPr>
          <p:nvPr/>
        </p:nvPicPr>
        <p:blipFill>
          <a:blip r:embed="rId7"/>
          <a:stretch>
            <a:fillRect/>
          </a:stretch>
        </p:blipFill>
        <p:spPr>
          <a:xfrm>
            <a:off x="8802648" y="1988112"/>
            <a:ext cx="2760896" cy="2912872"/>
          </a:xfrm>
          <a:prstGeom prst="rect">
            <a:avLst/>
          </a:prstGeom>
        </p:spPr>
      </p:pic>
      <p:pic>
        <p:nvPicPr>
          <p:cNvPr id="23" name="Picture 22"/>
          <p:cNvPicPr>
            <a:picLocks noChangeAspect="1"/>
          </p:cNvPicPr>
          <p:nvPr/>
        </p:nvPicPr>
        <p:blipFill rotWithShape="1">
          <a:blip r:embed="rId8"/>
          <a:srcRect l="9730" t="3955" r="14495"/>
          <a:stretch/>
        </p:blipFill>
        <p:spPr>
          <a:xfrm>
            <a:off x="4933761" y="1988112"/>
            <a:ext cx="2637408" cy="3091093"/>
          </a:xfrm>
          <a:prstGeom prst="rect">
            <a:avLst/>
          </a:prstGeom>
        </p:spPr>
      </p:pic>
    </p:spTree>
    <p:extLst>
      <p:ext uri="{BB962C8B-B14F-4D97-AF65-F5344CB8AC3E}">
        <p14:creationId xmlns:p14="http://schemas.microsoft.com/office/powerpoint/2010/main" val="3651403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3265712" y="984569"/>
            <a:ext cx="4754881"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Who we are</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16" name="TextBox 15"/>
          <p:cNvSpPr txBox="1"/>
          <p:nvPr/>
        </p:nvSpPr>
        <p:spPr>
          <a:xfrm>
            <a:off x="4665955" y="5542577"/>
            <a:ext cx="3185193"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Facilities Manager</a:t>
            </a:r>
          </a:p>
          <a:p>
            <a:pPr algn="ctr"/>
            <a:r>
              <a:rPr lang="en-GB" sz="2400" dirty="0">
                <a:solidFill>
                  <a:schemeClr val="bg1"/>
                </a:solidFill>
              </a:rPr>
              <a:t>Dr Cameron Hird</a:t>
            </a:r>
          </a:p>
        </p:txBody>
      </p:sp>
      <p:sp>
        <p:nvSpPr>
          <p:cNvPr id="17" name="TextBox 16"/>
          <p:cNvSpPr txBox="1"/>
          <p:nvPr/>
        </p:nvSpPr>
        <p:spPr>
          <a:xfrm>
            <a:off x="460375" y="5537109"/>
            <a:ext cx="3367592"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Clinical Applications Lead</a:t>
            </a:r>
          </a:p>
          <a:p>
            <a:pPr algn="ctr"/>
            <a:r>
              <a:rPr lang="en-GB" sz="2400" dirty="0">
                <a:solidFill>
                  <a:schemeClr val="bg1"/>
                </a:solidFill>
              </a:rPr>
              <a:t>Dr Edoardo De Natale</a:t>
            </a:r>
          </a:p>
        </p:txBody>
      </p:sp>
      <p:sp>
        <p:nvSpPr>
          <p:cNvPr id="19" name="TextBox 18"/>
          <p:cNvSpPr txBox="1"/>
          <p:nvPr/>
        </p:nvSpPr>
        <p:spPr>
          <a:xfrm>
            <a:off x="8563261" y="5488033"/>
            <a:ext cx="3185193" cy="830997"/>
          </a:xfrm>
          <a:prstGeom prst="rect">
            <a:avLst/>
          </a:prstGeom>
          <a:solidFill>
            <a:schemeClr val="tx2">
              <a:lumMod val="50000"/>
              <a:alpha val="50000"/>
            </a:schemeClr>
          </a:solidFill>
        </p:spPr>
        <p:txBody>
          <a:bodyPr wrap="square" rtlCol="0">
            <a:spAutoFit/>
          </a:bodyPr>
          <a:lstStyle/>
          <a:p>
            <a:pPr algn="ctr"/>
            <a:r>
              <a:rPr lang="en-GB" sz="2400" dirty="0">
                <a:solidFill>
                  <a:schemeClr val="bg1"/>
                </a:solidFill>
              </a:rPr>
              <a:t>Business Manager</a:t>
            </a:r>
          </a:p>
          <a:p>
            <a:pPr algn="ctr"/>
            <a:r>
              <a:rPr lang="en-GB" sz="2400" dirty="0">
                <a:solidFill>
                  <a:schemeClr val="bg1"/>
                </a:solidFill>
              </a:rPr>
              <a:t>Dr Lisa Cashmore</a:t>
            </a:r>
          </a:p>
        </p:txBody>
      </p:sp>
      <p:pic>
        <p:nvPicPr>
          <p:cNvPr id="21" name="Picture 20"/>
          <p:cNvPicPr>
            <a:picLocks noChangeAspect="1"/>
          </p:cNvPicPr>
          <p:nvPr/>
        </p:nvPicPr>
        <p:blipFill>
          <a:blip r:embed="rId6"/>
          <a:stretch>
            <a:fillRect/>
          </a:stretch>
        </p:blipFill>
        <p:spPr>
          <a:xfrm>
            <a:off x="4989735" y="2079305"/>
            <a:ext cx="2537632" cy="3010329"/>
          </a:xfrm>
          <a:prstGeom prst="rect">
            <a:avLst/>
          </a:prstGeom>
        </p:spPr>
      </p:pic>
      <p:pic>
        <p:nvPicPr>
          <p:cNvPr id="6" name="Picture 5"/>
          <p:cNvPicPr>
            <a:picLocks noChangeAspect="1"/>
          </p:cNvPicPr>
          <p:nvPr/>
        </p:nvPicPr>
        <p:blipFill rotWithShape="1">
          <a:blip r:embed="rId7"/>
          <a:srcRect t="4901" r="5632"/>
          <a:stretch/>
        </p:blipFill>
        <p:spPr>
          <a:xfrm>
            <a:off x="690959" y="2079306"/>
            <a:ext cx="2987189" cy="3010329"/>
          </a:xfrm>
          <a:prstGeom prst="rect">
            <a:avLst/>
          </a:prstGeom>
        </p:spPr>
      </p:pic>
      <p:pic>
        <p:nvPicPr>
          <p:cNvPr id="7" name="Picture 6"/>
          <p:cNvPicPr>
            <a:picLocks noChangeAspect="1"/>
          </p:cNvPicPr>
          <p:nvPr/>
        </p:nvPicPr>
        <p:blipFill rotWithShape="1">
          <a:blip r:embed="rId8"/>
          <a:srcRect l="10569" t="4647" r="22914"/>
          <a:stretch/>
        </p:blipFill>
        <p:spPr>
          <a:xfrm>
            <a:off x="8629998" y="2079305"/>
            <a:ext cx="3103947" cy="3010329"/>
          </a:xfrm>
          <a:prstGeom prst="rect">
            <a:avLst/>
          </a:prstGeom>
        </p:spPr>
      </p:pic>
    </p:spTree>
    <p:extLst>
      <p:ext uri="{BB962C8B-B14F-4D97-AF65-F5344CB8AC3E}">
        <p14:creationId xmlns:p14="http://schemas.microsoft.com/office/powerpoint/2010/main" val="414588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1677576" y="1323704"/>
            <a:ext cx="9010744"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MRI – Magnetic Resonance Imaging</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4" name="Picture 3"/>
          <p:cNvPicPr>
            <a:picLocks noChangeAspect="1"/>
          </p:cNvPicPr>
          <p:nvPr/>
        </p:nvPicPr>
        <p:blipFill>
          <a:blip r:embed="rId6"/>
          <a:stretch>
            <a:fillRect/>
          </a:stretch>
        </p:blipFill>
        <p:spPr>
          <a:xfrm>
            <a:off x="460375" y="2407739"/>
            <a:ext cx="5301715" cy="3816427"/>
          </a:xfrm>
          <a:prstGeom prst="rect">
            <a:avLst/>
          </a:prstGeom>
        </p:spPr>
      </p:pic>
      <p:sp>
        <p:nvSpPr>
          <p:cNvPr id="6" name="AutoShape 4" descr="data:image/jpg;base64,%20/9j/4AAQSkZJRgABAQEAYABgAAD/2wBDAAUDBAQEAwUEBAQFBQUGBwwIBwcHBw8LCwkMEQ8SEhEPERETFhwXExQaFRERGCEYGh0dHx8fExciJCIeJBweHx7/2wBDAQUFBQcGBw4ICA4eFBEUHh4eHh4eHh4eHh4eHh4eHh4eHh4eHh4eHh4eHh4eHh4eHh4eHh4eHh4eHh4eHh4eHh7/wAARCAFMAf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pzb+1NMHtW41p7VE9r7UjOxi+SQeMg1etZiRsl+92b1qwbbHao2g46UrDSLAUUBRUcLMvyv09fSrIHFIY3ZThHTlFSCkBH5YqJ9PtZG3tAob+8vyt+Yq4q8cinhaQIz/sMiD9zcP9JBuH59ar3DPDj7Tbq6n+JDn9DW0Fqjqyjyx/nvSQyNfLjIAmMRPQE8frVlDMB/C49uDU9vCGjIZQR6EUrafGOY90R9Y2x+nSpuA1XX+IMn1FToqkZBGPrVOWzvlOUuBKv92TK/qv+FMDCIbbrTJgP78f70fp836UuYdi+ZIF+9NGP+BClE0Z+75j/wC7Gx/pUNndWbnZbXUO/wD55sMMPw4NX1kdfvRE+6nNHMFiENI33LWY+7YH9aeEum6QRr/vPn+QqxHNExxuAPoeD+tWFxmjmCyKIt7tuskS/RCf5mj+zCzb2mcN6qoWtJNtbMNlaPo73H2yNZwCfKYH8s0KTCxycllcA/LM0g/usxH6iq89vHtxJHLCf75G4D8ef1rdHzD5lCt3Gc00haOYDkrrQWuYyU1rUlz/ABLNgf8Ajm0Vj3vgdpx/yGbpz388eZ/h/Ou9ltYGbcF2P/eQ7T+lQPDMn3WSUejfKfzHH6UKYHny+B7+3ytrqUQjwRgg9D1wOg/A1BP4HvZWaRobYPyQVfqc8Aen5mvQnkVf9YrR/wC+OPzHFSwAN8xPyjvmrUxWPOv+EX16wtJJLe38ycgqjeYGCDuehOT0HB75FYFx4T1mGRv9Hn81Y1MWxCdw43Krbh0GeAwHH3K9hub+1jP7y4iTHq4qjP4g0iIfPfRkeg5qk7iseWWi6vofnT6f/a0KrKvSILGRj5hIm3APuVX/AHq6fTvHkkd2YdQ0q6tw53RvApJK+pjP3vqhat+fxpoULbmumZh0IWsq78f+HFQxm2aZc52mIYz6j0q1cDptI1yx1KAzWdzFcxg4Zojyp9GU8qa00kSRdyMGHtXnB8b6fNciey8N3EtxjHmxx/Ow9CQOakOveJryXzNP8K38fuQVH5mrVxaHohNN3Vw8N18RZtqrolpGD1aS4UEfhmp3sfiBNIkZu9Lg3AkkFjtxj296ZJ2Jb3ppdf7wrlF8M+LpT/pPimKPPaK3z/PFTL4HupP+PrxRqcnrsCp/jTsB0ZmiXrIo+pqJ7+zT711EPqwrIj8AaT/y8XmqXB777k8/kKu2/gnw3Ec/2aJD6ySM38zRYdyU6rpp+X7ZAfbcDUDvCWM1nMwbuFUkN9avHw7osakR6bBHx1TINc/fWt/asz6XcA4J/czHg/Ru341lNpFI101FVAW4jaNz044NWDcP2hb8SBXKw+I4mlFlq9q9pMezjg/Q9/wrTieSNd9nKJov+ebH+RqeYZr+bN2jQfV6PMnP8US/gTVG2vopjs5SQdUbg/8A16sCSjmEWAZu84H0QUu1j1nlP0wKgElL5nvRcCcRp3aQ/VzSiKHP+rB+vNQB6XdzRcCdViX7saD8KSZY5oyjgEVGGpC1FwKizS6fII5SZLcnhu61orKrqGVgwPQiqshjdCshUqeoJrOMp0+X5ZBJbsegOStK9hm0WppbmqiXULKGWTcD6AmhrheyyH6IadwLLMKbuqqZ2zxDIfyFMMsxPEP5sKLgXC1JvNU/MuD/AAxj/gRNGbgn/WRj6KaLhYtlqTNVMTZ5nP4KKXYx6zSn8cUrhYst8ylexrCuA0EzR7jgHj6VqCJf4i7fVzTHtIGOSgP41LA6GTSj2xVWXTXX+E11nlgjpTWhWrEcXJYn+7VZ7MjtXbyWsbfwg/hVSawjP8H5GqTA4trYimiNk47V1M+mr2JH1FUZdPYZxtP0NO1wMcDmpFFWpbORf4SPwqDaVbaeDUNACinqKFFSKOKkECrWfrY+VfqP51pqKztaHMf+8P50kUzWso8xn61Y8uo7L/Vn/eq0orMZCY89qPJGOlWAKeFoYGdcWUE67ZoUkHo6g/zqr/Zqxf8AHtLNAPRXyv5HIrbKVG8dSxGSRdoMN5U49xtP9RTPtSxD547iD3A3L+mRWm8dQtH7VLKRWt9Q8z/U/vh3IwMfrVo6hIq7TGwHueKq3FnBK254kLf3sYP59aj+yyx/6m5lX2f5x+vP61N2OxdFzI4yvlEf72aUyzH+NB9F/wDr1nFbheZIEk/2oztP5H/GhbmNW2tM8R9JlwPz/wDr0cwWNAtIesx/BRTTnvJIf+BVGjtgEqCPVDmpFaNv4wPY8UXCwwqvfJ+pJqrc2VvNg7TGw6Mhx+nQ/jV/93/z0X86cqRk9SfoDRcdjNk8P28sW24bzD/eVAp/SqbeDtGZsyQSP9ZCP5V1hSmmOu6MUZHMReFNCjPGlW5/3wW/nV+20rT4P9TYWsf+7Co/pWsY6QJWiJZDHHtGF4HoKmRMCnqtSBeKskiVeaAMzj2Uj+VThTQFJl/4DQA3bzTgtTLC5/hP5VIIW/umgCDbShan8k+lL5ftQBUnHB+lc3P/AKxvqa6uaFnB24rCn0m93Myxq3PZxWFVNlow761t7qEw3UKTRn+FhmsCbSr/AE1jNo90zIOfs0zcfRW7fj+ddfPZXkfL20oH+7n+VUJe4IwfeudqxZzcPiKGeYWeqWb2d12ErBSfcHofwrZhvbiKPPFxH2O75h/jVfUrG1voDb3lvHPEf4XGcH1HofcVz76Tq2lN5mi3bXEA/wCXW5fkD0V/6H86FILHZQXhmUmJ4j6jnI+oqUSTf89EH0X/AOvXIWWqLdNi4gnsbtOoddpB+vQitSHVfKIW5ZXXtIh/mKamKxuB5f8Anu34KKeC38U0p/HFZy3kLDcsyEHuDTxdxf8APQVVwL+1D1Zz9XNLsh7oD9eaordx9tx+imnC6Xskh/4DRcC8oiHSNP8AvkUp2kY2jB9qpC5PaF/0FL58n/PH82FFwGSLLYyGa3+aE/fj9PpVyC4jni8yNsj+VVvNlP8AyzQfVv8A61VWinhlNxb7P9qME4alcDVyaQ9apW10bhNyuoI6rt5FSZkP/LX8lFPmHYnoqv8AMT/rpPzApGCqpZ5JAvfLGlzCsWqXKgfMQPxqW70W6tdOTULi0lS3kxtds856Vn7Ih/yzT8qLhYtGaIH5pEH/AAKmm5g/56J+dV8oOgUfhSeb9KVxWPUAOKCtSAUYrYRAVqN1qyy1E600BVdarSxqeqj8quutQSLVIChJCnYEfQ1l6vEEEbA9Sa2nWsrW/uRfU1UtiUZq1IopqVIorArqKBWdrP8ArIR/tD+daiiszWR/pNv/AL6/zpIbNmyH7r8TVtBUFmP3X4mrKCoKQ5Vp4WlVakApMBm2o2WrBWmMtSwRVdahdatutQstQyisy03bU7CgCpYEIjpDCGBBXIqyOlKq5NIozjp1vncsYQ/7PFSLBJH93Yw9GX/CrzNCnEksaH/aYCoXvNOT799bD/toKfK+wrkIfy+sbx+6HI/KpoLtWcIJY3JOMH5TVWbV9GXrqEB+hJ/lVF9c0JZ0drtW2sG4jY9PwqlTlfYTaOpZPamlaw5fGmhjO1rp/pD/AImqz+N9M/5Z2l6//AVH9a70mZXR0ZWm7a5lvGkbf6rS5z/vSAf0ra8KXl/rkxc6aLe0XgymTJY+gGOfeq2Fe5fRCTgDJq5BYTSdRtHvW5aaakabm2oo6sTj9asLJaL8sKvO3+wOPzNS5j5TKh0tf4gWNWksVX7qAfhV4/bnH7qCKIep+Y1VuLPUJB813IPZPl/lU85ViNrXA6VBJGo6kfnVK+0eVgd8sz/Vya53UtF2gnDVUZJiZ1RVexB/Gmsh9K82vLFoycbhVEveQt+6u7hD/syEVqkZuR6mVpCteaQ6/rtuRt1CVx6SAP8AzrStPG1/HgXdnDOO5QlD/UU+UXMdxsqKe1gnGJoY5B/tKDWRp/i/R7khZXktH9JV+X8xW/BJFPGJIZElQ9GRgR+lS13GmYd34asZsmEyQN7HI/I1g6h4b1G3BaJFuU/6Z/e/Ku+C0baxlSizRSZ4vrMO4IkkfzKxyGXkfnVJI9vRQPwr2jVdHsNTj2Xlssh7OOGH0Iri/EHgqS1Qzacby6jAy0alWcfQcZ/Dn2rnlQkti1JHGKro++FjG3t0P1FW4dQdTtuVKH+8Pun/AAqvI9hG5Wa78lgcETiSMg++Rj9aei2ci5S7s5F9rlD/AFqeSpHdBzRfU00m3AYapBL/ALWKyFted1tJGx/uhwwP5GnpKqP5c8Iik9GHB/GnzdwsavnqOrqPxoF1GP8Alov51SDRjsg/Kl82P+8o/EUcwi99qj/56CnC8j/vH8jWd9ojH/LRfzpPtMf/AD0FO4Fi5IL+fbllmHopw3sadFqkbHZIGSUdVxVb7TH/AHv0NV7wQ3Azkq4+6wBpXGan9oJzjPBxyQOfxNI9+yk4hY464ZeP1rBE3zLHMQkhOAccNU4jiH3vMbtwO1JSEa82s3BQI0b7R2Z+lVpdSlChlRCCP7x/wqqsip923Y5x945p5upmXGw49CRVJiILvX/s6uZTEhSPzGXknb64HJrG1Px5Z6fc+Tceb8yh0ZIcq6kcEHP1H4VtMd2MwRHAwM46flURhjIA+y2+AMDK9qNQPfwKXFKKWtyRhFROtTkUxhQBVkWoJBVpxUEgq0BSkGDWJ4gZ1ltVC5Ri2446ccVvzCsbXhxD9TTlsStzNWpV6VGlTIKyZQ5azNY/4/Lb/fWtZVrM1cf8TC1H+2tShs27Qfuh9TVpBUFqv7oVaRagaHoKkApEWpQOKRQ3FRsOKnIqN6QiuwqCSrLioJR8p+lQyiD9aSuT1/xM+l6sbMWazRiNW3LJtPPbpiltPGVjLhZIruEn1UOP0rO4HTXM8dtCZZGwB29TXMX/AI3fTbstBeW9rIAQC8igjP1ry741/EK6l1WXQNHuGhitzsuJ4zhmbuqntjufXivI3/ePvfLsepPJNdlKhpdmcp66H0HeeKNMkkaS51mx3scktcqST+dZ8virw6pO7WrLP+y+7+VeGKoz0qWNfmNdCgiOY9mfxh4ZUYOrRt/uxuf6VA3jbwyOl3O/+7bt/WvJ40+lTxxDbnirUUQ5M9O/4Tvw8PupfP8ASED+ZpyePNJP+r06/f0zsH9a4XQdGvtYv4dP021e4uZThEQfqT2A9TXvPgLwTo3hORJbiOHWNfTksRmC0Pt6t79fpRJxigV2bXgXw3/amjx6xrVvcaRCXyIJ8BnTsc9Rn0xmvRbK5RYkt9KtVSJBtV3XAA9l/wAay9LsbrUZxNcs9xIPXhU+nYV1tjp6QoPMbP8AspwPz61g7yNkivDab3DXkzSv2U8/korTiUIMR2+Pdzt/Tk09Aka4jVVHsKC1NQQxrtLj/WIv+6n+NVZ2kwczTH/gWP5Yp19cxWtrLc3D7IolLu2OgHWudvPF2iRkq1xJu2FyBE2QoUNn8iKuMG9kRKcY7sv3WWGC8hHvI3+NZ80EbdQx/wCBn/Gs2bxnobziGKeSVjjGxOOV3dfoarab4t0nU72C1s/OdpgdrMm1RgAkZJ689BmtlTl2MnWg3ZMvT6bZyjDRH/vo1nXPhuxlztaWM/UGt8imEUyrHGXnhO4HNvNHIPQ/Kaxb3Rr21J8+3dR/exkfnXpmKCOMY49KYnE8ka29qfZvd2U3m2lxLA/qjYz9fWvRr/Q9Pu8kxeU/95OP06Vz2oeHrm1y6ATRD+JRyPqKTFZk2j+MLiPbHqkAlX/nrGMMPqOh/Suw0+7tNQh820mSVe4HUfUdRXn8VjvxxWhZWM8EqzW8jxSDoynBrKRpFs7sR0ojrO0rVH4i1BQD0Eqjg/Udq3RGGUMMEHkEVnctHNeIvDOna1G3nxBJ8cSqvP4+teP+LPBd/oV559um0E8FRmOQen/1jX0KY/aq93Zw3UDwXESyxOMMrDINXGpbR7EygnqfLc/hyz1xW/s+JLTUwMtbdFl909/b8qp6PrGoaNKdP1WFp7ZDt2yD54voeuPavXvHfgJrfN9pu7Yp3Bh95D7/AONcjdQQeJE+w6tttdYjG2G6IwJvRX9/9r86JwTV1qhRlrZ7jLdoZoluLGQSxsMiNufyP+fpUys/T7LOD6eXXJ266h4f1GS1mhbCtiWA8bvdfeumtNVzEk0D/aLduit95fbPb6VySp22Nb3LarO3S2l/EAf1qRba5b/liR9WH+NTWV/bXXyxttf+43B/+vVvzAKiwGf9juv+eYH/AAMUGyuz/An/AH3V/wA4UecKNBamXcaZczIUeOE/WT/61LBpuoLGFbyGx3Mhz/KtMTCnLMKpJAZ66ben7zW4/wCBMf6VKulz/wAU8Q/4CT/WtBJRTvMFUkhXZRGjuf8Al6X/AL9//XpDosn/AD+j/vz/APXrQElO3ZqkoiuerilpopwqgA0xqf2pjUwInqCQVYeoJKaAqyisXX/+WP1NbkorD8QdYfx/pVPYXUzV61PH0qBetTRmsmMnSsrVf+QraD/bWtVOlZWqf8hi1/3xSQ2dDbD92KsxioLb/VLVuMVmND0FSBaEWpAKRQwionFWCKhkqRFZ6gl+630qDxDqtnouk3Gp3z7IIELNjqfQD1Jrxq4+LV9qd1MLdF0+0H3Nxwcf7TevsKcYOew2za8eceJ5V7eTH/Ks/TsrcJIqBmjDOqnuVBI/UVkz67dahfJI11HczS/KgdMbto/Tin6Vq0OpSvpr20lrczwSRhhyqllKjr35z+FEqEok3ueS3kMcviOFp45mgvJEmZVPz/OfnUZ7hty/hXRw6RoakSDSdQmiCbiXmRdw/vA7uPcVX8f6Bf6UirfLGZk2zb4zlWWThyPYSKT/ANtK5FRzzXemjF3OzubbS7OwmmudEhzsKxlbpNwbs20MSRyOMds9+I49b8PMxJ8KwFs8ATMq+nI+gH45rlIhzmrMK9etVcRoX0ttc30k9nZizgIULCH3bcAAnPucn8a0vC2h6hr+pxadpsO+ZwSzMcJGo6ux7KKqeH9LvdY1ODTdPhMtxO21F6AepJ7ADkmvZ/Dejw21svhvQC0ySMPt96ow1446qD2jHb160N2Elc2PAul6Vo0P9m6PJKUfC3upon766b+5F/dTPT8/r6V4c8NxQgSTRGGPqkGctj/aPrTfCug2+kwoxVXnAxuA4Qei/wCNdNEaztfc2Rct1SOMRxqqKOgAwKmDVWVqfuosO5MXpC1Rbqinl8uJ5D0VS35CnYB12iz27wuW2upU7Tg4+tc8fCmhpjbZ4wCP9Y3IIAIPPPQVzY8b6/IgZNN00AjIzI9QT+NfEEUe+ez01VJAGzeefxNaqnNbHPKpTe6OjbwtoUbhk0+JCCSNpI69e9EGhaTbXK3MFjDHKrFlZR0YjBOOmcd65ceMtZlAYRWQB/2T/U1BL4y1RXKSJECOflt2YfmK0UJ9yOel0R3hppFYfhHV7nVluXnGBGVUfuinPOevWt01LVtDWMlJXQ2kp1GKChtLilxSigClcadDKxkjAjk9QOD9RT7KBd/lSLtk9D3HqPWrgFK0auMMO+Qe4PtWc43BPUkTT1Yfdqa2jnsjhAXi7oe309Kl0268t1huiCDwkvr7H0PvW49mrRbl59RXM4tM1RRh8uaMPHyP1H1oaKh4GgkMkXHqOxqxEyzJuXj1B6ilcClJCCCCAQRgg9682+IfgeOaN9Q09Nu0bmUdU9x7fyr1V46ieP2zVxm4vQUopo+cLiEaxANN1L93qMIxbznguOysf5GucW1uraeYLGwnTP2iDp5gHVl/2h39a9p+I3g5HjN/YR7cHJC/wH/D+Ved3kMmpRb1zFq1pzkdZQO/1H61copq8diYtrRnOl/lWRDuRuVYVo6drcikRz5mT1P3h+PeormKOW1bUbdNibsXkAH+pc/8tFH90/ofwrOnhKnI4965mizsreaG5TfDIGHcdx9RUhWuMtLqa3cSK5BHQiun0vUor0CNsJMP4eze4rNxsBbxSCpMUmKSAQMRTg5ppFIadwJRJxyacsuRwarHpz0pRgCqTFY9pBpc1GDTga3EOpGpM0hNADWqF6laonqgK8nSsHxH96H/AIF/St+TpWB4k+9B/wAC/pT6C6mavSsnxpdahaeG55tLuYba8DosUky7kUlgPmHce1ai9Kx/HWP+EbfPT7RD/wCjBWbGbPh2S5l0SykvJFkuGhUyuvQt3IqHUv8AkNWo/wBsVL4b/wCQHZf9chUOof8AIdth/tD+VJDOmtR+6WrcQqtaj90v0q7EOKyKRKgqQCkQVIBSGRsKgl6VaYVXlFSwPKPj95k2kWFjG2BLI7OCxAwAOT+Jry7QvDirp7eZbo8srYRsZ24HBGfWvXPjhp0l1punXUZGIbgowPT5hxn8qw9GmtNKsI3kjS4uNhlO/ogHofpmumk0oXZUIynLljuVPBvhFbezM93J5bvwAckpx05rfstL0u1ug0lujsmNpA744/KlvblrhIoyxj3ndgc5HXPv2qvqd1JZNi3gEkp+4CPlB9TSq1dNDopYfV8xw/xjinl8TpYzBRbvZoluQMDbJ8p/KURH8a8ejGGwwIPcV6944TXNR0zTtQ1GQSH5rbeFAMbSE4HHbd5WP9015frSqNWlkRdqT4nUegcBsfhnH4VrSd4I4q8OSo0V4hVmBSWCqCzE4AHUn0qvH1Nd38OtNMCDxBJGHmEhi02MjO6UfelI7hM8f7RHpWmxidV4T0WTR7UaPaoW1i9UDUJV6wIeRbqex7ufw7V7P4O0m20ezWOMBp2A3v8A0HtXN+C9FXSbTzZsveTfNI7ckZ7fX1rsbDlxSKsdDbngVbjaqUBwoqyjUy0Wlan7qrB6N5NFguWC1VNWk26ZdN6QOf8Ax00/capa82NEvjnH+jyf+gmmkJs8+tYwIkH+yKtfZ1kXa6Ky+hGait2i4+daupJCo++v510nFoUpNOhKsvlIuehK5wfWsvU1iTUhGUDYVRgD+ldJK1u6lXdWVuoPes2/KGViCCKqLIkja8DgfZbghdo3qMenFdEawvBS/wCgTN6zf0FbxFZT3Oul8KGmkxTqKksTFAFKKUCgBVFPQUiipUFQCAKCCGAIPUGtHTNQa2xBO2YDwjk/c9j7e9UQKeFBBBAIPUGoauUdBKoYGqLhoZPMTr3HqKg026aFltZmJjPELk9P9g/0/Krk4yKxcbFIkjZZUDr0/lTWWqcUvkTZ/hb7w/rWhwRkcjtSGVpY1dCjqGVhggjgivJfiP4Xk065Gq6buXad4x/ntXr7CqmoWsd5avbyAYYcEjOD61UJcrJauj50umELjWrSNfLkzHdwY+XnqCPQ1m31qluyLGS9tKN9s5/u/wB0+46V1vi3SW8P6xJujzZXGUkT0/8A1dR+FYUNurNLoszjZIfMtJf7r9vwPSipC2qCLuYUkOBVYM0bhgxUg8MK6a00LVr7TnuodPnljidonZEz8y9QB1OKwLyFo5GjdSrL1VhgismUdFoepreIIZiBOB1/vj1+taZHFcHBI0cisrFWU8H0rsNKvheQfNgSqPnHr71k1YC3TGFPboTSA5HSgCMimnr901I1NoQHsYNOBqEGnbq6ySTNJmmg0ZoAUmonpxNRsaAIpK5/xL/rIPo39K3pW4rnPErt9otl28FW59OlPoLqUk6ViePm2+GXP/TxD/6MFbSdKw/iGdvhWU/9N4f/AEYKzYzc8MHdoNiw7wqaivf+Q/bj/aH8qf4SO7w3pzetup/SmXf/ACMUA/2h/KpXUZ1Vp/qk+lXIqq2g/dJ9KuR1mNE6VIKjSn0DEaoJanaoJSACTgAckmpYGJ4o02PVtDu7CQhTLGdjn+Bx91vwNeV+HPD8qaXNb6nP5/nrhgDkIACOD1wcmu98T+KLSK3e2tN0rS5RpVxhB346/TisOCSNLAyxMG3jgiiSnDRo7MJZ3mnqR21tHHFFFGVZIV2JyTtXsOaiurqO1Z7yZoxHCMsW6AVkTXV5Dv8ALG1e/vWFqup3aWUl9cAJbwSKZFRssxY7VGPrUv3tDolUUHeRT1/xQZdEm0JreKWWZAUmjf7r7tykj1DBOOPvCvO/EyKXt7iMfJ86L/u58xf/AB2UD8K0Jrppbt73c7kuZAznLNglhn3xCn51X8QQhdOdRz5MiYPsDJEf0SOvQhHljY8mvVdWfMzP8P6fLquqw2MLbTK3zSEcRoOWY+wAJr33wPpMLvHf+SY7S2QQWMTfwovc+5OSfc1518INAku8zbcPetsDH+GFT8x/4Ewx9FPrXuEMcduqwQjEaDao9qpmSL0RrW0w/OKx4e1bmlRnhqEUbcXQVMtV0NTKaqwiXNKGqMmgGkBJuqK/g+1WU1tv2eahTdjOMipY0ZzwKsR24P33/AUXC1zkD4UkxgakemP9SP8AGorfwjJCir/ajNgk8xdf1ru0ggH8GfrzUgih/wCeSflVe1kT7GPY4U+Gpcqf7Sbj/pl1/WmP4ZmY/wDIS/8AIP8A9eu7aKE/8s0/KoZLeE/w4+hoVVidGJz2jWB0+1MLTeaS5bdt21dNW5bX+434GqzqynDDFClcpKyGUlOpKoYU5RSCnUgHrUgpig1disZ3G5FDDGeDUAiuBThTpI2jO10Kn0IpvFAwdVdCrDIPWrVncs6mGZsyoOv99fX/ABqrmmvuyHjP7xOVz/L8alq40y1cdKk0u5+b7O590P8ASqnnLLGGXv2PUH0qtI5VwynBByDWVizo2qNhTbO4FzbLKOvRh6GpDSsByvj/AESPVdIkO0b1HJx+R/D+X0rw+7Ux200M42z2TF1Pfbnkfh1r6WdVZSrAFSMEHuK8P+LWi/2feyTxqQsilCfUMCAf89wa1pvmXKRLR3O/8IWzW3hnT43/ANY0Cyyepd/nb9WNJrujaZqikahYwXHH3mX5h9GHIrXijCRqi8BQFH0FQ3Q4NczLPLtc+HFm7NJpV5Jbt2jm+dfzHI/WudPh/X9Hm82SzaRU/wCWkPzqR745H4ivXp/vU+0XmokB5nDIs0QkTkHt6e1KRXV+O4YIjbMkSJI5bcyrgtwOvrXKmpAYRTCpz1qXvTCvNAHrINOzUIanbq6ySTdzijdUYNBNADiaYxoLVG7UwbGyGuf8TH95B9G/pW6xrA8S/wCug+h/pTexK3KMRrD+Iv8AyKc3/XeH/wBGCtmI4rF+I7AeEJj0/fQ/+jBWTHc2/BfPhfTMgA/Zk4H0ouV/4qSD/e/pSeDCF8LaWB0+yp/KtIwwnUkn8yNvUfxKQKi4zbthiFPpVpKpC+08n7NHK4uFHKMuPyqaxYm3QsxJ9TUIZdWnA1Epp2aZSFdlVSzEAAZJJ6VxPifW2u99tbNtth1YdZP/AK1TeOdVlFymk27bFKB529c9F/TP5VysNzCy7ot0iliA397Hp7V24ehpzs5a1X7KMnVbefyWlhXEincAejexrKtdTmWIvZt/EQ8EvRXHUH0+tdP9vRWKZzh9jZHQ+lcdrRjj1qe6hVo4Z3ETHsJB0P6j9a65RU1aSMI1JQfNFjr3X7dNU061v457aC+lMTzpg+Q2BjPqCT25xz2q58TNFh0TwbdMl39paeeJAGQDawYsDwfUCuV8W6Vd6nYK9iZPtcAZ1jH8ZA6Y/vA4IP4d61/EPiS48RfA3RtVnjxcyXCLcYH8a7hn/vpa82eG9nNNHe8Q6quzz21VflX+EMB/wHcq/wDoKN+dWTazalD9jhGZriIBfZsQOT/6GfzqrH8qSKP4VOPwUr/Nq6TwjZre62seH8yM5jwOOWljP/jorcyPU/h7p8Gm6QJY1xlBFFnqI1GB+fX866BDubNVLeNYoUiThVAAq3bcyAUDNfT7csNxFb1mmxcVU05VEQq+tWkInU1IGqBTUi8nAp2GSrljU6qqDLdfSmpiNf8Aa71GzZNSBP8AaADjnHsKel3GvUt/3yapFqaWpWC5pi/tx1c/98ml/tG07zY/4Cf8KyGaq94032Wb7O22bYfLOM/Njipa0Gmb/wDaFo3S4SkN5bnpMh/GvMPB+pajDqpsrlbj7PNKzfvEPDNzwcev867lX96wwteOIhzxVvUurTdOVmaZnjPSRT+NNLowxww9Koq1SK1dNjO5JJD3j5HpUQqZHpXjEnzLw/8AOmmBEKctMHvkHvUi02IeK6HRZQ0CDvjafwrnhWrocm2Tbn+Koew47m4yq33gD9aaYYiP9Wn/AHyKc2dpxwaUdKyNSo9jashxCuaw7xIY32ws3urdQa6Xo1YmuRol0GVvmcZI9Peri9SWYdyxhnDfwS8H2b/64H6e9RPJmrd1Gs8DxMcbhwfQ9j+BrHWVivzja4JDD0I4NOSEmbOi3XlXPlsfkk4/HtW8a4pJOc5wa6ywuPtNpHN3I+b696yaKJjXFfGHTGvfCFxdRLmS1UswHdP/AKxwfzrtTUdxFHcW8kEyh45EKOp7gjBFCdncbVzItW823il7Oit+YBpl0uQams7T7FZwWfmGTyIli3kcsFGMn8qW4XK1mwMGZfmqezFNukIY1JZCoYLc5f4jHa1jxwd/9K5M13HxGhzp1rPtzslKn2yP/rVwxNQNjSTSbj60NSA0CPUw1LuqENS7q7rGRMGoLVDuo3UWHckLUxmppamFqBCsawfEp/fQf7p/nW0WrD8Sn99B/un+dKWw0UozWd4usJ9W0VdNth+9uLqBFPp+8GT9AMn8KvRVveF4N873DchBgfU1la4Lchh0G50fRre1s2+2pbxKg42uQB6ZxXHX+qS2t9dTTrJDgFisgKlQO+DXpWp3kMO2Npo1kfOxWYAt9KxZp/Pi8jULNZEYYIZRIhH8x+Iq/ZoUrtPlPIP+FoapLqVvHFp+6Ni8f2poySIwM7yBwvT8c5r2TwhrCalYJiRJHC7t0YO3HHUnv7VgDwvoaG5n05VtPtEJidV+aLBx0GeOnrj2p3gdl03Wb7TPtUMkVwxmhRScqRwRjH93H5e9KdNatI5aMq1NxjU96+77HdqadmoFanbqwO48j8e6nLeahfQWx2PPdi1Rx1CgYY/kDV0wLa6dFEihQqhFAHOB0zVXVrFz4xuPN5EdxPMB/vHirF1MWmSM87UVz+Of8K9iFuVWPOluzmvE0w03UobwnEE7BZh6MOA38vyrIiZ7rXte0vqs1rHPGpPGeR/Sl+KFy39mHAx84A9s96wPh9rA1jxheXgYlI7JYlPqA/X/AD61TYkju/CCrqFkLgMRcGPbn/pov+Ix+ZrC+INmth4FEVuqxwyas0+xRgLvDMR/30Sfxrc8GxtZwXEig7Fu8jnt3/nUvjSyF54W1mzC7mixcxf8B5/xrGojWm9Dx+1wWC9chV/NgTXpHwns5fKkup1AC5MZ9Q4Df1P515vakKY2JwB8xJ7Yr2bwJZ/YPDltBncdoyx744FYM6EdtoFiuo3nkvKI1A9cZPpzVPU7vT9L1R7OfUbdJEIwrE7mz0AABJPtWbc3zWaPN8hVELMHGRxyK89OtxyagdYimnW8nkIeXPzI3cIe1Y1ZuOiO3C0I1G3LZHvnhu4t7yPaJZUIH/LS3eP/ANCAz+Fa7xtGQG5BGQR0IriPANxpumi5vriYNOzYkaV8vtx8o59Rg++c12qzNLYwO+QWG4Z6gGtoOVveOarycz5diRTVuBdqbj1NVLVd789B1q2xq2Z3B2zTCaCaYxpABNMZqa7VWllwKQyWSTFQPOPWqlxcADrWTqGqQ20ZknmSJB/E7YFAjcN3j+I/nT47pT3rzq68caSshjhmlnb/AKZocfmcUsHi6E/MY5kHqQP8aXPHuI9NjnB71Oj+9cJpfie1nYKsvPoeDXT2N8koBVgaafYLm0rVNG1UY5MirMTUxliVN43qMsO3qKjDZwR0qWNqZOoV9w+6x/I//XpJjFWrNg+LlRVQGpLdis6MoyQabEjsEbcisO4zS1jxak6KIwIwR2J5xVuC/jbcJ8REd88GsWjVNFt9vU9BzXM38/2i4eTtnC/StO81W28t44t7lgRnGBWULdmGdw46+1XFWJbuQMaxdWXyb0SD7swz/wACHX8xj8jWxJ8r7TwRVDW4/M092Xl4sSr+HX9M1RJmh+a3/DFz80luT1G9f61y4k96uaXdfZ72GXPAYZ+neoaKTO5pKTNJWbLIbhfn3etQSLxVmblPpUB6VDAyb2PrUNr8r4q/drkGs5flkqGgG+J7T7doF1Coy4TzE+q8/wCNeVmvYkfjnpXk2s2/2TVLm26COUgfTPH6VDGymaaadmmFuaQj0wNTt1QhqN1dxkTZpN1R7qQtQBIWprNUe6mk85oAkLVieIz++g/3T/OtbdWP4hP76D/dP86UtgKUZrpfDUJWOW4Jz0jT8OW/Xj/gNc3B98Z556evt/StXxzqa+GfBFxLCf8ASNggtx3aV+AfzJNTBXYN2Vz50+PXiTVtc8fzx6E1yY9LTloeTtBIJx3GQemaxvC3xl8WaNsivG+3wAA4kHOPXmtvxzpmmymz0i4tg81rDiaZT8/mNycMOe9YUXh281bVLa2t3sr+KCJkSG6iZEC8ZbcrAqQB1GPpXVKLS0MFPuexeBviXp3i+3u1t7KS2ureLfKSPlxkDr681o/DvzL7xhcX/OyGJlB7c8V5/wDD7R28OeCyi7Zb3U5yQUz8yBiqAZ5wTn8hXt3hPSU0bSo7fC+cVHmsO7d/1JrCpK0bFcrk1bY6BWp4aqytUitXKzpZx+rtG2u3rIoLmQIT9AOK5vUm8vXJYVIOLeMjnp8zf/FVa1mHVrvX78WtwLO1E7b5lUPIx5GFzwuPXBrmzpJtLx7pL2/klf77y3BYtj1zwfyrt+sxgkiYYGpUXNexy3xgnWHRjC0hVriTylIPtz+mar/CaGxhsJbVJI7djIrO7dSAKx/iBfPqt6unXEaiS1mkJUfxKQu0n361T8JXF3pWqxq0EssJOGVl5Arpi76nFNcvus9wge3AW3tsGPGMjvUzqJUAc8SxNDIPwI/pWBYzK+Hj5Vuox/St6F5FT5lGWIYj0P8AjwPzpzQQZ5Zb+D9X3CO4t9sJ3KWDjpg4NenWtwtvZxRCJvkQD2rPvtei065e0+z+bIOmFyTVQQ6hqEnmTXEdlEedoYF/y7V4kp4lycVoe5Clh4xUm9yp4z1lZLCa2hbEjjG3dtP/ANesLwrNHFbva3Wjm7VzuVpDtCN26cmurk0yyiYBF86T+/I24/4CprfT13btvFbUqEnrN3CWLjBWpx0L/hbzbq9ik1HEqR48uKMbEGDkZ9cV6tDM0yK7enA9K840SMRzg9hXoGmN5kaL64rujFRWh59SpKcryNqzXbED3PNSv0oTpSPSJGE1G5pWNRSNSYEUz4rOu59oPNWbp8CuS8Zas2l6e0qj9452pkcA+ppXSCxn+LvFEemgwQYkuSOhPCfX/CvK9e1m4u5Wlup2lb3PA+g7Umr3rSOzM5ZmJLMTyTXJ6rcuz7EDMx6Ack1lKVzRRsbVlqQEwVeWNdroVutwokuZ1HtmvIbG9a3uDvUq4PRhyK9A8FxanrQadZvs9jEdrztyN3HygdzyPYVg0RyynK0T0W2t9PQABwa2dOmjhI8qcj0HauHt7OWTUBbWdzcyZG5fMtiAy56g8Z/AVi67rni3w/aNcWun6broWVlP2WVlZVHqvJ3A8EUoqd/dLlh5wV2e9aTfrMNpYbhW3C9fJGlfHrULHV411Xw8YEVwJUSQq6r3OGXJx1xxX1D4c1S11TTbe+s5lmt541kikU8MpGQa7Y7Geq3OhjNTbRJGUPfv6GqsTZAqyhpDRAD68HoR6GpbdsFivBAplwu2bPZhn8e/9Kaj+W+7t3qt0Bc0iW3ayEk26SVgfmJ6c9Kgtrw3EUvQorFAexxVZ7S3lViJpY0f7yxvtH6U9PKht1t4FCRrwAOw/qTSsCHbjinC8dIzGJCnPbvTMjHr+FRf8tPWqsJEhkaRtx446elIcYwRkHqKTvQaLAcoVMLvAf8AlkxT8AeP0xT0epNcXy9UkI6SIr/j90/yFU1aoYz0PSZ/tGmwS5ySgB+o4qzmsLwjNv0+SPPMcn6Ef/rrazWbNFsOPIIqrmrGaqucOw96hjIp+hrLl4etKY8Vm3P3jWcgZIr/AC15947j8vXmk7Sxq349P6V3IfA5Ncd8QcfabST1Rl/Uf41DDocxTSee1G6m1IHo4ajdVeFqfurvMiXdQWqLdQW4oAkJpu6mFqjZuaYiUtzWN4glb7dbx7MoYmbd75HFae6szXn/AHkP+6f51MtgRN4ftzPqMLFcxxkyMf8Ad6D8yD+Fcl8W9ThvvE8OmyjzLDR4Dd3ahsBpGGEX8B/Ou/sbi30nw5LfXLBY4YmnkPsBmvnue11rxK11qlteQzy6hO8stok2JBg8bgRjp05pe1p0Y89R2XmKSlL3Yq5z0t00s0lyz/OWznzCGHp1610Hhi3mXTm8qOQXGqSC1t58jCLn5yec9OfSuUk3cR5OR1BUZB9Ae9d7pFxC1v8AbrVX+z2luLS1U9TK4zIwHqBx/wACrrk9DnUXc67wjbwX3iqJkXFlpyBYFPTcBhPyAz9cV6UprmfD2jvpmhWkSqpu1kE02T95mxuH4Dj8K6MGvPm+Z3OqF1oSqakVqrhuaerVmzU5u0Tdc6gf71zIP1rlvFbw2IZpG2oAWY+gHU11sa/Z9QnDfdkmdgfcnpXmXxznlg8Oz3CqfmdIj7KW5/lWUnzTt3Z60P3dC/ZHnlvG+sXs14YzumcsfZSePy4ruDZxS20aucSooAkHUEevrWH8M5obvTJhGAZlIVh3xjiuoktWX5lR0/DivfgkkrHys7uTuQWhmWXZJhJh0YfdcetdDpdzLIDbyAggHGf8/wCcVz7OFIWYYG4BWHY+1bGnytt4/wBYoyPQ1UldCi7MztagLeMbGZFI86MZPqQRXRk8HP61X1a3U6vpF0p+V3YKPqMn8sU6dsMeeK4JrU76b0IDEkkpJReT6V5/438XXiatJpWizC2jt22yyxj5pG6HBHQD8yQa9FhHzBs/Svnt8vqV7JwWa4c+gzn/ADinFBNnp/w/8eyyanBpOtSczYWG4Eh5bsG+te/eFmZ5FVmJ2gnmvjjyt/yhiM8oV7OOgB98fnX0r8BPFK+IdIRbmRRqMCGKZCeXKnG4eueM1TaRKTZ60nShuhqpLqen21wLa4vYIpjj5GcZGemfTPvUGp65YWTmHcZ5x1jjGcfU9BWcpKOrLUWzkPjH44bwdo0a2SJJql2SLcOuURR95j/QV4dF4/8AHEMx1SPWrm42MWdJHBQqD0K9MVP8cNYm1T4hzLMCiwQpGqA71AIBJ9j8x9zXF7/Kjyy+mR6nuPfocj2rSNmrmUm0z6Y8L+IYfEHhq312BNqzp8wZtxVxwy/gar+ILxbNLWWSQDz8rhuh/DpXnXwP1B08K6ro+7Jt9QUx4HAWQf8A2NejahpP9ta9pscke+0tYXaX0BOAAPc8/rXm1VaTR3wd4pmTF4e0vXJfNm0q2jhU4lnAMYHqMAjJ/wA81vWOn6XoNt5XhvSLeObqZJkPmOO+GPJP410WLe0iRERf3YwigfKg9qqTXjkkqqk/7RqHK2gHMato2g+LYQ+taMjS44nA2OPo45/A5FU9L8Cw6WsMdnr19EltJ5sFu6oIlP8AebaAW+pz9KTXG1LT5bma2Z2sZAZmjB/1cg+8PoeCPfNcJa+OJLXxmun3U5SC6LKr5yVZVUJj6lqqMn0Ffld0dfrNvqtnqlq95pk8hsbl54XjcFDIwI528gc+mOleWeMNS1i30uOCy0x0vob+S6afzPusx+ZR7cL+Ve36xqs9vqflhlJREifuC6oAf1zXAeIoIX1F5HJDPnI7ODzj6jmtozvow9pJdTNhHhn4keEYYfEBS11mEFfMVVSWNvXjqD+Vdr+z2uoeH7a78KX14l5b27edp8ynrEx+ZCO2G5/4FXifiqwa0lN9ZuY3RuSp7Vv/AAf8Uv8A8JjYLJKVl80QzITwwcYB/PFaRbT8hScZxd9z67tW3IDVtKzdJffADWktas50F0P3Qb+6w/Xiq7DNWpRut5B/snFVAdwB9RmqiDBYsn7y/nT9v0/OgI3XaaCGHUEVQDSpHXikC4OaU0UAJSGlPWkoAw/E64e2l9mQ/of6GsfdzW94mGbBG/uyj9QRXObqliOo8Fzfv7iL1QN+R/8Ar11G6uJ8HybdX2/3omH8jXY5rKSLi9CXdVWY4lNS7qr3DfvfwFQyxkh4rPuTzVyRqoXLc1nICFiMc1yXj1sra/Vv6V08j1yHjiTc9sv+8f5VmxI50mkzSGmmoGd/GSBT91ZedYbq+nxfRXf+q0eTqTff1RF/652oH/oRNegYmnuo3VmfY5j/AKzVL5v90on8lo/s+3P+slvJP966k/oRQBpM2BzVaa8tYv8AW3UCf70gFVjpmm9TZQv7yDf/AOhZpVgtYv8AVW0Ef+7GB/KgBG1bT84W8ic+iHd/Kqep3EcoSTcyptPzMpX+dXmkI7n86474g3V1D9n8uzu7mAq3mmGIybT7gc/pUzdo3COrsc38V/Gd9P4bbQtMiubofK99cQxkokYPAz7kfkK8v0K4+1l3N15ez+6PmOe/UfT8a1PEPhuy1LX01e28UvpDybFnhlgliZAoGdrd+OcHitL4jHwFa6ALvTbe2vL3eg/d3LKSuCSxCjvjGfU0oYmOiHOhLexys0kP2plLEyIxQMh4Pbj1r2jwLptvHe2dncyIsWmxiSUMf9ZcNyfrg8f8AFeReAV0G+vxrOZ7GGCbEFnM3m7pAMghgMsAecEdRXp2lapbxhW07TNQvZGwd8NnK5fJ6kkbe1FScEny7s2cq9RRVRtqO1+h7ArZNPDVm6NPcT6bBNdW8lvO65eKTG5T6HHFXVY4rEjZkwanBqh3UoakyjPA3304LcCQ8VxvxU0+G+0O8sm582Jthx0Ycg/mBXUwS416+hz/ABqwH/ARWP48INueM45rGpHl1PToz9pBJ+h8++B2vNP1OK4hJjYELKvZhXuFldedAMp+8GAVz1968k8PSwx+KJ7G6JCLcsqMvXrxxXqB/dSq6hgBgZIx0r3KbUo6HzlROMmmR+IrFZIhLDDsCcuB3/8Ar1naZdsqbuGKg5z9K6SCYv8AMMe6nnIrLv8ASt1z59iGCScSxDGUPqPb+VWn0ZDXVFqCdLy20mdWJ8m6KHj1U0TtulYe9V9FkSPTZFYFQksfB6ht+Kmk/wBc31Nc1Re8dVJ3iSwcH6V41420aTSfFlypV/s92xmhZuh3fe+uCf0r2SL71VPFHh+08Q6X9lmPlXEfzQTgZaNv8DUlM8VlV0JwfLboCTgg9iMdcMT+lUrHWJdK1cbWMSXChyEbBU9+R34NaviHR9Y0GdF1O18osG8uVWDq46ZB7H269K5/WdPkmiSZW8wQqWz3GSSamceeNh05ckrnsGg+L5/s01nd6tfW+lzq32qSJnkdwwzkjPzZyQQQSe3pXpHhNorrTobjT9Zt9W06UZSaMhf5fyr5r8O6gy6bC25ieVfHQEdP6Vl6X4i1nwfrU9/ouotbLOxb7OPmiOSSA6njt9cHivNtJvlkz0JJWUonq3xnsRY+NzdIUCXdssikHnKEA8Hq3HGK4pl+UrtySduBzwMgj9Rn8BXUeKvFUHjLwfp+qRwGC5tyZXBAby2+66j1HXH4VxkjBUbYxGQFjXqD+J7Z/rXo0ZXhbsedVj7x1Xw51/T/AA7d3t5qX2j7PM1uGeCPeEO1jkjI/OvoO38RWLaVb3Gmq8tpNGHSQIeQRkE8cV8u2FxALfVLdzvTbApGfvANjHH1P51taD4217w1DHYRyLdBJXW2trhsCaBcj5GHKsCuMHIORxXn4iVps7aUG4JnuF94hfLYibd1APcVjXOuahOfLjiIz0wKr+B/iHovizTDc2cKmePHnW0qASRE9M44I4PIrR1LxLNaxyLp9nbRXGMKSvAPqcc1ChJu1hOSSuzntbi8UxW8cn9oLZ3ErZihI+Yxry7MOuNvbuSKwNP8Oada3TX5Fw98wYfapJSZU3ddmOI/qOR2NdT4eea91vzb2Z7qeWCaNpnGODG33R2GcVmnOwZPau+lSUVqcdSo5PQuaY0Eemrp7TuPKULE80m5uOmWPJ/GsjWJt0yFgpcHPrjjH9TVPWb6G18tZY0k3E/Ky5BwPT8awtS15S4RIvMnb5UROce//wBasaitPQ1ptuOpBrU0dxbXOMEC3fHucVwNpcS6f4w0q8hcpKLmEEeo3LmuvvibWzcNLGs0g2yAnPlp3HpuNclo1tPq/j3SIkibY99CM44xvBP6CtYA9j708OPvts+9ba1i+GI8WKt6mtwCtWQth6jNUYFJiTA/hFXlpdOltbe0gkkYSFkBKjqDimmNiWljJI2XUqvp3NSag6xDy1xnHT0qO61GSQlYh5KegPNUickk1Vm9wEPWkwKCaKYhKD+NHekoAzvES/8AErkPXDKf/HhXLE11XiA/8SqX6r/6EK5ImkyTW8KvjW4PcMP/AB012+6uC8MH/ie2/wDwL/0E13G6smaR2Jd1V7g/vPwp+6q9w3z/AIVDKGSNWfctzVmVutZ90/WsmFyCd8CuM8Wy77+Nf7qfzNdRdyYWuI1qXzdSlbOQPlH4VlIaKmaQ9aKaTUMR3W6jdUCSbhShq9IyJd1Baow1NZqAHs9Rs1MJ5ppagAdqzrueMX0dvuPmNGZAMdgQDz+Iq4zc1SukjNykxUeYqFQ3cAnJH6ClL4RLciuvmJ74wKwPFVnHc21shCqN5yQo6Y4FbUhzKFz15NUvESKsdttOfnOfyrGWxZW8A2nkW15GgG0XAwQMc7a7xPlQLngDFcn4IG5Lo9FE+ce+0V1G7ipGidWp+6qytzT91IZPupQ3NQBqUNzSY0YOoTfZ/FUjdNyJn8qg8XgyQDGfnXGRWl4hsoZLSe+AIuIoiwIPDbRkA1mNMmo6LGxOHAqqiUoJr0OnBzs3F+p4Rqgax8bSMVIBKuPxAGa9VnlYabDNI3yld21hyTXDfFjTmtr+01OBTtI8pivXPUf1roPD2vG80OzMkNw80ZKMqbckgda7sJK9NHnY6HLWkW4rq4UFpF2hhyF4wKzNVkvtMuo7lbqeS2kI2y5+4PQ1tSr4gvuNN0LUp9x48uNF/mcVq6H4L8dTK0cujiK3f+G8vEG38FU5/OtpzSOeEGzmrXURPo91PtYsXRsDqzGQYJ/nXQTEecWHQ8j8a6HTfg5dPaNb3WpRW6ORnyAzv0Ixk/Wuxs/hppcKqLqe8nKgDkhAcfSuac02dMINI8ujYBs1p6Zp+p6i2LGymmH94DC/meK9WsvB/h61xs0+JiO8hLn9a17e3tLUAQQxRD/YQD+VQ6iNFE8H+M/w917/AIQpr4S27/Yh5zojEkZGDxjnbxz6Z9K8BYKVOxnIK7gSO+Pu/qM/Q198XUkEkLR3Co0RBDK/QgjBr5e+JnwyvtN1qeXw3Al5pkzs8So4D246kNu+9znGM574zThO5M49Tw/VYPsswuYVeCNmKyohwE9veqdtawT61tvFeeFZArsjYyO9dleeDfFdzFMzaJOdyBfLC5Y89eOOPc0zS/B/iMXISbQL+2GfvSQkAfjR7NOVwdVqFja8Y6amkaVZmylhitLgCOK3SMAA5BLk9+vA4965wpvlUcBd4UsCAcHufzFd/wCLtGuLzw5YW9qrTXNgwJjYbfMHGRz9K5ez0S81ON5nxY2kZHm3d2NiKRtG3puZvl+6ATW0oqL0MYyclqYehwxx3V1FI43EhUVupwxyf/rU29XUdfv5dDjhi86KfZbzMAGhTO5gp9S3Jb0GK3p7rwnp8zpb6PNqx3jfdXMphY88+Uin5PYsWPTjtW14S0KOxvZtZt5zd6fKp8i5IwwZjysg/hcdx0PUcVw+wUqjlI7JV3GmoxH+BfCcfhWGaRbx5Lu4AErJ8qkDoPXHNdKjclmJJPXNViXubpYbWOSeZuAkalifwFdBo3gvxNqEyma3SygP8czAt/3yP61veKOX3pCaAwhN3fdEtrZ8H/bcbFH5sT+BrFmlZv3cPL9AAMn8BXsWn+A9Jt9MisbwTXYV/NkzJ5YlfGASBzgDIA9z61v6Ro1nZ4j07Tbe1XuYohn8zUOp2KVNni9t8LJPE1hFf6he6jp74ISJFC8Z4LAjPNZupfCO6sQwtdamC/3ktQ3HuVxivoeaCCNv9IdFP/TR9x/IVUudS0+3GxI3nY8AfdH5Dk/lUJNu5qtFY+TNX+FevyXO3+0Ip4ccKwKZ/wCArn+da/w38E3lh4yt7idg0NmSpCptXzCMAD6Z/OvpBL68k3SW9vDa24G0sIsE/wC6D39yK1dHs9HSCKJtOjQ53bx8xL9yc9/etYtLoS031LWj2/k2cSeijNXiMVZhjt8YWQD6jFNnhZRuxlfUcincdirO/lwSSf3UJ/IVQg+WGNT2UD9Kn1Zv9BaMdZWWMfief0zUOauIMdmkJpM0masQ6jNNooAWik70GgDM8RtjTH93UfrXJMa6fxU+2yiT+9J/IH/GuVc9alks1vCnOuReyuf0rtd1cZ4KXdqkj/3IT+pFdeTWTNI7Em6q1w3z1LuqpO3zmoYyKZ+tZt5JVmeSsq8l5NZMCjqdwI4mY9AM1xjMWcs3UnJrb8QXH7vys8uf0rDFYtlBSUtNPWpA62A1LmokwvSlLV6KMR7NTC1MLUhPFMB5ao2akLUxm4oEDNzVO+bBH0qyTVDUSSyL7GlPYUdxtmPNlZ26dqg8SRqtvb7R1c/yq5ZrsjCgEml1DTb/AFBYEtbSWUq5JwvTisHqaWIPBaeXBdH1l/oK32am+H/CuvwRSBrEjzH3AlwuBj3ret/Cd82PtFzbQj0DFjRysaMJGp+6uqt/C+nx48+7mlPoi4FaEGl6RB9yx8w+sjZp8jA4hA7HCqzH2FXbfS9Sn/1dnMR67cCu3jdYxiG3hi/3UFOaSZ/vSN+dP2Y+Y49/DOqXMEkMixRLIhUl3HGRjtUGj/D+Kzt/In1NpQcbti4/Ku2C5qaJOapRsrCUmnzLc5cfDXQLmNTdWX22PO4LM+Rn6Vuad4X0fT4wlvplrbqvQLAK2rKWKMFJZETnK7jjPtVzORuVgR6g5FNK2w2+Z3Zk/Z1jXC7Mein+lII2J+U4+gFapw33lB+opvkxf3MfQ4osBnhGUc7z9aVppgp2Nk44Ga0PK/uyOPrzTWgY/wDPJvquKLAZMk9wzATWzOP9l1/kcVJbmOSPcIGj9Q6bTV42xH/LH/vlqjkj2jlZB9RQBWltbaYYlhRvqKqtpFqpLQ5T/Yz8tXRjOOacyyjpGT9OaQHOvoYuZc3FqkQB48nC5+pHJ/T6VOnhq3j+YWMb+hYbv5mtZvOPAGD706NbhW3NJgegouxWMC/0ny0ASxtzz0MeAPw71k3mkapcDbFJZxr02va7gP1rtjIyg7Z2J/Os3U9YsbcYubu3Rh2DfN+Q5p3YWRxg8A290Malb6Zdg9d1kF/kan0v4a+H9NmefT7YWpb78UbN5Ug9GXofxrQm8TQtJ/o1tNP/ALTfKv8AjUb6pqd5n98tmndkXp+Jo1FoXLPSNI07fBFaQWu0Z6hFI9eKllu9Li48/ecEYhXP69K5aWZftB23k2pMThlUGQkf73Qfias3FtcRb3jjiiiA3Bny7MO2FGBnt1o5UFzbbUxnbb2gHvIc/oKqXGqsXMct4xf/AJ5Rcn/vlearW2mEwqb+5muHxllLbUB9MLjI+uatxtbW6BII1VcgYiTjP4UaIepXdneF2lt1gtwN0klxJswo6nA5/Mir0ZjNksuk2qSxueqER5HqS3b8z6U2C6ZbzbGEk5CoAeSau216yRstzEm7Pdck0hlWO0u75E/1CCMk+XGWK/8AfRAH8qSOYpxnFN1LW5VlSCIDJ55/hH0qgkp6mpW4M6u3ulkQc1YVyOVYj6GuXtLhkcc8VtRXSLCZHYBVBLE9gK1JG38nm30cfURKZG+p4H6bqKr2rM4aaQYeVt5HoOw/AYqxWqWghDSUppKYC0hoooAXvSUd6Q0Ac54ul/fwxD+FCx/E/wD1q512rS8QT+dqs5zkKQg/Dr+uaynNSyWdP4Gj/d3U/qyoPw5P8xXS1keE4fJ0OFiMGUmQ/ieP0ArVzWTLQueM1nTSdTVy4fbCxrJuJMA1EiiC5k61j384UMScVavJtoPNcxrl0f8AVg8nt6CsZMFuZ99N9ouGfqBwPpUIptKKxGKTWdfarZ2k/kzSNvwCQqFsfkKm1G6Frbl9pdyQsaDq7HoP89s0ywtzBb4ZleRyXkc/xMep+nYewFIDtwaaxrqLbwbdcG6u4Ih6DJNX4PC2kR/664klPoK9G5nys4fNCQ3Ekv7uN2HsK9Gg0zRbcgxWAdh3c5q4kqx/6m3hj+i0uYfKeeW+h6tcf6uylx6kYrRt/BupyczPFCPdq7Jp526yEfTimEM33iT9aLsfKc9D4MtF/wCPrUN3qEFXYfDfh+EgtbvOw7ua1AvtTglK4KKIIbbT7fH2fTrdMdyuTU/nS4wuFHooxShKesTN91SfoKB2ITvb7zE/jQEq4tpKf4Qv1NSLaAffk/IUgsUBHShKv7bSP7zbj7n/AApDcwr/AKuP8hRcLFVIHbojH8KmW1f+Lav41XvtTeC1AWPc5kxuPJA6/wBacJ5HRWZiMgHGaLgWRBGv3pP6U5XgT7q7qomaMfxZ+lJ55/hQn60AX3mRht8pSPQiqiNHBqVttVYw7FTt4B+U1XdrhgcNs/3RXMa9aaha3aaraTF54jlTL84H0B6U9RNo9JXnpTxWV4UvZdT0K1u7nyhcyJmVY+gOSOnatbbTGhKUVFc7fKZGlEeR1zgio5L6Fc7dz/QcUAWhS1z2o+KLG1yHuoFb+6p3t+QrAu/GMs5K2dnPN/tStsX8hTsxXR3U0tuv+taP6Hk1Sur6xhUsyhB/eZ9grhH1DWbn/WXK26/3YVx+pyaoXNzYWz5u7pWlPZm3ufw60couY7G58RWgY+U7yn0jXP6msXUfFEq/6uKNT/tEu3+FYT3l1cDbZ2EoU/xzHyl/+K/SmxabdOd1xeiPPVbZMf8AjzZP8qNBXYmq6leXqF7q6nt4/QzBIz+HH9aq6elrIiyW0M97nkFE2p/302BVy40+0hRY4IV+0znYJXJd1H8TZPPAz+OK1Y2jRFjhUlVAVQo4AHQZqXILFSK3v3H3rezT0RfMf8zgfoanXTbXO+48y5Yd533Afh0H5VMTIw+8sf8A48f8KNqcbsyH1Y5/TpS1Y9B6PGAFjXIHQIOB/SkPmvKFkwig7lGdxP8Ak80SSrHGXkdY0HUscAVmJrdjc3ASzkM5RsFwMJn0zRotx3NgohYMwLkd2Ocfh0rn/EPiNbXxBY+H7aMTXtyhmkUOAYYeRux3yeMema3mlSKLzJpEjAHJJwB+dYOsapp1nqK3C24nu9mA2BkL2G7rjvj6Un5GkHGLvJXN2yhEEPP3j1NV9Q1O3tSIyS8h/hXt9fSuTu9c1G8JHmeSn92Pj9etMshlx6k8k0rmfMbsbtJM07/efoPQelW1aqMB+b2FWg1EUItxtwD6Uk99vmW0U5VcNL/Rf6n2x61n3t39nTbHhpn+6D0HufaqlmfL/iLEnLMerE9Sa1iI6+2m3Ac1dRs1ztlP05rYtnLjg1qIt0Uiq3tS7W9KYxKKSloAKiu51t7aW4bpGpY/hUlYXjC68uzjtVPzStub/dH/ANfH5GkI5iRmYkscsTkn371EFaaVIY+WkYKv1JxQ7Vp+D7f7RrPnsPkt13/8CPA/qfwqWxI7aGNYYUhT7qKFH0AxTqTNJWRokVNTl2qqfiaxL6cKp5qxqVyDI8hOBnArNKNK29uMfp/9es5MZUkV5nJbgD9P/r1zWuso1BlX+FQK6q4ZVUqOK4rVpQ2qT89Gx+lc8mUhoNDMFUlmAAHJNVbi6gt4w80gUE8DqWPoB3qoVn1Fv36mK2z/AKo9X/3/AG/2fz9KgB9mDf3X25/9UuVtwf7vd/qf5fWtPgVEnygKOlO3Uh2PeQtOC1NHBI33UY/hU62kh67V/Gu8gphacEq8trGvLyE/QYoL2cXUqT9c0XGU1jz0GamS2kP8BA9+Ke2oRKP3aH8sVVuNWa3tbmRYwz/LgM2eScfgKLgXFsz/ABMo+nNPMMEY+d/zOKxdP1Ce8g3s7D8xUhkUZLsB9TSuBqGe0j+6AT7DNMa/7JH+ZrLa5jHTLfQUw3Ln7qAfWi4GjJdzN/EB9BUTyE/6yQ/iaoF5W6ufwpywO3O0n3NAXLDTxL3z9KY1wx4WP86WO3Y//WFWY7Fj/Dj6miwXKKtMxPmFXBOcFBgGnbCfmbJ9zWpHZqPvN+QqQW9uv3lD/wC9zTEZkKBmKqQxHULzircVq3dcfU1ZaSOGPgKiAd8ACsm+8SaZbZDXau392Ibj+fSmgNP7MvVnx9BimNHbA/dD/XmuTvPFzsSLOyJ9Gmb+g/xrJudW1m7JDXTRqf4Yht/lzVcrIckd3eXGm2ybp0toSP4nIU/pzWRP4qs7dSltJc3HspIX82rjZkjhBlvJ0jHdpXwf1qOPULduLG1uLw/3kTan/fTYFOyFzM6KfxHqNwf9HhjgB7n52/Wqdwbq8Um9uHkX3cqB+XH6VRVdUmXrb2QP9z94/wCuAP1pJbCziie51CaW5WNS7tO+VAAyTtHH6UrpBqRrc6VDMYY3NxMACY4ULkfiOKsifUpeLayitV/vXDZP/fK/41F4ehMOnm4ljWGW6YzumMBAfur+C4H1zWgJlP8Aqw0n+6OPz6UnIdip/Z8s3/H9qFxMO6Rnyk/Jef1qza2lraqfs8EUXqVXB/E9acfNYfeWMe3zH/CkWONfvbpW9XOf06UrtgSeYrfcBkP+yOPz6Uv7wjkrGPbk0hZulVbu/tbUfvp1Df3RyfyosBYjt4UfzGLzSc4aQ5x7DsBU+4/hXOza9JJuWztWLDoX5OfoKv2iak0ds006qdxeYbeTxwg9BnBP0pJoC3cXkEJKu+W/uryar/bLu4O21h2j1PJqjqGpaHpJJvbpHm6lB8zk/wC6P61jT+OlmBjsYRbDs8wBP4AcD8aNRnR3GlrPGZNUufk/iy2APx7Vi6lrWl2arp2lRDbuG+TYcfRT3+tYdzdXV4/mXVw8x7bjx+A6UiLSS1uMux3Et5dPPdXDTrCc4ZsgHsMdqYxaSVpJOWY5JpoUPF5TIpUnceOppUtYwcrvT/dc4/LpTZJNGlaFku3LflVGKGTPyzE/7yg/yxV7eIAqPJGW/ujOfy5qbgacH3aS6vFh/dx4eX07L7ms2S8mkG2P9yvcg5Y/4UyPA4FVFDZOCzOXdizt95j3/wDrVIrHIqJaevWtBGlaSdK3LSbbEOeT2rm7dsVpW8jcZNUmI34piR96pxIfWsqCT/aq2klWBaBpaiVqeDQAtcLrF59t1CW4XmP7kf8Aujv+PJ/Gt/xbqIs9P8hWxLcZUeoXuf6fjXGGddtS2IddMFTNdj4Ntkg0dJAytJcHzGwQcDsPy/nXJaHaHVtWjhYfuI/nm/3R2/HpXc29lBG0j+XGzOxOVjC4HYcelZsaL9VdTuFt7Y8/M3ygDqacI1X7rOv0Y1mXCmectvd1HALdh7VnJmiKIjeV98mBjoB0X/69EzBV2qMCrcmFGBwKpTnrWTGjNvG7DqTXzxr3xPWLxFqNq6R+VFdSRgxEqxCsRySCO3avoa8Hlo0rcbcmvjHW4NLuLq4uI7i7hlkdpmEsSOvLHurZ6+xqIpN6j6HqWleP/DrSeZJbXYlI5cSCVvzJzj6V0dr428LyAD+0Ht/aWFlry7wh4b8OavHceRq09x5abiGhCuDjoI+/fkMPoah8QaNLos6RpJ9ujK7gIiXGPQ91Psc1nzQcuXqNxaParbXNHucfZ9YsZM9vOAP5GrwkVhlXjYeocGvnYzWc48yC3dQeCJXCkfgM1CLy2jysslxCc8AKSCPUGq5BH6Myakeix/mahe9uG/iC/QVmPdL/AAqT9TTDcTN0wv4V03EaLO7cu7H6mo2ljXq4qhmRz8zM1Sx2srdIzj1PFGoXJnukx8qlv0qHzpnkbdHEY2XayFScjtViOyOfmcfRRmrUVh/0zJ92OKdhGd0UIgWNB0VelOigeQblXI9Sa149PTOW2j6CrCW0CD7ufrRZAY6Wp/vfgozU62cuV227MCcEswGB64rVDIo+VQPpUdzdw26b5pY4l9XYCmBFHY4+84HsoqZbeBOoyfc5rEvfFWlQZCTPct6RLx+Z4rJvPF0r/wDHnHFGPWTJYf0p2Ym0dqGUfdX9KqXeqWVrn7RdRIf7u7J/IVwF1quo3fE15IVP8IO0fkKqHZGu+R1Re5Y4quUlzOyvPFtnHkW8Es59W+Uf41jXnifVJ8iHy7df9hcn8zXNz6tYRttjZrqTP+rgXef06VH9p1e4P+j2UFmn964be3/fI/xp6IV2zSuHu7tt1xNLMf8AbYmqVzdafaEC4u4lf+4p3N+QqL+zJbjnUNRubj/YQ+Wn5Lz+tXbOytLQf6NbRRe6ryfx60ucLFRb64l4sNLmYH/lpcnyl/LrUgtdTn/4+dREKd47VNv/AI8cmr5IVSzEADqTTBOD/qo2f3xgfmalyHYhttJsIX8wW4kk/wCekpLt+Zq+SqrlmCj1PFVXFxIRmYRDuIxkn8T/AIU5Y41Odu5v7zHJ/WkBN56n/Vq8n0GB+Zqpf2s+oIbe6kijtGxvjQEu+CDgt0A45GOatbjSSSxxLukkVF9WOKLASBIwcsC59XOafuNY91rlrECIUkuGzxtGB+dZuoXeu3V3JbWuYUViv7tfmI+tK6A6W4ube3ANxOkeem48n8Kjn1C2ieaPzN0sMXmOgHQdgfQmsPSvDsy3cd1fS7ih3bSdzE+5roIrWGJ5pIoV8yVtzs3O49s+3tTuxqx5zq3jmSZnS286XkgiIeXGPqx5P4Vz4vtf1iY29kJcnrHZoc/i55/lXo1l4IsGuXvNUkkv7iRy77vlTJOeg/qa6izs7e0hEVvDHDGOiooUfpVaE6nH/DTwveaJHd3l+qpc3AACiTeQo5yx7kn37VueNN0PhW7kSRo3woDK2Dyw6VugdFA4bPNcR8Ud3n2ce47fLY4zxnNC1Y9keduPmNT245BzxTJF5p8HBNUJFqLdGf3bFP8AdOKuQXNwB/rA3+8o/pVBX5q1D90UrDNCO7nx/wAs/wDvk/41KLq4PRkX6J/iaqxCrEa0rICZZJn4aVyPQHH8qs2y7RwMVFCvPqatxLgUikSRj5h9akSkiHzinRrTQNEyCn9BTVPFIWqiSWN8NVyGQ8c1nA4PFWYWpoTNi2kq9DJ71jQPir0ElWgNaN+KWe4jt4HnmbbGg3MfaqsT9K5HxTriXc/2O3kBt4z8zDo7D+g/z2oYGbr2pSX9/JcScA8Kufur2FZzzMECjJY8ADrSXk0ajPBat/wHpJuJhrF2v7pD/o6n+Jv730Hb3+lQ2JI6jwppY0vS1SQf6TL88x9D2X8P8a1t3FQSTJHGXkYKo71iajqk0gKQZiT1/iP+FQW2bk0qsGiVhkfeweRVZ8AYHAqh4eH+iyv3aT+gq5KeKyluUiCY1AI92XboKsKm8+1JOQq7R0rOTGjnfE0yw6ReysrEJA5IVck/KegHWvmt/DVrqFzarZaE8MSSBppp4REpUdVC9Tn6V9HeLJNuk3POCy7R+NefiGsm2UcJ/wAIbpavvjs0ifs0fykfiKz73wNbvl7WaW1k7kMWVj/tKetektBx7Ux7fj7tTeS6geZRQ6nosC291o4uLdP+WtkefqUP9DVae/8AD8777iGbfjGJLR8j9K9PktQwqpJpsLNkwqfwpXA+m7eG3kx/pkBz2RwasRQRtGzQ28s5VtpDHb+WcZFeHrrVhHxMLm2b/ppERirMOuae2PL1ZB9ZCK9HlMedHvMdptHVEH+yKkEMC8swP+81eGpqUUg+XUlb6TU8XEbdbtD9ZaOUfOe3tdWcQ+a4gT/gYFVptd0mL7+pWo/7aA/yrxoS2/Uzw/i4pDeWcfW8tl/4GKOUXOesXPi7RYQdty859Ioyf1OKyLzxx1FpY49Glf8AoP8AGvOX1nSY/v6jCfZeaRNbtJDi1tr26Pby4Dj86aiJzOwuvEms3WR9rMKntEoX9etZr+bM++RnkY/xMST+tZMc+vT/APHroyW4/v3MwGPwGanj0PWr7/j91eQJ3js49o/76NPRCu2WLq5tLRd11dRRD/abn8qoDWluG26Xp91fn++F2p+ZqSS18I6IPOu57VpdjSBpX892CnBx2znjr1qB/GUdzmLw/o13qJGzZK6lYufvA4wBge55ov2EWbeHxBcs3nXFrYx8DZEvmOPxPFWE0Wz3b7pprx/WdyR/3z0rRgaZoVe4jijlYbnWL7qk9hTjUXZVhkUccSbI0WNR/CoAFSUgp1IoUU5aaKcKARn+ILm6s7WK6ghE0MUga5X+Ly/UfQ4NW4Jo54UmicOjgMpHcVNxjBAIPBB6Vj2cDaXeNaLk2UpLQH/nme6/T0papgapYAFmIA9TVWfU7WLhWMreiD+tF/a/ao1AbaynIyeDUVvpcSf61i59BwKHcRWm1K9nO23QRA+gy1Mj0m6uXElzIc+shyfyrcghWMYjjCD2FWEi555ot3Aoabp6We/y5ZHLkE9ABj09K0Y4yBgAKKmSMDtTiyL1OT6CnYBqx8etSbVUc4FJudvujaP1pVVQcnk0wFGT91cD1NOAA5JyaOfoKU7Y1LNx70XGC5Zxjjacc/SvMvFVxNc6pcedI0myRkTJ+6oPQV6Bq11NaabcXNugaRcFQw+grzHVFupJXlcqrOSTn1q6fcmRkTL81NUAf1p89rdjmOWJvZgRVVvt0Z+e0Zh6xkN/9ehgi7HgVZhPFZKX0KttkLRH0dSv86v208bAFWBH1oGacVW4hk4qhbuDjmtexTdg9aljSJ4kwBUyiniPApyr+AqblDoFO7/gJ/lTgKfCPvn/AGG/lUKSevWmBJzimk4NPVh60O3TAH5VSJGirdsoPVsVUX5mrQt4VwM9aaEywuwDjk1bgHFQRIqjPpXI+KvFqgNY6XJntJcKf0X/AB/L1qkxGh4v8SCJX06xk+f7s0inp6qP6n8K40XJwcnArMe4x3rU8LaPc6/dHBaKyjP76fH/AI6vq38qTYGr4U0iXXLvzJtyWMJ/euONx/uD39fQV3+qanY6Npkl1cyJbWlunbgADooHr2AqhfX2meH9G3uyWllbrgf57sf1rwvx74tu/E17zuhsYm/cQZ/8eb1b+VJK4m7HoHgvxZqHinxVqk0rtHYRQL9nt88Jljgn/aIBzXXTkbTXmnwRj2pq9x6tFGPwDH+or0G4k4py3EnodBoXGmK3952P61aKlziq+iqf7Kt/dSfzJq7gKPeuaT1NkMfCLgVQun61anfg1xfjzxHb6RbLD5i/aLg7Y13YOO5rKTLRneJrz7VceQhzGh5PqaxhHUFpewzkfOUbuH7/AI1e2/7WfoKVhkBjyPT2puz1xVkoe+2mlR0Oc0WAqmMfjTRF7VbKADPIpjqM9uamwHWbdw55FRyafZy/620gf/ejBq9eJHDeTxxfcWQhfpmoxXecxnNoGiv97Tbb8Fx/Km/8I1oZ/wCYeg+jN/jWoKcKLgZa+G9DH/MPQ/Vm/wAanh0LRo/u6Zbfimf51eFOBouAyG1tIR+6tYI8f3YwKwNX8WjTtZW2WNGhi2mfJwSCfuqegbHPPXpW5e3C21rJNIcKilifpXN+CbRLy4n1S6hV5N+5CwztduTj3C7R+dAGmfEmtXrMuiaAUjEo8u5u+A0Y65Ddz7A4FRvpPiDUnV9Y8QSKqu0ixWoxsJGMBj2xx92ugBpc0wsZFh4Z0OzKstik0i9HnPmH8N3A/ACtmMDIA4A/SmFsDPQetLYyedAk2NoYZA9u36UmNItdqSopbiGIOZZFRY13OzHAUe5rJ1LxRpNisO2U3Ukv3I4gSxHPO3rjIIrNsZujNLms3R9QvL7dJNp81nCB8vnYVmPsoJ49zWgWVRliAPU0IY8GlzUSSK33DmngZIpgO3DtzWZrNpe6h5cMOoPZQA5k8qJTIx7YZshfyrU20oUCgRHDGwUKWLYGMnqasRximCRAePm+lPDSN0wo/WmBJtVeScfWnCRcfKpb9BTFQdW5PqakX2FAB87febA9BT0UD7ozQB6807eF/wAKAHAe+PpTsqo9Kj3M3T5f50Dav1oAfuZvujA9TSSABG5yxHGe9ICx6cCk4Ei59Dz+VIZh+MtSa3tls0TmZdxcnoAfSuIlJY5PJ966HxXdx3uoDyg22EGMk9znmsKRWCnau49hmqWwMr7M0oiqeBXZcyR7D6ZzU6xUhFM26uMMoI9CM1C2j2bHIt1Q+qfKf0ratrV5n2ouT69hW/YWFtaFCqfbbxvuoo+VfrSbsVY5O38LX3k/aIZpo4x/z0wcj2zg10OkaHqBtlkgeCf1Byh/qP1rqrTRpJiJdSl3N2jX7oq/ezWWl2RuLqaK2t043McD6D1PsKhyY0jjJke3k8i6heCbsrj7w9Qeh/Cq7yKp96zvGXjz7fDJZafAI7X/AJ6Sgb2OeCB/D/P6VFazMyAtycVSuBsWrlvMPbyzUBb5zUdvMfnX/YNMLfvDVoTLaNUjMOB3qpG5x1p01zBawme6njhTuztgVRJci6irFzqFnp1qbi8nWFO2erH0A6k1w+r+N4IQ0emR+a3/AD2lGFH0XqfxxXFaprc11M011cPNIe7HoPQeg9hQB2PibxhcaiGtrfNvZ9Cufmk/3j6ew/WuUuL9V71k2815qV2tnp8EtzO3RIxn8T6D3Neg+GPBdtYAX/iGSK4mQbvIz+6j92P8X8vrRcRU8IeG7vXCt5e77XTs/e6PN7L7e9dxruvaR4Y0uOLasaquLe1h++/0H82Nct4g8eKQ1voSrM2MG6df3Sf7g/j/APQfc1wt48txM9xcTvPcSfflkbLN/gPYcU4xbFKSQni3X9S8QXgmvJNkSE+TbofkjH9T6k1z7gg1fuQQfaqMh55Fa2sZXuepfBxdnhy7l/56XjD8kUV1tzJjPNc18L08rwZbt0Msssn/AI+R/Stq5bJx68Vk9zVbHoGmL5emWq9xEv8AKnytxSj5I1T+6oH5Cq11IFUknpXIzZGZ4j1W10nS5767kEcMKlmJr56nvbzxb4jlvrgMsZPyof8AlnGOi/X+prd+LXiWTX9YGi2LFrK2kxIVP+tlz0HqB/P6VLoWkrY2aR8GQ8uff0/CoYEkVuFUKq8DAA9qvWs01ududyZ+6amSHgcf/Wp/k8cflUjLdvJHOPkIB7qacYwKpeXjGCQR0qxb3LL8sq7gP4hTuMe6dKz9RmSGZVJIyueD7mthQGwysCMdq4nx3qP2PWI4g2P3CsRn/aamtQPU2YsxY9WOaKaOlKK7DAeKcKYKXNICQUopgNBagDnPHt5s05LNWw1y4Q/7vVv0FaPh/bYaFbb0cySgysFX+8c/TgYH4VyXiXz9U8WQ2MccjLvWDgfdU8yMfYKMZ9TXZ6hBB9pja4vPIjbEcca4BJ9AT/SqJHSahJt+URxe7MG/wH60RedPIrmOSUDkZYqufXsP51Pb2tpbHMNuob++3zN+ZpZUkkuo5hcOqICGjCjDk9MnrxQMgurC4vNy3d/JHC3WG3+XI9C3X+VbEaqiBVGABgAdqzNQ1HT9LhFxqd5b2kOfvSyBc+wz1/Crq3KyRiRDlCAQenFS2NIoaho1vqhie+a42pL5ohSUorEfd3Y5OMcDPekjttL0q7e43sJpM7VznaPYD696kur+JQVVi59F/wAawb5jPOJSNuBgAGoaKNa81x8bbeML/tPyfyqtDPLcShppGc9sngVmE9NwzV6x+8McUrCOmsPuVa3AH19hVOwX93yc8VcXA7VQChnb7oA+tKI8/eJP1pA3pzTxk9TTAcoVakXP0pi4HtS+YP4eaAJVAz60GRR7n0FRDc33j+Apw2rQBJlm9h7Uq7VpgJPtThhRQA8En2pflUc9aYCzHCj8amWEAb5GCj1NIBi7m6DFD+Ta273V3IEjUkkmpNzMpFumMfxEVn+LBFb6LKJJgZXZdinqeeeKTZR4pqdz45s9Suri3Ww1K1eZ3jjlQxSKpYkDcvHT2pkHjw2x2654e1Kx9ZI0E6fmMH9K7lWjf0p32GG4+XylYntii6FcxdF8UeGtWYJZ6xaGQ/8ALN32P/3y2DXWadpondfMkVIz/F61l3Pw10fUIjLqmnwBMZwFG4/j2rB8MabY+H9b1CzurnU9JsG2GzkjlcRLjO4dx6dRzUSnYEewafpNn5QSNEZe7Z5NadlZw2+TDGFHrivJtZ8XfYJ4bfSPFUF9GIyZXZYtyHPGTgD1rOl8RS6tttH1o3sjkDyUnyCT6qvH51K1Kuj0XxV4403S0eGyKX10MglW/dIfdh1PsPxIrzzGveMLw3E0rGENjznGI0HcIP6D8TWvpPg/kXGtMrY+7bIflA/2iP5DiuncpFCscaqiKMKqjAA9AK1SSFe5zOtaPpukeDNSFum6byl3TScs3zr+Q9hVG3uLZIFaS4hTj+KQCtLxrZf2x4T1XSzJ5f2q3aIN/dJHB/PFfM4u7yF20+8gkj1G1byZocckjoR6g00Fz36TX9Gtt3m6pbZx0V9x/TNZl7460WDPk+dct7DaPzPP6V47Db6zcOFTS7vcRkb12cevzYq9HoertzPJp9mvcz3sYx+AJNVck7bUPiFeSgrZxxWq+oG9vzPH6VzV9r09zIZLid5X/vO2TVNdO0G3wdU8ZWC46paqZD+Zx/Kn/wDCQfDzSzugs77WZR/FP9zP0+UfoaOZBZj7FtS1afyNNtJ7t+4jXIX6noPxrqtK8DlU+1eJNSS3iXloLdwT/wACkPA/DP1rjNQ+LGqNB9m0jT7XToB90Y3Y+gGFH5Vyep65q2sSb9Sv57nuFdvlH0UcCi7Y+U9rufH3hbw5atY+HbRLh+h8k4Qn1aQ8t+Ga5XUPFGpa/Ju1O4/c5yttGNsQ+o/i/HNedW74xzWvaXG0cNj2qopESudpHeEqOe1JJcA1z0V4w43ZqxHee9bXMrF6aXNVHfLVG84I4IqvNL8rH2JouFj3LwTH5HgrSV7m2Dn/AIES39auxt5l/bx/35kX9RVXSv3Gh2Fv08u1jX8lFWNE/e+ILFf+mwb8uf6Vg2bI9Glb5j6V5p8YfFjaVp/9mWEmNQulIBB5jToX+vYe/wBK6zxbr1toejXGoXLfKg4UdWbso9ya8Fs473xN4ilvr5iXkYPKR0jTso/QVys2LfgnR+BfTA8ZEWe57t/hXZwwjHpTreBY0RETaigAAdsVbSNc/MuKgCFI+oHPtSmPjmp1ULjOB9K6nSPAusajapcyPBaRuMqJc7iD3wOn40JNgcayj0H5UeTuI7e1d9/wrXUOf+JlaE/7rc1BcfDvXI+YZLOfH92Qqf1FPlYHJWMLKGPOPTFeN/Gu88jxmIt33bVP5tX0PL4d1mxX9/ptwFHVkXeP0r5k+PbE/EW4XkbII1x+BpwWoXPo8HinA1EDTxXYYEgpaZTlpAOzR1pvenD7hb3oGRwQhJpZNq73wMgc7R2/nUphjdlZ0RmQ5UlclT6j0p6D5Ax/LtRMxWIsMcAnHagDjfGXxE0DwzdyWE/n3V+ihjBCvTPTLHgfrXBTfEDx14rmNv4Z00WcOcGVV3FfrI3yj8BmuzsPBXh7W7+XxHqlo11dyOVaN3PlHB4O3v8AjxXSva28ECxQRJFGg+VEUKo+gHSn0uK+p5po3w3kur1NT8W6tPqd3kN5YkJXPoWPJHsMV6UzSMoVmJUDAHYfhUadqkHSpKGNUTgVO3SopByKAK7J6HFXLH5WAqpJ0q1Y9RUjOjsWOzgVaXrzzVSx+5VncRQIlyAMk0byfuj8TUajnJ5PvTxTAcBk/Mc08ED61ECSxHQVIvFADwSfalBVajZiBT4lDNzmgB4LMflFTxQcbpCAO5NPCrHCXUDIHeooP9Il/esTSGTLIM7bePcf7xFSeQFUy3MmT9afMfs9szRqAR0qtar9ol3TMWI96VwJjO8p8q3j2pjljXO+LIx9thDNvbyufzNdFdSNE6LHhQRjpXGXJZ7iVmYsd55J96kfQr/Z42+8gNaukaFI7rcMzwxqc/Mev4Vq+HrC2MC3DJvf/a5xWnff6tE6BmwfpWcpAkNW3+0FXOVRPue/uamFujDbNCrj1K5FTXR8i1Ij+U+Wee4rBGpXsXSYt/vAGlYZdu/D+kXzL9o0mxlVf+elup/mKu2em2dmmy0s7e3X0ijCj9Kp2GqXMzBZFjP4H/GtuP5kzQhpFSWwgnH7yIZ9Rwawtf0sWVuJ0nyuQNjfe5711U7eVavKuNw6ZrmteZpLGVnYsTg5P1rSLEzlNRdV0+VmYKoGWJOAB6mvAPi1f6Prchhs7WKSaLj7ftw/HZT1x9fwrt/iprN+13PpCy+XaIoJVOC5I/iPf6dK8k1dilu7LjIFapEN6nPQatfM0Nrqjy31tC2DFI+4gd9pPI/CoZ47NZmj+dcH5W6gjscGnywozksMnrk03aFX+8PRhn+dIsaLbd/q5Y29jxQ1tcKMmFiPVRkfpVzTrOC7ikZg0RRSR5bdfzzVGG4ljc7XIwaABcd+tSocd6spdSSf60JL/vqD+tX7fT7W6iLlDEQP+WbH+uaYrmfHIR1q3FcYNZzDa5UE8HFPRjzVJiaNmK5561ajuPesFGbNW42Yd6pMhxNlZs09B50qQryZHVAPcnH9azonbjntW94JjW48UWSS5KoWlA/2lXI/WncVj2ySUKu0HgDAqfwrKp8QxyEjbFG7k56cY/rXPzTPt61leIr65s/Dl69vIUed47d2HXY24sB6Z2gfSspbFoq/EHxDJ4p14QWrM9hbPthUf8tX6b/6D2+tdD4f00afZJF/y1b5nPv6fhXM+AraFrp5WQFoowU9AT3ruLfBkAIBzXOy1qWIkGB0P61MFwfTNRo3OBgDjp9amjX5F6jK5qRnafDXQYbyY6pdxh44mxCjDgt3Y+uP516Wax/CltFZ6ZDbwghFUdTkknkn8zWuetbpWQIUVBf3lrY25uLuYRRAgFm9ScCphVHXtKttYsDa3TSqisHBjbBBH/66Yy3BNFPEJIZA6nutfDv7Tc32r4y6y3Xy/Lj/ACQV9r6HZR6fpcNrC8jqufmkOWPNfC3xydpPiz4iZuT9rI/AAUEvY//Z"/>
          <p:cNvSpPr>
            <a:spLocks noChangeAspect="1" noChangeArrowheads="1"/>
          </p:cNvSpPr>
          <p:nvPr/>
        </p:nvSpPr>
        <p:spPr bwMode="auto">
          <a:xfrm>
            <a:off x="215757" y="-144463"/>
            <a:ext cx="301768" cy="3017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7"/>
          <a:stretch>
            <a:fillRect/>
          </a:stretch>
        </p:blipFill>
        <p:spPr>
          <a:xfrm>
            <a:off x="6182948" y="2407738"/>
            <a:ext cx="5526390" cy="3816427"/>
          </a:xfrm>
          <a:prstGeom prst="rect">
            <a:avLst/>
          </a:prstGeom>
        </p:spPr>
      </p:pic>
    </p:spTree>
    <p:extLst>
      <p:ext uri="{BB962C8B-B14F-4D97-AF65-F5344CB8AC3E}">
        <p14:creationId xmlns:p14="http://schemas.microsoft.com/office/powerpoint/2010/main" val="1218069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5" name="Picture 4"/>
          <p:cNvPicPr>
            <a:picLocks noChangeAspect="1"/>
          </p:cNvPicPr>
          <p:nvPr/>
        </p:nvPicPr>
        <p:blipFill>
          <a:blip r:embed="rId6"/>
          <a:stretch>
            <a:fillRect/>
          </a:stretch>
        </p:blipFill>
        <p:spPr>
          <a:xfrm>
            <a:off x="1087945" y="1405765"/>
            <a:ext cx="4137459" cy="2677865"/>
          </a:xfrm>
          <a:prstGeom prst="rect">
            <a:avLst/>
          </a:prstGeom>
        </p:spPr>
      </p:pic>
      <p:pic>
        <p:nvPicPr>
          <p:cNvPr id="6" name="Picture 5"/>
          <p:cNvPicPr>
            <a:picLocks noChangeAspect="1"/>
          </p:cNvPicPr>
          <p:nvPr/>
        </p:nvPicPr>
        <p:blipFill>
          <a:blip r:embed="rId7"/>
          <a:stretch>
            <a:fillRect/>
          </a:stretch>
        </p:blipFill>
        <p:spPr>
          <a:xfrm>
            <a:off x="1087945" y="4234320"/>
            <a:ext cx="4137459" cy="2427849"/>
          </a:xfrm>
          <a:prstGeom prst="rect">
            <a:avLst/>
          </a:prstGeom>
        </p:spPr>
      </p:pic>
      <p:pic>
        <p:nvPicPr>
          <p:cNvPr id="7" name="Picture 6"/>
          <p:cNvPicPr>
            <a:picLocks noChangeAspect="1"/>
          </p:cNvPicPr>
          <p:nvPr/>
        </p:nvPicPr>
        <p:blipFill>
          <a:blip r:embed="rId8"/>
          <a:stretch>
            <a:fillRect/>
          </a:stretch>
        </p:blipFill>
        <p:spPr>
          <a:xfrm>
            <a:off x="6818651" y="1570150"/>
            <a:ext cx="4662906" cy="4604619"/>
          </a:xfrm>
          <a:prstGeom prst="rect">
            <a:avLst/>
          </a:prstGeom>
        </p:spPr>
      </p:pic>
    </p:spTree>
    <p:extLst>
      <p:ext uri="{BB962C8B-B14F-4D97-AF65-F5344CB8AC3E}">
        <p14:creationId xmlns:p14="http://schemas.microsoft.com/office/powerpoint/2010/main" val="271436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4" name="Picture 3"/>
          <p:cNvPicPr>
            <a:picLocks noChangeAspect="1"/>
          </p:cNvPicPr>
          <p:nvPr/>
        </p:nvPicPr>
        <p:blipFill>
          <a:blip r:embed="rId6"/>
          <a:stretch>
            <a:fillRect/>
          </a:stretch>
        </p:blipFill>
        <p:spPr>
          <a:xfrm>
            <a:off x="622839" y="1618905"/>
            <a:ext cx="11048810" cy="3953896"/>
          </a:xfrm>
          <a:prstGeom prst="rect">
            <a:avLst/>
          </a:prstGeom>
        </p:spPr>
      </p:pic>
    </p:spTree>
    <p:extLst>
      <p:ext uri="{BB962C8B-B14F-4D97-AF65-F5344CB8AC3E}">
        <p14:creationId xmlns:p14="http://schemas.microsoft.com/office/powerpoint/2010/main" val="3022341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1282304" y="1154650"/>
            <a:ext cx="10052384"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PET – Positron Emission Tomography</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10" name="TextBox 9"/>
          <p:cNvSpPr txBox="1"/>
          <p:nvPr/>
        </p:nvSpPr>
        <p:spPr>
          <a:xfrm>
            <a:off x="9158177" y="6336063"/>
            <a:ext cx="2927498" cy="400110"/>
          </a:xfrm>
          <a:prstGeom prst="rect">
            <a:avLst/>
          </a:prstGeom>
          <a:solidFill>
            <a:schemeClr val="tx2">
              <a:lumMod val="50000"/>
              <a:alpha val="50000"/>
            </a:schemeClr>
          </a:solidFill>
        </p:spPr>
        <p:txBody>
          <a:bodyPr wrap="square" rtlCol="0">
            <a:spAutoFit/>
          </a:bodyPr>
          <a:lstStyle/>
          <a:p>
            <a:r>
              <a:rPr lang="en-US" sz="1000" dirty="0">
                <a:solidFill>
                  <a:schemeClr val="bg1"/>
                </a:solidFill>
                <a:latin typeface="Calibri Light" panose="020F0302020204030204" pitchFamily="34" charset="0"/>
                <a:cs typeface="Calibri Light" panose="020F0302020204030204" pitchFamily="34" charset="0"/>
              </a:rPr>
              <a:t>Image credit: https://medicalxpress.com/news/2010-09-molecular-imaging-vast-world-neuroscience.html</a:t>
            </a:r>
          </a:p>
        </p:txBody>
      </p:sp>
      <p:pic>
        <p:nvPicPr>
          <p:cNvPr id="13" name="Picture 12"/>
          <p:cNvPicPr>
            <a:picLocks noChangeAspect="1"/>
          </p:cNvPicPr>
          <p:nvPr/>
        </p:nvPicPr>
        <p:blipFill>
          <a:blip r:embed="rId6"/>
          <a:stretch>
            <a:fillRect/>
          </a:stretch>
        </p:blipFill>
        <p:spPr>
          <a:xfrm>
            <a:off x="3016296" y="1977657"/>
            <a:ext cx="5619155" cy="4633338"/>
          </a:xfrm>
          <a:prstGeom prst="rect">
            <a:avLst/>
          </a:prstGeom>
        </p:spPr>
      </p:pic>
    </p:spTree>
    <p:extLst>
      <p:ext uri="{BB962C8B-B14F-4D97-AF65-F5344CB8AC3E}">
        <p14:creationId xmlns:p14="http://schemas.microsoft.com/office/powerpoint/2010/main" val="672974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6"/>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7"/>
          <a:srcRect l="140" t="23020" r="210" b="20720"/>
          <a:stretch/>
        </p:blipFill>
        <p:spPr>
          <a:xfrm>
            <a:off x="8887589" y="171040"/>
            <a:ext cx="3101246" cy="1152664"/>
          </a:xfrm>
          <a:prstGeom prst="rect">
            <a:avLst/>
          </a:prstGeom>
        </p:spPr>
      </p:pic>
      <p:sp>
        <p:nvSpPr>
          <p:cNvPr id="10" name="TextBox 9"/>
          <p:cNvSpPr txBox="1"/>
          <p:nvPr/>
        </p:nvSpPr>
        <p:spPr>
          <a:xfrm>
            <a:off x="5486399" y="6396335"/>
            <a:ext cx="6563834" cy="430887"/>
          </a:xfrm>
          <a:prstGeom prst="rect">
            <a:avLst/>
          </a:prstGeom>
          <a:solidFill>
            <a:schemeClr val="tx2">
              <a:lumMod val="50000"/>
              <a:alpha val="50000"/>
            </a:schemeClr>
          </a:solidFill>
        </p:spPr>
        <p:txBody>
          <a:bodyPr wrap="square" rtlCol="0">
            <a:spAutoFit/>
          </a:bodyPr>
          <a:lstStyle/>
          <a:p>
            <a:pPr algn="ctr"/>
            <a:r>
              <a:rPr lang="en-GB" sz="1050" dirty="0">
                <a:solidFill>
                  <a:schemeClr val="bg1"/>
                </a:solidFill>
              </a:rPr>
              <a:t>Image credit: </a:t>
            </a:r>
            <a:r>
              <a:rPr lang="en-GB" sz="1000" dirty="0">
                <a:solidFill>
                  <a:schemeClr val="bg1"/>
                </a:solidFill>
              </a:rPr>
              <a:t>Jens</a:t>
            </a:r>
            <a:r>
              <a:rPr lang="en-GB" sz="1050" dirty="0">
                <a:solidFill>
                  <a:schemeClr val="bg1"/>
                </a:solidFill>
              </a:rPr>
              <a:t> </a:t>
            </a:r>
            <a:r>
              <a:rPr lang="en-GB" sz="1050" dirty="0" err="1">
                <a:solidFill>
                  <a:schemeClr val="bg1"/>
                </a:solidFill>
              </a:rPr>
              <a:t>Maus</a:t>
            </a:r>
            <a:r>
              <a:rPr lang="en-GB" sz="1050" dirty="0">
                <a:solidFill>
                  <a:schemeClr val="bg1"/>
                </a:solidFill>
              </a:rPr>
              <a:t> (http://jens-maus.de/) - Own work, Public Domain, https://commons.wikimedia.org/w/index.php?curid=801896</a:t>
            </a:r>
          </a:p>
        </p:txBody>
      </p:sp>
      <p:pic>
        <p:nvPicPr>
          <p:cNvPr id="6" name="PET-MIPS-an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012020" y="551496"/>
            <a:ext cx="3828866" cy="5769008"/>
          </a:xfrm>
          <a:prstGeom prst="rect">
            <a:avLst/>
          </a:prstGeom>
        </p:spPr>
      </p:pic>
    </p:spTree>
    <p:extLst>
      <p:ext uri="{BB962C8B-B14F-4D97-AF65-F5344CB8AC3E}">
        <p14:creationId xmlns:p14="http://schemas.microsoft.com/office/powerpoint/2010/main" val="22851802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3"/>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4"/>
          <a:srcRect l="140" t="23020" r="210" b="20720"/>
          <a:stretch/>
        </p:blipFill>
        <p:spPr>
          <a:xfrm>
            <a:off x="8887589" y="171040"/>
            <a:ext cx="3101246" cy="1152664"/>
          </a:xfrm>
          <a:prstGeom prst="rect">
            <a:avLst/>
          </a:prstGeom>
        </p:spPr>
      </p:pic>
      <p:pic>
        <p:nvPicPr>
          <p:cNvPr id="4" name="Picture 3"/>
          <p:cNvPicPr>
            <a:picLocks noChangeAspect="1"/>
          </p:cNvPicPr>
          <p:nvPr/>
        </p:nvPicPr>
        <p:blipFill>
          <a:blip r:embed="rId5"/>
          <a:stretch>
            <a:fillRect/>
          </a:stretch>
        </p:blipFill>
        <p:spPr>
          <a:xfrm>
            <a:off x="1324800" y="1978292"/>
            <a:ext cx="9233801" cy="3349708"/>
          </a:xfrm>
          <a:prstGeom prst="rect">
            <a:avLst/>
          </a:prstGeom>
        </p:spPr>
      </p:pic>
    </p:spTree>
    <p:extLst>
      <p:ext uri="{BB962C8B-B14F-4D97-AF65-F5344CB8AC3E}">
        <p14:creationId xmlns:p14="http://schemas.microsoft.com/office/powerpoint/2010/main" val="1839780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grpSp>
        <p:nvGrpSpPr>
          <p:cNvPr id="11" name="Group 10"/>
          <p:cNvGrpSpPr/>
          <p:nvPr/>
        </p:nvGrpSpPr>
        <p:grpSpPr>
          <a:xfrm>
            <a:off x="2681236" y="1070120"/>
            <a:ext cx="3354350" cy="5498274"/>
            <a:chOff x="2753306" y="1064260"/>
            <a:chExt cx="3354350" cy="5498274"/>
          </a:xfrm>
        </p:grpSpPr>
        <p:grpSp>
          <p:nvGrpSpPr>
            <p:cNvPr id="12" name="Group 11">
              <a:extLst>
                <a:ext uri="{FF2B5EF4-FFF2-40B4-BE49-F238E27FC236}">
                  <a16:creationId xmlns:a16="http://schemas.microsoft.com/office/drawing/2014/main" id="{86170F84-9323-214D-A5C8-27CAEB026183}"/>
                </a:ext>
              </a:extLst>
            </p:cNvPr>
            <p:cNvGrpSpPr/>
            <p:nvPr/>
          </p:nvGrpSpPr>
          <p:grpSpPr>
            <a:xfrm>
              <a:off x="2881247" y="1746891"/>
              <a:ext cx="3042367" cy="4284836"/>
              <a:chOff x="151671" y="1239185"/>
              <a:chExt cx="3841563" cy="5410414"/>
            </a:xfrm>
          </p:grpSpPr>
          <p:pic>
            <p:nvPicPr>
              <p:cNvPr id="14" name="Picture 13">
                <a:extLst>
                  <a:ext uri="{FF2B5EF4-FFF2-40B4-BE49-F238E27FC236}">
                    <a16:creationId xmlns:a16="http://schemas.microsoft.com/office/drawing/2014/main" id="{C492A3A0-40DB-2044-A6E3-A8FC9132725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7911" t="26435" r="15894" b="34725"/>
              <a:stretch/>
            </p:blipFill>
            <p:spPr>
              <a:xfrm>
                <a:off x="172278" y="1239185"/>
                <a:ext cx="1504554" cy="2255160"/>
              </a:xfrm>
              <a:prstGeom prst="rect">
                <a:avLst/>
              </a:prstGeom>
            </p:spPr>
          </p:pic>
          <p:pic>
            <p:nvPicPr>
              <p:cNvPr id="15" name="Picture 14">
                <a:extLst>
                  <a:ext uri="{FF2B5EF4-FFF2-40B4-BE49-F238E27FC236}">
                    <a16:creationId xmlns:a16="http://schemas.microsoft.com/office/drawing/2014/main" id="{4E40A296-AC01-9E49-8906-E38092C6F0BF}"/>
                  </a:ext>
                </a:extLst>
              </p:cNvPr>
              <p:cNvPicPr>
                <a:picLocks noChangeAspect="1"/>
              </p:cNvPicPr>
              <p:nvPr/>
            </p:nvPicPr>
            <p:blipFill rotWithShape="1">
              <a:blip r:embed="rId7">
                <a:extLst>
                  <a:ext uri="{28A0092B-C50C-407E-A947-70E740481C1C}">
                    <a14:useLocalDpi xmlns:a14="http://schemas.microsoft.com/office/drawing/2010/main" val="0"/>
                  </a:ext>
                </a:extLst>
              </a:blip>
              <a:srcRect l="68849" t="32533" r="16023" b="46382"/>
              <a:stretch/>
            </p:blipFill>
            <p:spPr>
              <a:xfrm>
                <a:off x="1948590" y="1432350"/>
                <a:ext cx="2044644" cy="1781132"/>
              </a:xfrm>
              <a:prstGeom prst="rect">
                <a:avLst/>
              </a:prstGeom>
              <a:ln>
                <a:solidFill>
                  <a:srgbClr val="FFFF00"/>
                </a:solidFill>
              </a:ln>
            </p:spPr>
          </p:pic>
          <p:pic>
            <p:nvPicPr>
              <p:cNvPr id="16" name="Picture 15">
                <a:extLst>
                  <a:ext uri="{FF2B5EF4-FFF2-40B4-BE49-F238E27FC236}">
                    <a16:creationId xmlns:a16="http://schemas.microsoft.com/office/drawing/2014/main" id="{7395BC91-0C7B-C443-A7D9-7848A88787F5}"/>
                  </a:ext>
                </a:extLst>
              </p:cNvPr>
              <p:cNvPicPr>
                <a:picLocks noChangeAspect="1"/>
              </p:cNvPicPr>
              <p:nvPr/>
            </p:nvPicPr>
            <p:blipFill rotWithShape="1">
              <a:blip r:embed="rId8">
                <a:extLst>
                  <a:ext uri="{28A0092B-C50C-407E-A947-70E740481C1C}">
                    <a14:useLocalDpi xmlns:a14="http://schemas.microsoft.com/office/drawing/2010/main" val="0"/>
                  </a:ext>
                </a:extLst>
              </a:blip>
              <a:srcRect l="67901" t="27745" r="15504" b="33545"/>
              <a:stretch/>
            </p:blipFill>
            <p:spPr>
              <a:xfrm>
                <a:off x="151671" y="4019135"/>
                <a:ext cx="1784893" cy="2630464"/>
              </a:xfrm>
              <a:prstGeom prst="rect">
                <a:avLst/>
              </a:prstGeom>
            </p:spPr>
          </p:pic>
          <p:sp>
            <p:nvSpPr>
              <p:cNvPr id="18" name="Rectangle 17">
                <a:extLst>
                  <a:ext uri="{FF2B5EF4-FFF2-40B4-BE49-F238E27FC236}">
                    <a16:creationId xmlns:a16="http://schemas.microsoft.com/office/drawing/2014/main" id="{C72F690A-05EE-F644-9BEB-769E607C294F}"/>
                  </a:ext>
                </a:extLst>
              </p:cNvPr>
              <p:cNvSpPr/>
              <p:nvPr/>
            </p:nvSpPr>
            <p:spPr>
              <a:xfrm>
                <a:off x="638334" y="5127879"/>
                <a:ext cx="656543" cy="502020"/>
              </a:xfrm>
              <a:prstGeom prst="rect">
                <a:avLst/>
              </a:prstGeom>
              <a:noFill/>
              <a:ln w="12700"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Connector 18">
                <a:extLst>
                  <a:ext uri="{FF2B5EF4-FFF2-40B4-BE49-F238E27FC236}">
                    <a16:creationId xmlns:a16="http://schemas.microsoft.com/office/drawing/2014/main" id="{75618405-E981-2F4E-A58A-F3C0BD8935C5}"/>
                  </a:ext>
                </a:extLst>
              </p:cNvPr>
              <p:cNvCxnSpPr>
                <a:cxnSpLocks/>
              </p:cNvCxnSpPr>
              <p:nvPr/>
            </p:nvCxnSpPr>
            <p:spPr>
              <a:xfrm flipV="1">
                <a:off x="1294877" y="4470059"/>
                <a:ext cx="663698" cy="657824"/>
              </a:xfrm>
              <a:prstGeom prst="line">
                <a:avLst/>
              </a:prstGeom>
              <a:noFill/>
              <a:ln w="12700" cap="flat" cmpd="sng" algn="ctr">
                <a:solidFill>
                  <a:srgbClr val="FFFF00"/>
                </a:solidFill>
                <a:prstDash val="solid"/>
                <a:miter lim="800000"/>
              </a:ln>
              <a:effectLst/>
            </p:spPr>
          </p:cxnSp>
          <p:cxnSp>
            <p:nvCxnSpPr>
              <p:cNvPr id="20" name="Straight Connector 19">
                <a:extLst>
                  <a:ext uri="{FF2B5EF4-FFF2-40B4-BE49-F238E27FC236}">
                    <a16:creationId xmlns:a16="http://schemas.microsoft.com/office/drawing/2014/main" id="{E4B8AB4D-D6E7-3D46-8B2E-EFFDBF1D55EF}"/>
                  </a:ext>
                </a:extLst>
              </p:cNvPr>
              <p:cNvCxnSpPr>
                <a:cxnSpLocks/>
              </p:cNvCxnSpPr>
              <p:nvPr/>
            </p:nvCxnSpPr>
            <p:spPr>
              <a:xfrm>
                <a:off x="1294877" y="5652673"/>
                <a:ext cx="653713" cy="569600"/>
              </a:xfrm>
              <a:prstGeom prst="line">
                <a:avLst/>
              </a:prstGeom>
              <a:noFill/>
              <a:ln w="12700" cap="flat" cmpd="sng" algn="ctr">
                <a:solidFill>
                  <a:srgbClr val="FFFF00"/>
                </a:solidFill>
                <a:prstDash val="solid"/>
                <a:miter lim="800000"/>
              </a:ln>
              <a:effectLst/>
            </p:spPr>
          </p:cxnSp>
          <p:pic>
            <p:nvPicPr>
              <p:cNvPr id="21" name="Picture 20">
                <a:extLst>
                  <a:ext uri="{FF2B5EF4-FFF2-40B4-BE49-F238E27FC236}">
                    <a16:creationId xmlns:a16="http://schemas.microsoft.com/office/drawing/2014/main" id="{8B08B0C3-3BD1-ED44-8C12-A4D0655A87C6}"/>
                  </a:ext>
                </a:extLst>
              </p:cNvPr>
              <p:cNvPicPr>
                <a:picLocks noChangeAspect="1"/>
              </p:cNvPicPr>
              <p:nvPr/>
            </p:nvPicPr>
            <p:blipFill rotWithShape="1">
              <a:blip r:embed="rId9">
                <a:extLst>
                  <a:ext uri="{28A0092B-C50C-407E-A947-70E740481C1C}">
                    <a14:useLocalDpi xmlns:a14="http://schemas.microsoft.com/office/drawing/2010/main" val="0"/>
                  </a:ext>
                </a:extLst>
              </a:blip>
              <a:srcRect l="73886" t="45075" r="21742" b="48040"/>
              <a:stretch/>
            </p:blipFill>
            <p:spPr>
              <a:xfrm>
                <a:off x="2011664" y="4473797"/>
                <a:ext cx="1789576" cy="1761613"/>
              </a:xfrm>
              <a:prstGeom prst="rect">
                <a:avLst/>
              </a:prstGeom>
              <a:ln>
                <a:solidFill>
                  <a:srgbClr val="FFFF00"/>
                </a:solidFill>
              </a:ln>
            </p:spPr>
          </p:pic>
          <p:sp>
            <p:nvSpPr>
              <p:cNvPr id="22" name="Rectangle 21">
                <a:extLst>
                  <a:ext uri="{FF2B5EF4-FFF2-40B4-BE49-F238E27FC236}">
                    <a16:creationId xmlns:a16="http://schemas.microsoft.com/office/drawing/2014/main" id="{3EA0B498-6916-A84A-B3AE-65CF54F48FE9}"/>
                  </a:ext>
                </a:extLst>
              </p:cNvPr>
              <p:cNvSpPr/>
              <p:nvPr/>
            </p:nvSpPr>
            <p:spPr>
              <a:xfrm>
                <a:off x="614569" y="2085961"/>
                <a:ext cx="656543" cy="502020"/>
              </a:xfrm>
              <a:prstGeom prst="rect">
                <a:avLst/>
              </a:prstGeom>
              <a:noFill/>
              <a:ln w="12700"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23" name="Straight Connector 22">
                <a:extLst>
                  <a:ext uri="{FF2B5EF4-FFF2-40B4-BE49-F238E27FC236}">
                    <a16:creationId xmlns:a16="http://schemas.microsoft.com/office/drawing/2014/main" id="{F1568986-CD95-A94E-A43F-8C71B2B1069C}"/>
                  </a:ext>
                </a:extLst>
              </p:cNvPr>
              <p:cNvCxnSpPr>
                <a:cxnSpLocks/>
              </p:cNvCxnSpPr>
              <p:nvPr/>
            </p:nvCxnSpPr>
            <p:spPr>
              <a:xfrm flipV="1">
                <a:off x="1271112" y="1428141"/>
                <a:ext cx="663698" cy="657824"/>
              </a:xfrm>
              <a:prstGeom prst="line">
                <a:avLst/>
              </a:prstGeom>
              <a:noFill/>
              <a:ln w="12700" cap="flat" cmpd="sng" algn="ctr">
                <a:solidFill>
                  <a:srgbClr val="FFFF00"/>
                </a:solidFill>
                <a:prstDash val="solid"/>
                <a:miter lim="800000"/>
              </a:ln>
              <a:effectLst/>
            </p:spPr>
          </p:cxnSp>
          <p:cxnSp>
            <p:nvCxnSpPr>
              <p:cNvPr id="24" name="Straight Connector 23">
                <a:extLst>
                  <a:ext uri="{FF2B5EF4-FFF2-40B4-BE49-F238E27FC236}">
                    <a16:creationId xmlns:a16="http://schemas.microsoft.com/office/drawing/2014/main" id="{59F63AA6-A302-1348-9FDB-B8A424EDA27D}"/>
                  </a:ext>
                </a:extLst>
              </p:cNvPr>
              <p:cNvCxnSpPr>
                <a:cxnSpLocks/>
              </p:cNvCxnSpPr>
              <p:nvPr/>
            </p:nvCxnSpPr>
            <p:spPr>
              <a:xfrm>
                <a:off x="1271112" y="2610755"/>
                <a:ext cx="653713" cy="569600"/>
              </a:xfrm>
              <a:prstGeom prst="line">
                <a:avLst/>
              </a:prstGeom>
              <a:noFill/>
              <a:ln w="12700" cap="flat" cmpd="sng" algn="ctr">
                <a:solidFill>
                  <a:srgbClr val="FFFF00"/>
                </a:solidFill>
                <a:prstDash val="solid"/>
                <a:miter lim="800000"/>
              </a:ln>
              <a:effectLst/>
            </p:spPr>
          </p:cxnSp>
          <p:sp>
            <p:nvSpPr>
              <p:cNvPr id="25" name="TextBox 24">
                <a:extLst>
                  <a:ext uri="{FF2B5EF4-FFF2-40B4-BE49-F238E27FC236}">
                    <a16:creationId xmlns:a16="http://schemas.microsoft.com/office/drawing/2014/main" id="{719074B2-C060-B14B-BF5B-BD8B85088BE5}"/>
                  </a:ext>
                </a:extLst>
              </p:cNvPr>
              <p:cNvSpPr txBox="1"/>
              <p:nvPr/>
            </p:nvSpPr>
            <p:spPr>
              <a:xfrm>
                <a:off x="2372642" y="1518507"/>
                <a:ext cx="184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3" name="Rounded Rectangle 12">
              <a:extLst>
                <a:ext uri="{FF2B5EF4-FFF2-40B4-BE49-F238E27FC236}">
                  <a16:creationId xmlns:a16="http://schemas.microsoft.com/office/drawing/2014/main" id="{3FDAC372-3729-F94F-A092-77822A8643E2}"/>
                </a:ext>
              </a:extLst>
            </p:cNvPr>
            <p:cNvSpPr/>
            <p:nvPr/>
          </p:nvSpPr>
          <p:spPr>
            <a:xfrm>
              <a:off x="2753306" y="1064260"/>
              <a:ext cx="3354350" cy="5498274"/>
            </a:xfrm>
            <a:prstGeom prst="roundRect">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6" name="Right Arrow 25">
            <a:extLst>
              <a:ext uri="{FF2B5EF4-FFF2-40B4-BE49-F238E27FC236}">
                <a16:creationId xmlns:a16="http://schemas.microsoft.com/office/drawing/2014/main" id="{CEF2A23A-9E26-1E40-989D-17DB7EF065C6}"/>
              </a:ext>
            </a:extLst>
          </p:cNvPr>
          <p:cNvSpPr/>
          <p:nvPr/>
        </p:nvSpPr>
        <p:spPr>
          <a:xfrm>
            <a:off x="6176916" y="3571420"/>
            <a:ext cx="566523" cy="368135"/>
          </a:xfrm>
          <a:prstGeom prst="rightArrow">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7" name="Group 26"/>
          <p:cNvGrpSpPr/>
          <p:nvPr/>
        </p:nvGrpSpPr>
        <p:grpSpPr>
          <a:xfrm>
            <a:off x="6849213" y="1105960"/>
            <a:ext cx="2615035" cy="5456574"/>
            <a:chOff x="6849213" y="1105960"/>
            <a:chExt cx="2615035" cy="5456574"/>
          </a:xfrm>
        </p:grpSpPr>
        <p:pic>
          <p:nvPicPr>
            <p:cNvPr id="28" name="Picture 27">
              <a:extLst>
                <a:ext uri="{FF2B5EF4-FFF2-40B4-BE49-F238E27FC236}">
                  <a16:creationId xmlns:a16="http://schemas.microsoft.com/office/drawing/2014/main" id="{8CF2FF9E-656F-6142-865E-6E6431FBEC39}"/>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51999" b="67994" l="53475" r="62997">
                          <a14:foregroundMark x1="59599" y1="52132" x2="57155" y2="52253"/>
                          <a14:foregroundMark x1="59686" y1="67600" x2="56981" y2="67722"/>
                          <a14:foregroundMark x1="54014" y1="57125" x2="54014" y2="59440"/>
                        </a14:backgroundRemoval>
                      </a14:imgEffect>
                    </a14:imgLayer>
                  </a14:imgProps>
                </a:ext>
              </a:extLst>
            </a:blip>
            <a:srcRect l="52285" t="50000" r="35813" b="30007"/>
            <a:stretch/>
          </p:blipFill>
          <p:spPr>
            <a:xfrm>
              <a:off x="7131873" y="1487459"/>
              <a:ext cx="1989905" cy="2391795"/>
            </a:xfrm>
            <a:prstGeom prst="rect">
              <a:avLst/>
            </a:prstGeom>
          </p:spPr>
        </p:pic>
        <p:pic>
          <p:nvPicPr>
            <p:cNvPr id="29" name="Picture 28" descr="A screenshot of a video game&#10;&#10;Description automatically generated">
              <a:extLst>
                <a:ext uri="{FF2B5EF4-FFF2-40B4-BE49-F238E27FC236}">
                  <a16:creationId xmlns:a16="http://schemas.microsoft.com/office/drawing/2014/main" id="{A5CC350C-1F2D-1845-962D-E64CED5F1688}"/>
                </a:ext>
              </a:extLst>
            </p:cNvPr>
            <p:cNvPicPr>
              <a:picLocks noChangeAspect="1"/>
            </p:cNvPicPr>
            <p:nvPr/>
          </p:nvPicPr>
          <p:blipFill rotWithShape="1">
            <a:blip r:embed="rId12"/>
            <a:srcRect l="27891" t="9269" r="48977" b="74200"/>
            <a:stretch/>
          </p:blipFill>
          <p:spPr>
            <a:xfrm>
              <a:off x="6906122" y="4043009"/>
              <a:ext cx="2501215" cy="1508741"/>
            </a:xfrm>
            <a:prstGeom prst="rect">
              <a:avLst/>
            </a:prstGeom>
          </p:spPr>
        </p:pic>
        <p:sp>
          <p:nvSpPr>
            <p:cNvPr id="30" name="Rounded Rectangle 29">
              <a:extLst>
                <a:ext uri="{FF2B5EF4-FFF2-40B4-BE49-F238E27FC236}">
                  <a16:creationId xmlns:a16="http://schemas.microsoft.com/office/drawing/2014/main" id="{6A219D32-E63A-EE4A-8C34-9909D138DD96}"/>
                </a:ext>
              </a:extLst>
            </p:cNvPr>
            <p:cNvSpPr/>
            <p:nvPr/>
          </p:nvSpPr>
          <p:spPr>
            <a:xfrm>
              <a:off x="6849213" y="1105960"/>
              <a:ext cx="2615035" cy="5456574"/>
            </a:xfrm>
            <a:prstGeom prst="roundRect">
              <a:avLst/>
            </a:prstGeom>
            <a:no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374070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32" name="Content Placeholder 4" descr="Diagram&#10;&#10;Description automatically generated">
            <a:extLst>
              <a:ext uri="{FF2B5EF4-FFF2-40B4-BE49-F238E27FC236}">
                <a16:creationId xmlns:a16="http://schemas.microsoft.com/office/drawing/2014/main" id="{CE8DA606-5E8D-434B-A14A-4D47C1F4F645}"/>
              </a:ext>
            </a:extLst>
          </p:cNvPr>
          <p:cNvPicPr>
            <a:picLocks noChangeAspect="1"/>
          </p:cNvPicPr>
          <p:nvPr/>
        </p:nvPicPr>
        <p:blipFill>
          <a:blip r:embed="rId6"/>
          <a:stretch>
            <a:fillRect/>
          </a:stretch>
        </p:blipFill>
        <p:spPr>
          <a:xfrm>
            <a:off x="977050" y="1701209"/>
            <a:ext cx="4803752" cy="4803752"/>
          </a:xfrm>
          <a:prstGeom prst="rect">
            <a:avLst/>
          </a:prstGeom>
        </p:spPr>
      </p:pic>
      <p:sp>
        <p:nvSpPr>
          <p:cNvPr id="33" name="Right Brace 32">
            <a:extLst>
              <a:ext uri="{FF2B5EF4-FFF2-40B4-BE49-F238E27FC236}">
                <a16:creationId xmlns:a16="http://schemas.microsoft.com/office/drawing/2014/main" id="{6ED8D782-8985-704A-AF89-E3CAC1438CB2}"/>
              </a:ext>
            </a:extLst>
          </p:cNvPr>
          <p:cNvSpPr/>
          <p:nvPr/>
        </p:nvSpPr>
        <p:spPr>
          <a:xfrm>
            <a:off x="6158712" y="1701209"/>
            <a:ext cx="250921" cy="4891570"/>
          </a:xfrm>
          <a:prstGeom prst="righ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34" name="TextBox 33">
            <a:extLst>
              <a:ext uri="{FF2B5EF4-FFF2-40B4-BE49-F238E27FC236}">
                <a16:creationId xmlns:a16="http://schemas.microsoft.com/office/drawing/2014/main" id="{14D12CE9-F446-0E41-9236-CB058B0EFBB8}"/>
              </a:ext>
            </a:extLst>
          </p:cNvPr>
          <p:cNvSpPr txBox="1"/>
          <p:nvPr/>
        </p:nvSpPr>
        <p:spPr>
          <a:xfrm>
            <a:off x="6787543" y="1701209"/>
            <a:ext cx="4416055" cy="4862870"/>
          </a:xfrm>
          <a:prstGeom prst="rect">
            <a:avLst/>
          </a:prstGeom>
          <a:solidFill>
            <a:schemeClr val="tx2">
              <a:lumMod val="50000"/>
              <a:alpha val="50000"/>
            </a:schemeClr>
          </a:solidFill>
        </p:spPr>
        <p:txBody>
          <a:bodyPr wrap="square" rtlCol="0">
            <a:spAutoFit/>
          </a:bodyPr>
          <a:lstStyle/>
          <a:p>
            <a:pPr>
              <a:lnSpc>
                <a:spcPct val="150000"/>
              </a:lnSpc>
            </a:pPr>
            <a:r>
              <a:rPr lang="en-US" sz="2000" b="1" dirty="0">
                <a:solidFill>
                  <a:schemeClr val="bg1"/>
                </a:solidFill>
                <a:cs typeface="Calibri Light" panose="020F0302020204030204" pitchFamily="34" charset="0"/>
              </a:rPr>
              <a:t>Clinical symptoms:</a:t>
            </a:r>
          </a:p>
          <a:p>
            <a:pPr>
              <a:lnSpc>
                <a:spcPct val="150000"/>
              </a:lnSpc>
            </a:pPr>
            <a:r>
              <a:rPr lang="en-US" sz="2000" dirty="0">
                <a:solidFill>
                  <a:schemeClr val="bg1"/>
                </a:solidFill>
                <a:cs typeface="Calibri Light" panose="020F0302020204030204" pitchFamily="34" charset="0"/>
              </a:rPr>
              <a:t>Motor symptoms</a:t>
            </a:r>
          </a:p>
          <a:p>
            <a:pPr>
              <a:lnSpc>
                <a:spcPct val="150000"/>
              </a:lnSpc>
            </a:pPr>
            <a:r>
              <a:rPr lang="en-US" sz="2000" dirty="0">
                <a:solidFill>
                  <a:schemeClr val="bg1"/>
                </a:solidFill>
                <a:cs typeface="Calibri Light" panose="020F0302020204030204" pitchFamily="34" charset="0"/>
              </a:rPr>
              <a:t>Non-motor symptoms:</a:t>
            </a:r>
          </a:p>
          <a:p>
            <a:r>
              <a:rPr lang="en-US" sz="2000" dirty="0">
                <a:solidFill>
                  <a:schemeClr val="bg1"/>
                </a:solidFill>
                <a:cs typeface="Calibri Light" panose="020F0302020204030204" pitchFamily="34" charset="0"/>
              </a:rPr>
              <a:t>	Sleep</a:t>
            </a:r>
          </a:p>
          <a:p>
            <a:r>
              <a:rPr lang="en-US" sz="2000" dirty="0">
                <a:solidFill>
                  <a:schemeClr val="bg1"/>
                </a:solidFill>
                <a:cs typeface="Calibri Light" panose="020F0302020204030204" pitchFamily="34" charset="0"/>
              </a:rPr>
              <a:t>	Autonomic dysfunction</a:t>
            </a:r>
          </a:p>
          <a:p>
            <a:pPr>
              <a:lnSpc>
                <a:spcPct val="150000"/>
              </a:lnSpc>
            </a:pPr>
            <a:r>
              <a:rPr lang="en-US" sz="2000" dirty="0">
                <a:solidFill>
                  <a:schemeClr val="bg1"/>
                </a:solidFill>
                <a:cs typeface="Calibri Light" panose="020F0302020204030204" pitchFamily="34" charset="0"/>
              </a:rPr>
              <a:t>Behavioral symptoms</a:t>
            </a:r>
          </a:p>
          <a:p>
            <a:pPr>
              <a:lnSpc>
                <a:spcPct val="150000"/>
              </a:lnSpc>
            </a:pPr>
            <a:r>
              <a:rPr lang="en-US" sz="2000" dirty="0">
                <a:solidFill>
                  <a:schemeClr val="bg1"/>
                </a:solidFill>
                <a:cs typeface="Calibri Light" panose="020F0302020204030204" pitchFamily="34" charset="0"/>
              </a:rPr>
              <a:t>Executive functions</a:t>
            </a:r>
          </a:p>
          <a:p>
            <a:pPr>
              <a:lnSpc>
                <a:spcPct val="150000"/>
              </a:lnSpc>
            </a:pPr>
            <a:r>
              <a:rPr lang="en-US" sz="2000" dirty="0">
                <a:solidFill>
                  <a:schemeClr val="bg1"/>
                </a:solidFill>
                <a:cs typeface="Calibri Light" panose="020F0302020204030204" pitchFamily="34" charset="0"/>
              </a:rPr>
              <a:t>Episodic memory</a:t>
            </a:r>
          </a:p>
          <a:p>
            <a:pPr>
              <a:lnSpc>
                <a:spcPct val="150000"/>
              </a:lnSpc>
            </a:pPr>
            <a:r>
              <a:rPr lang="en-US" sz="2000" dirty="0">
                <a:solidFill>
                  <a:schemeClr val="bg1"/>
                </a:solidFill>
                <a:cs typeface="Calibri Light" panose="020F0302020204030204" pitchFamily="34" charset="0"/>
              </a:rPr>
              <a:t>Semantic memory</a:t>
            </a:r>
          </a:p>
          <a:p>
            <a:pPr>
              <a:lnSpc>
                <a:spcPct val="150000"/>
              </a:lnSpc>
            </a:pPr>
            <a:r>
              <a:rPr lang="en-US" sz="2000" dirty="0">
                <a:solidFill>
                  <a:schemeClr val="bg1"/>
                </a:solidFill>
                <a:cs typeface="Calibri Light" panose="020F0302020204030204" pitchFamily="34" charset="0"/>
              </a:rPr>
              <a:t>Language</a:t>
            </a:r>
          </a:p>
          <a:p>
            <a:pPr>
              <a:lnSpc>
                <a:spcPct val="150000"/>
              </a:lnSpc>
            </a:pPr>
            <a:r>
              <a:rPr lang="en-US" sz="2000" dirty="0">
                <a:solidFill>
                  <a:schemeClr val="bg1"/>
                </a:solidFill>
                <a:cs typeface="Calibri Light" panose="020F0302020204030204" pitchFamily="34" charset="0"/>
              </a:rPr>
              <a:t>Visuospatial functions</a:t>
            </a:r>
          </a:p>
        </p:txBody>
      </p:sp>
    </p:spTree>
    <p:extLst>
      <p:ext uri="{BB962C8B-B14F-4D97-AF65-F5344CB8AC3E}">
        <p14:creationId xmlns:p14="http://schemas.microsoft.com/office/powerpoint/2010/main" val="2561293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2540724" y="1142094"/>
            <a:ext cx="6962992"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CT – computerised tomography</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10" name="TextBox 9"/>
          <p:cNvSpPr txBox="1"/>
          <p:nvPr/>
        </p:nvSpPr>
        <p:spPr>
          <a:xfrm>
            <a:off x="538717" y="6290473"/>
            <a:ext cx="1736651" cy="276999"/>
          </a:xfrm>
          <a:prstGeom prst="rect">
            <a:avLst/>
          </a:prstGeom>
          <a:solidFill>
            <a:schemeClr val="tx2">
              <a:lumMod val="50000"/>
              <a:alpha val="25000"/>
            </a:schemeClr>
          </a:solidFill>
        </p:spPr>
        <p:txBody>
          <a:bodyPr wrap="square" rtlCol="0">
            <a:spAutoFit/>
          </a:bodyPr>
          <a:lstStyle/>
          <a:p>
            <a:pPr algn="ctr"/>
            <a:r>
              <a:rPr lang="en-GB" sz="1200" dirty="0">
                <a:solidFill>
                  <a:schemeClr val="bg1"/>
                </a:solidFill>
              </a:rPr>
              <a:t>Image credit: </a:t>
            </a:r>
            <a:r>
              <a:rPr lang="en-GB" sz="1200" dirty="0" err="1">
                <a:solidFill>
                  <a:schemeClr val="bg1"/>
                </a:solidFill>
              </a:rPr>
              <a:t>Lecturio</a:t>
            </a:r>
            <a:endParaRPr lang="en-GB" sz="1200" dirty="0">
              <a:solidFill>
                <a:schemeClr val="bg1"/>
              </a:solidFill>
            </a:endParaRPr>
          </a:p>
        </p:txBody>
      </p:sp>
      <p:pic>
        <p:nvPicPr>
          <p:cNvPr id="4" name="Picture 3"/>
          <p:cNvPicPr>
            <a:picLocks noChangeAspect="1"/>
          </p:cNvPicPr>
          <p:nvPr/>
        </p:nvPicPr>
        <p:blipFill>
          <a:blip r:embed="rId6"/>
          <a:stretch>
            <a:fillRect/>
          </a:stretch>
        </p:blipFill>
        <p:spPr>
          <a:xfrm>
            <a:off x="695945" y="2085482"/>
            <a:ext cx="4843746" cy="4082903"/>
          </a:xfrm>
          <a:prstGeom prst="rect">
            <a:avLst/>
          </a:prstGeom>
        </p:spPr>
      </p:pic>
      <p:pic>
        <p:nvPicPr>
          <p:cNvPr id="5" name="Picture 4"/>
          <p:cNvPicPr>
            <a:picLocks noChangeAspect="1"/>
          </p:cNvPicPr>
          <p:nvPr/>
        </p:nvPicPr>
        <p:blipFill>
          <a:blip r:embed="rId7"/>
          <a:stretch>
            <a:fillRect/>
          </a:stretch>
        </p:blipFill>
        <p:spPr>
          <a:xfrm>
            <a:off x="6022220" y="2218719"/>
            <a:ext cx="5730737" cy="3816427"/>
          </a:xfrm>
          <a:prstGeom prst="rect">
            <a:avLst/>
          </a:prstGeom>
        </p:spPr>
      </p:pic>
    </p:spTree>
    <p:extLst>
      <p:ext uri="{BB962C8B-B14F-4D97-AF65-F5344CB8AC3E}">
        <p14:creationId xmlns:p14="http://schemas.microsoft.com/office/powerpoint/2010/main" val="735070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3"/>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4"/>
          <a:srcRect l="140" t="23020" r="210" b="20720"/>
          <a:stretch/>
        </p:blipFill>
        <p:spPr>
          <a:xfrm>
            <a:off x="8887589" y="171040"/>
            <a:ext cx="3101246" cy="1152664"/>
          </a:xfrm>
          <a:prstGeom prst="rect">
            <a:avLst/>
          </a:prstGeom>
        </p:spPr>
      </p:pic>
      <p:sp>
        <p:nvSpPr>
          <p:cNvPr id="10" name="TextBox 9"/>
          <p:cNvSpPr txBox="1"/>
          <p:nvPr/>
        </p:nvSpPr>
        <p:spPr>
          <a:xfrm>
            <a:off x="155575" y="6392625"/>
            <a:ext cx="4678326" cy="430887"/>
          </a:xfrm>
          <a:prstGeom prst="rect">
            <a:avLst/>
          </a:prstGeom>
          <a:solidFill>
            <a:schemeClr val="tx2">
              <a:lumMod val="50000"/>
              <a:alpha val="25000"/>
            </a:schemeClr>
          </a:solidFill>
        </p:spPr>
        <p:txBody>
          <a:bodyPr wrap="square" rtlCol="0">
            <a:spAutoFit/>
          </a:bodyPr>
          <a:lstStyle/>
          <a:p>
            <a:pPr algn="ctr"/>
            <a:r>
              <a:rPr lang="en-GB" sz="1100" dirty="0">
                <a:solidFill>
                  <a:schemeClr val="bg1"/>
                </a:solidFill>
              </a:rPr>
              <a:t>Image credit: Mikael </a:t>
            </a:r>
            <a:r>
              <a:rPr lang="en-GB" sz="1100" dirty="0" err="1">
                <a:solidFill>
                  <a:schemeClr val="bg1"/>
                </a:solidFill>
              </a:rPr>
              <a:t>Häggström</a:t>
            </a:r>
            <a:r>
              <a:rPr lang="en-GB" sz="1100" dirty="0">
                <a:solidFill>
                  <a:schemeClr val="bg1"/>
                </a:solidFill>
              </a:rPr>
              <a:t>, M.D. Own work, CC0, https://commons.wikimedia.org/w/index.php?curid=77751764</a:t>
            </a:r>
          </a:p>
        </p:txBody>
      </p:sp>
      <p:pic>
        <p:nvPicPr>
          <p:cNvPr id="5" name="Picture 4"/>
          <p:cNvPicPr>
            <a:picLocks noChangeAspect="1"/>
          </p:cNvPicPr>
          <p:nvPr/>
        </p:nvPicPr>
        <p:blipFill>
          <a:blip r:embed="rId5"/>
          <a:stretch>
            <a:fillRect/>
          </a:stretch>
        </p:blipFill>
        <p:spPr>
          <a:xfrm>
            <a:off x="860868" y="1467107"/>
            <a:ext cx="3386803" cy="4727851"/>
          </a:xfrm>
          <a:prstGeom prst="rect">
            <a:avLst/>
          </a:prstGeom>
        </p:spPr>
      </p:pic>
      <p:pic>
        <p:nvPicPr>
          <p:cNvPr id="6" name="Picture 5"/>
          <p:cNvPicPr>
            <a:picLocks noChangeAspect="1"/>
          </p:cNvPicPr>
          <p:nvPr/>
        </p:nvPicPr>
        <p:blipFill>
          <a:blip r:embed="rId6"/>
          <a:stretch>
            <a:fillRect/>
          </a:stretch>
        </p:blipFill>
        <p:spPr>
          <a:xfrm>
            <a:off x="6742606" y="1308766"/>
            <a:ext cx="4173263" cy="2537204"/>
          </a:xfrm>
          <a:prstGeom prst="rect">
            <a:avLst/>
          </a:prstGeom>
        </p:spPr>
      </p:pic>
      <p:pic>
        <p:nvPicPr>
          <p:cNvPr id="7" name="Picture 6"/>
          <p:cNvPicPr>
            <a:picLocks noChangeAspect="1"/>
          </p:cNvPicPr>
          <p:nvPr/>
        </p:nvPicPr>
        <p:blipFill>
          <a:blip r:embed="rId7"/>
          <a:stretch>
            <a:fillRect/>
          </a:stretch>
        </p:blipFill>
        <p:spPr>
          <a:xfrm>
            <a:off x="6742606" y="3823253"/>
            <a:ext cx="4173263" cy="2784816"/>
          </a:xfrm>
          <a:prstGeom prst="rect">
            <a:avLst/>
          </a:prstGeom>
        </p:spPr>
      </p:pic>
      <p:sp>
        <p:nvSpPr>
          <p:cNvPr id="11" name="TextBox 10"/>
          <p:cNvSpPr txBox="1"/>
          <p:nvPr/>
        </p:nvSpPr>
        <p:spPr>
          <a:xfrm>
            <a:off x="7990994" y="6571519"/>
            <a:ext cx="4201006" cy="261610"/>
          </a:xfrm>
          <a:prstGeom prst="rect">
            <a:avLst/>
          </a:prstGeom>
          <a:solidFill>
            <a:schemeClr val="tx2">
              <a:lumMod val="50000"/>
              <a:alpha val="25000"/>
            </a:schemeClr>
          </a:solidFill>
        </p:spPr>
        <p:txBody>
          <a:bodyPr wrap="square" rtlCol="0">
            <a:spAutoFit/>
          </a:bodyPr>
          <a:lstStyle/>
          <a:p>
            <a:pPr algn="ctr"/>
            <a:r>
              <a:rPr lang="en-GB" sz="1100" dirty="0">
                <a:solidFill>
                  <a:schemeClr val="bg1"/>
                </a:solidFill>
              </a:rPr>
              <a:t>Image credit: https://case.edu/med/neurology/NR/CT%20Basics.htm</a:t>
            </a:r>
          </a:p>
        </p:txBody>
      </p:sp>
    </p:spTree>
    <p:extLst>
      <p:ext uri="{BB962C8B-B14F-4D97-AF65-F5344CB8AC3E}">
        <p14:creationId xmlns:p14="http://schemas.microsoft.com/office/powerpoint/2010/main" val="1996951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5"/>
          <a:srcRect r="1672" b="4871"/>
          <a:stretch/>
        </p:blipFill>
        <p:spPr>
          <a:xfrm>
            <a:off x="155575" y="160338"/>
            <a:ext cx="3223351" cy="1094737"/>
          </a:xfrm>
          <a:prstGeom prst="rect">
            <a:avLst/>
          </a:prstGeom>
        </p:spPr>
      </p:pic>
      <p:pic>
        <p:nvPicPr>
          <p:cNvPr id="9" name="Picture 8"/>
          <p:cNvPicPr>
            <a:picLocks noChangeAspect="1"/>
          </p:cNvPicPr>
          <p:nvPr/>
        </p:nvPicPr>
        <p:blipFill rotWithShape="1">
          <a:blip r:embed="rId6"/>
          <a:srcRect l="140" t="23020" r="210" b="20720"/>
          <a:stretch/>
        </p:blipFill>
        <p:spPr>
          <a:xfrm>
            <a:off x="8887589" y="171040"/>
            <a:ext cx="3101246" cy="1152664"/>
          </a:xfrm>
          <a:prstGeom prst="rect">
            <a:avLst/>
          </a:prstGeom>
        </p:spPr>
      </p:pic>
      <p:pic>
        <p:nvPicPr>
          <p:cNvPr id="4" name="VID-20220816-WA00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105258" y="171040"/>
            <a:ext cx="3748657" cy="6460024"/>
          </a:xfrm>
          <a:prstGeom prst="rect">
            <a:avLst/>
          </a:prstGeom>
        </p:spPr>
      </p:pic>
    </p:spTree>
    <p:extLst>
      <p:ext uri="{BB962C8B-B14F-4D97-AF65-F5344CB8AC3E}">
        <p14:creationId xmlns:p14="http://schemas.microsoft.com/office/powerpoint/2010/main" val="26891667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2864826" y="1075075"/>
            <a:ext cx="6022763" cy="707886"/>
          </a:xfrm>
          <a:prstGeom prst="rect">
            <a:avLst/>
          </a:prstGeom>
          <a:solidFill>
            <a:schemeClr val="tx2">
              <a:lumMod val="50000"/>
              <a:alpha val="25000"/>
            </a:schemeClr>
          </a:solidFill>
        </p:spPr>
        <p:txBody>
          <a:bodyPr wrap="square" rtlCol="0">
            <a:spAutoFit/>
          </a:bodyPr>
          <a:lstStyle/>
          <a:p>
            <a:pPr algn="ctr"/>
            <a:r>
              <a:rPr lang="en-GB" sz="4000" b="1" dirty="0">
                <a:solidFill>
                  <a:schemeClr val="bg1"/>
                </a:solidFill>
              </a:rPr>
              <a:t>Research at the MGNC</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sp>
        <p:nvSpPr>
          <p:cNvPr id="4" name="TextBox 3"/>
          <p:cNvSpPr txBox="1"/>
          <p:nvPr/>
        </p:nvSpPr>
        <p:spPr>
          <a:xfrm>
            <a:off x="363970" y="2393313"/>
            <a:ext cx="11441037" cy="1569660"/>
          </a:xfrm>
          <a:prstGeom prst="rect">
            <a:avLst/>
          </a:prstGeom>
          <a:solidFill>
            <a:schemeClr val="tx2">
              <a:lumMod val="50000"/>
              <a:alpha val="50000"/>
            </a:schemeClr>
          </a:solidFill>
        </p:spPr>
        <p:txBody>
          <a:bodyPr wrap="square" rtlCol="0">
            <a:spAutoFit/>
          </a:bodyPr>
          <a:lstStyle/>
          <a:p>
            <a:pPr marL="285750" indent="-285750">
              <a:buFont typeface="Arial" panose="020B0604020202020204" pitchFamily="34" charset="0"/>
              <a:buChar char="•"/>
            </a:pPr>
            <a:r>
              <a:rPr lang="en-GB" sz="2400" dirty="0">
                <a:solidFill>
                  <a:schemeClr val="bg1"/>
                </a:solidFill>
              </a:rPr>
              <a:t>Neurodegenerative illnesses: Alzheimer’s, Parkinson’s and Dementia</a:t>
            </a:r>
          </a:p>
          <a:p>
            <a:pPr marL="800100" lvl="1" indent="-342900">
              <a:buFont typeface="Courier New" panose="02070309020205020404" pitchFamily="49" charset="0"/>
              <a:buChar char="o"/>
            </a:pPr>
            <a:r>
              <a:rPr lang="en-GB" sz="2400" dirty="0">
                <a:solidFill>
                  <a:schemeClr val="bg1"/>
                </a:solidFill>
              </a:rPr>
              <a:t>Biomarkers, immune system response and </a:t>
            </a:r>
            <a:r>
              <a:rPr lang="en-GB" sz="2400" dirty="0" err="1">
                <a:solidFill>
                  <a:schemeClr val="bg1"/>
                </a:solidFill>
              </a:rPr>
              <a:t>neuroinflammation</a:t>
            </a:r>
            <a:r>
              <a:rPr lang="en-GB" sz="2400" dirty="0">
                <a:solidFill>
                  <a:schemeClr val="bg1"/>
                </a:solidFill>
              </a:rPr>
              <a:t>, genetic factors</a:t>
            </a:r>
          </a:p>
          <a:p>
            <a:pPr marL="285750" indent="-285750">
              <a:buFont typeface="Arial" panose="020B0604020202020204" pitchFamily="34" charset="0"/>
              <a:buChar char="•"/>
            </a:pPr>
            <a:r>
              <a:rPr lang="en-GB" sz="2400" dirty="0">
                <a:solidFill>
                  <a:schemeClr val="bg1"/>
                </a:solidFill>
              </a:rPr>
              <a:t>Long COVID</a:t>
            </a:r>
          </a:p>
          <a:p>
            <a:pPr marL="285750" indent="-285750">
              <a:buFont typeface="Arial" panose="020B0604020202020204" pitchFamily="34" charset="0"/>
              <a:buChar char="•"/>
            </a:pPr>
            <a:r>
              <a:rPr lang="en-GB" sz="2400" dirty="0">
                <a:solidFill>
                  <a:schemeClr val="bg1"/>
                </a:solidFill>
              </a:rPr>
              <a:t>Imaging methods for people with metal joint replacements</a:t>
            </a:r>
          </a:p>
        </p:txBody>
      </p:sp>
      <p:sp>
        <p:nvSpPr>
          <p:cNvPr id="7" name="TextBox 6"/>
          <p:cNvSpPr txBox="1"/>
          <p:nvPr/>
        </p:nvSpPr>
        <p:spPr>
          <a:xfrm>
            <a:off x="656660" y="5404324"/>
            <a:ext cx="9892800" cy="369332"/>
          </a:xfrm>
          <a:prstGeom prst="rect">
            <a:avLst/>
          </a:prstGeom>
          <a:solidFill>
            <a:schemeClr val="tx2">
              <a:lumMod val="50000"/>
              <a:alpha val="50000"/>
            </a:schemeClr>
          </a:solidFill>
        </p:spPr>
        <p:txBody>
          <a:bodyPr wrap="square" rtlCol="0">
            <a:spAutoFit/>
          </a:bodyPr>
          <a:lstStyle/>
          <a:p>
            <a:pPr marL="285750" indent="-285750">
              <a:buFont typeface="Arial" panose="020B0604020202020204" pitchFamily="34" charset="0"/>
              <a:buChar char="•"/>
            </a:pPr>
            <a:endParaRPr lang="en-GB" dirty="0">
              <a:solidFill>
                <a:schemeClr val="bg1"/>
              </a:solidFill>
            </a:endParaRPr>
          </a:p>
        </p:txBody>
      </p:sp>
      <p:sp>
        <p:nvSpPr>
          <p:cNvPr id="5" name="TextBox 4"/>
          <p:cNvSpPr txBox="1"/>
          <p:nvPr/>
        </p:nvSpPr>
        <p:spPr>
          <a:xfrm>
            <a:off x="460375" y="1783172"/>
            <a:ext cx="2221180" cy="523220"/>
          </a:xfrm>
          <a:prstGeom prst="rect">
            <a:avLst/>
          </a:prstGeom>
          <a:noFill/>
        </p:spPr>
        <p:txBody>
          <a:bodyPr wrap="square" rtlCol="0">
            <a:spAutoFit/>
          </a:bodyPr>
          <a:lstStyle/>
          <a:p>
            <a:r>
              <a:rPr lang="en-GB" sz="2800" b="1" dirty="0">
                <a:solidFill>
                  <a:schemeClr val="bg1"/>
                </a:solidFill>
              </a:rPr>
              <a:t>PET studies</a:t>
            </a:r>
          </a:p>
        </p:txBody>
      </p:sp>
      <p:sp>
        <p:nvSpPr>
          <p:cNvPr id="10" name="TextBox 9"/>
          <p:cNvSpPr txBox="1"/>
          <p:nvPr/>
        </p:nvSpPr>
        <p:spPr>
          <a:xfrm>
            <a:off x="460375" y="4421849"/>
            <a:ext cx="2221180" cy="523220"/>
          </a:xfrm>
          <a:prstGeom prst="rect">
            <a:avLst/>
          </a:prstGeom>
          <a:solidFill>
            <a:srgbClr val="222A35">
              <a:alpha val="50196"/>
            </a:srgbClr>
          </a:solidFill>
        </p:spPr>
        <p:txBody>
          <a:bodyPr wrap="square" rtlCol="0">
            <a:spAutoFit/>
          </a:bodyPr>
          <a:lstStyle/>
          <a:p>
            <a:r>
              <a:rPr lang="en-GB" sz="2800" b="1" dirty="0">
                <a:solidFill>
                  <a:schemeClr val="bg1"/>
                </a:solidFill>
              </a:rPr>
              <a:t>MRI studies</a:t>
            </a:r>
          </a:p>
        </p:txBody>
      </p:sp>
      <p:sp>
        <p:nvSpPr>
          <p:cNvPr id="11" name="TextBox 10"/>
          <p:cNvSpPr txBox="1"/>
          <p:nvPr/>
        </p:nvSpPr>
        <p:spPr>
          <a:xfrm>
            <a:off x="363969" y="5032582"/>
            <a:ext cx="10478179" cy="1569660"/>
          </a:xfrm>
          <a:prstGeom prst="rect">
            <a:avLst/>
          </a:prstGeom>
          <a:solidFill>
            <a:schemeClr val="tx2">
              <a:lumMod val="50000"/>
              <a:alpha val="50000"/>
            </a:schemeClr>
          </a:solidFill>
        </p:spPr>
        <p:txBody>
          <a:bodyPr wrap="square" rtlCol="0">
            <a:spAutoFit/>
          </a:bodyPr>
          <a:lstStyle/>
          <a:p>
            <a:r>
              <a:rPr lang="en-GB" sz="2400" dirty="0">
                <a:solidFill>
                  <a:schemeClr val="bg1"/>
                </a:solidFill>
              </a:rPr>
              <a:t>Currently supporting studies covering conditions such as long COVID, kidney disease, multiple sclerosis, eating disorders, nutritional supplements and muscle strength, body image disorders and scoliosis. </a:t>
            </a:r>
          </a:p>
          <a:p>
            <a:pPr marL="285750" indent="-285750">
              <a:buFont typeface="Arial" panose="020B0604020202020204" pitchFamily="34" charset="0"/>
              <a:buChar char="•"/>
            </a:pPr>
            <a:endParaRPr lang="en-GB" sz="2400" b="1" dirty="0">
              <a:solidFill>
                <a:schemeClr val="bg1"/>
              </a:solidFill>
            </a:endParaRPr>
          </a:p>
        </p:txBody>
      </p:sp>
    </p:spTree>
    <p:extLst>
      <p:ext uri="{BB962C8B-B14F-4D97-AF65-F5344CB8AC3E}">
        <p14:creationId xmlns:p14="http://schemas.microsoft.com/office/powerpoint/2010/main" val="3528870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155575" y="1399458"/>
            <a:ext cx="5513808" cy="707886"/>
          </a:xfrm>
          <a:prstGeom prst="rect">
            <a:avLst/>
          </a:prstGeom>
          <a:solidFill>
            <a:schemeClr val="tx2">
              <a:lumMod val="50000"/>
              <a:alpha val="25000"/>
            </a:schemeClr>
          </a:solidFill>
        </p:spPr>
        <p:txBody>
          <a:bodyPr wrap="square" rtlCol="0">
            <a:spAutoFit/>
          </a:bodyPr>
          <a:lstStyle/>
          <a:p>
            <a:pPr algn="ctr"/>
            <a:r>
              <a:rPr lang="en-GB" sz="4000" dirty="0">
                <a:solidFill>
                  <a:schemeClr val="bg1"/>
                </a:solidFill>
              </a:rPr>
              <a:t>Not just neuroimaging…</a:t>
            </a: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4" name="Picture 3"/>
          <p:cNvPicPr>
            <a:picLocks noChangeAspect="1"/>
          </p:cNvPicPr>
          <p:nvPr/>
        </p:nvPicPr>
        <p:blipFill>
          <a:blip r:embed="rId6"/>
          <a:stretch>
            <a:fillRect/>
          </a:stretch>
        </p:blipFill>
        <p:spPr>
          <a:xfrm>
            <a:off x="554734" y="2514837"/>
            <a:ext cx="4715489" cy="3536617"/>
          </a:xfrm>
          <a:prstGeom prst="rect">
            <a:avLst/>
          </a:prstGeom>
        </p:spPr>
      </p:pic>
      <p:pic>
        <p:nvPicPr>
          <p:cNvPr id="5" name="Picture 4"/>
          <p:cNvPicPr>
            <a:picLocks noChangeAspect="1"/>
          </p:cNvPicPr>
          <p:nvPr/>
        </p:nvPicPr>
        <p:blipFill>
          <a:blip r:embed="rId7"/>
          <a:stretch>
            <a:fillRect/>
          </a:stretch>
        </p:blipFill>
        <p:spPr>
          <a:xfrm>
            <a:off x="6105529" y="1753401"/>
            <a:ext cx="5730737" cy="4298053"/>
          </a:xfrm>
          <a:prstGeom prst="rect">
            <a:avLst/>
          </a:prstGeom>
        </p:spPr>
      </p:pic>
    </p:spTree>
    <p:extLst>
      <p:ext uri="{BB962C8B-B14F-4D97-AF65-F5344CB8AC3E}">
        <p14:creationId xmlns:p14="http://schemas.microsoft.com/office/powerpoint/2010/main" val="448792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AutoShape 2" descr="data:image/jpeg;base64,/9j/4AAQSkZJRgABAQEAkACQAAD/2wBDAAoHBwgHBgoICAgLCgoLDhgQDg0NDh0VFhEYIx8lJCIfIiEmKzcvJik0KSEiMEExNDk7Pj4+JS5ESUM8SDc9Pjv/2wBDAQoLCw4NDhwQEBw7KCIoOzs7Ozs7Ozs7Ozs7Ozs7Ozs7Ozs7Ozs7Ozs7Ozs7Ozs7Ozs7Ozs7Ozs7Ozs7Ozs7Ozv/wAARCAFlApg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ytEQxr8i9B2p3lx/3F/KiP/Vr/uinV0GFxvlx/wBxfyo8uP8AuL+VOophdjfLj/uL+VHlx/3F/KnUUBdjfLj/ALi/lR5cf9xfyp1AGenNArjfLj/uL+VHlx/3F/KnU4IxQuB8o6n0osFyPy4/7i/lR5cf9xfyp1FAXG+XH/cX8qPLj/uL+VOooHdjfLj/ALi/lR5cf9xfyp1FAXY3y4/7i/lR5cf9xfyp1FAXY3y4/wC4v5UeXH/cX8qdRQF2N8uP+4v5UeXH/cX8qdRQF2N8uP8AuL+VHlx/3F/KnUUBdjfLj/uL+VHlx/3F/KnUUBdjfLj/ALi/lR5cf9xfyp1FAXY3y4/7i/lR5cf9xfyp1FAXY3y4/wC4v5UeXH/cX8qdRQF2N8uP+4v5UeXH/cX8qdRQF2N8uP8AuL+VHlx/3F/KnUUBdjfLj/uL+VHlx/3F/KnUUBdjfLj/ALi/lR5cf9xfyp1FAXY3y4/7i/lR5cf9xfyp1OTYW+ckL3x1osK7G+QNm/yhtzjO2m+XHn7i/lUm9tmzcduc4zTaLILsWWOAMPLXK47qOtM8uP8AuL+VOooBXQ3y4/7i/lR5cf8AcX8qdRQO7G+XH/cX8qPLj/uL+VOooC7G+XH/AHF/Kjy4/wC4v5U6igLsb5cf9xfyo8uP+4v5U6igLsb5cf8AcX8qPLj/ALi/lTqKAuxvlx/3F/Kjy4/7i/lTqKAuxvlx/wBxfyo8uP8AuL+VOooC7G+XH/cX8qPLj/uL+VOooC7G+XH/AHF/Kjy4/wC4v5U6igLsb5cf9xfyo8uP+4v5U6igLsb5cf8AcX8qPLj/ALi/lTqKAuxvlx/3F/Kjy4/7i/lTqKAuxvlx/wBxfyo8uP8AuL+VOooC7G+XH/cX8qPLj/uL+VOooC7G+XH/AHF/Kjy4/wC4v5U6igLsb5cf9xfyo8uP+4v5U6igLsb5cf8AcX8qPLj/ALi/lTqKAuxvlx/3F/Kjy4/7i/lTqKAuyKZEELkIoOPSinTf6l/pRWcy4bCx/wCrX/dFOpsf+rX/AHRTq0M2FFFFABRRRQBJHKqRupjViw4J6j6U1JGjYlDgkYptFO7FZBRnt2pVVmztGcDJpKQwooooAKKKKACiiigAooooAKKKKACiiigAooooAKKKKACiiigAooooAKKKKACiiigApxjZY1kI+ViQD64ptFABRRRQAUU+QxlV2Lggc+9MAycUMSHxOqSBnQOvdT3ph5Jpzo0ZwwwabT8gVtwooopDCiiigAooooAKKKKACiiigAp3lnZvyMU2igAooooAKKKKACiiigAooooAKKKKACiiigAooooAKKfFE88ixxjLMcAZxTCMEg9RQK+tgooqRIw6O24Db2PehK4N2I6KKKBhRRRQAUUUUAFFFFABRRRQAyb/AFL/AEoom/1L/Sis5mkNiWJWmVdi9EHT6U0jFSQI62wkVsYAHXmmFWHJBGa1toZX1EoooxSGFKv3hgEnPAHep4bKS4nt4I2UvcMFUZ6ZOOa6HTNPgtJNNdUDTrq7QtLjllUcVcYNsxqVYwRl2mjz6hNZb9tvFdzNArdWBUZbK1a0/QrSaTTDM0rrdzTJIoOOEzjH5Vpab/rdH/7Cl1/WjS+ug/8AXzd/1rVRX9fI5J1Z6pO2/wD7d/kinpul2M6aSZIebiO4MuGI37c7fyqK00WzuotM3eYjXNnNNIVbqydOtX9HxjQc9PKu84/Gn6Wu9NGKA7f7PuQPxPFNRTtp/WgpVJK+vf8A9uOfbRJmgtHtm857i0a6ZDgbAp5A9azQc8iuwsPk/swMM40WfIPfmqF1pNveJbvAqWzf2V9qYKOGYHofw71m6emhvCvraX9as56ij6gj2NFZHWdF4d8E6l4o0jUL/TpI2exIH2dgd0pxnCnpmufjillmSCOJ3md9ixBfmLZxtx65rvfBmoXWk/DbxNqFlMYri3uYXjcevy8H1B6VoS+JfClrbt45s7dP+EhuU8lbAnKwz4+aXHpjv3+pNRd3L5VY5TxD4G1Pw3NpdtcyRTXWpjCQx8bGyBtJPB5brWLqem3ej6lPp19GI7m3bbIoYMBxkcj2Ndz4xeTVbDwI19M8z3cI86QthmLMmTnseaS28HaPeeNfFOmXMs0dtptsZYZXlZihwCWY9Wxk8UKXcHHsee0V2enaJ4W8V32naToCaja3bSN9pnuWDBoVXJcDoGJwAB0zWr/whOkawLyw0zw/r2l3MEbvbXl6rGO4K9mBHy57f5FPmQuVnCyaNqEWiQa08IFhcTGCOTeMlx2x17H8q2/+ECvP+Ey/4Rj7dB5/2f7R5+xtmNu7GOtQ3OkWsfw50zWR5wup9ReF1MhKADPRegPA5rvv+a7H/sF/+06TbGoo8e7kehxRXZ+F/Cdrc+H7jxDqWn6hqcf2gwW1jYA7pGB+ZmI6KP6VB4u8L2+maVYa5p9nfWNtdu0MtnfKfMgkGehPJUgGnzK9hcrOT6V11r8O7tNPivtd1ex0GKYZiS7bMrD125GKp/D6zgv/AB5pMF0oaISmTa3RiqlgPzAqt4x1C71Txfqc96zNIly8KK3SNVbCqPQUO97ArWuW9b8Fy6TpLavaaxp2q2CMFeS1k+ZCTgZX/wCvVSLwpqZ1DRrS4RLYa1tNrIzBhtPcgcjqOPeruqfD/XdE0efVbhrM2sQXzDBcbjyQBwBzyRWvZ6Ra6Z4j8Az25lL3yxzS+ZIWAbcPug/dHJ4FK47amHH4PupLjxDCLyEHQFLSnaf32M/d9Onesy50bULPR7LVp4QlnflhbvvBLFeuR1Fd9bf8hP4m/wDXJ/5tXOXmh2UPg7wrqCmYzalctHODKSoG7Hyjop+lCbBxOWor0m58O+B7Pxo/hl7PU5nllSL7R9o2rbsygqAOrdeSfWsax8JadZzeIrnXZ7iWx0GYQtHa4Ek7EkLz/COmadxcpx9Fd7f6D4RuNK0C706G9sYtZuvJNzcXGfICthgVPBz2PSofG2ieHfD/ANp0+LR9Usb2Mj7JdSy+ZDdjIyT6cZ6UKQcrOIoooqiQooooAKKKKAHHe/zHJx3poBPQZpwcgFcnB609mWMgxMeRzkU9xXsRUUqk5BHWlkKswKgjjnPrS6B1G0VLLHtRGCsAw6nuaiptWBO4UUqqzsERSzHoAMk1eXRrpbeSefbCiKWwxyx/CkMoU+J0RwzoHXB+UnFMFFAbj4opLiVYolLOx4A71fi0K+ZgWjRR/tOKXQI9+pb+0aE/nxXSUrjsYJ8OzM2fPiQegBNVNS00acIsz+Y0meNuMYrqa5/xG+buFP7sefzNF7sLWRkUUUGmI6HT9KsptPgllg3O65J3EZ5qx/Ymnf8APuf++zU2nrt062H/AEzFWKkozLjRrBLeV1hYMqEj5z1xXNjoK7K64s5/+ubfyrjB0FNCYtaehQw3FxMk0SSDy8jcOnNZlanh441Fx6xH+YoEa7aRp7dbVR9CR/Wo20LTz0jkX6SGtCikUclqVqlnfPDHnYACNxyearOFDEK24etaniFcX8bf3oh+hrKqlsT1Cr0mjX8fPkbx6owNUTyK7Gyl86ygk7tGM0mNHIPHJEcSIyH0YYptduwVxtdQw9GGayNY062Sye4hhWORCCSvGR34ouFjn6M0UUxBRSqjMCVVmC9cDOKTOaACiiigAqSKMSZywXAzzUdPiZVcFwSvcCmtxO9tBh4NFB6nHSikMKKKKAGTf6l/pRRN/qX+lFZzNIbDoyfKUewp7SMyhScgdKYikQo2OCBilrToZu1wqSaXzW3bVXgDCjimhcqTkcVJZx+deQw7d5kcIFzjOTimr7Cdlr2NfQ7OILYX+WMx1NIRzwFAz+ea1rf/AFth/wBh2X+tQ2sCWy29vHnZFruwZ9lqa3/11h/2HZf610RVkebUlzNv+uo3Tf8AW6P/ANhS6/kaNL66D/183f8AWjTf9Zo//YVuv5Gl0wYbQQeD9pu/601/X4ET6/P/ANvGaR93Qf8Arld/1p2lEiHRQDwdOuTTdI+7oP8A1yu/60ul/wCr0T/sG3VC6f12HPr8/wD28bYHK6aT/wBASf8AnSxf6iH/ALF9qTT/ALmmf9gSf+dLECIYQeCPD7fzoWwS3/ruzE16OOOWwZFAMtjEz47nGM/oKy66q4tormErMuRHocciHurA8GuVHQVhNWZ3UZXjbsdTousafafDvxFpM9wEvb2WNoItpO8DGeenauWIzn1xXb+BvBOn+LNA1WWe5a2vYJVjtZS+EDEZAYd8nj8a5PUbCbS7iaxvYXhvYHKyRsOB7g9weoNZq12dEr2R0+s69pd3aeC44LoO2lxoLsbT+6IZCe3PQ9K0I/FGir4u8YXxvR9m1OxeK0k2N+8YqBjGOOnesLxRodjpWieHLu0WQS6jZ+dOWfcC3y9B26mubWVQrJ8pLdz1H0pWTG5NGv4O18+F/EVpqbRGWJFMc0Y6lGGDj3HX8K6W7j8Iq8l8njzVpbZstHp6CTzRnohY9B74rgcjOM8+lGRnGefShq7BSsdNdavZSfDXTNIWcG+g1F5pIsH5UOcHPTuK6T/hLND/AOFsnXPtw/s/7B5PnbG+/sxjGM9a813rjO4Y+tBYDqQKOVBzM7Xw1r+lz+GZvDGs6jc6UouTcWd/blvkJ6qwHbr+ftWb4lTRrezigsPEt7rt0ZN0kkgYQouD0DdWzjmucBBGQQR61oa3Z2GnagYNP1WPU7cRq32hE2jcRyv4UWVwu7FewvrjTNQt7+0fZcW0gkjb3Hr7dq7fUrjwR40n/tO61KXw5qkoH2lGhMkMjf3hj/63uK4Dcucbhn60BlJwCM02riTsd1fX/hbQvAupeHtI1ebVrrUJUkaUW5SNNpHr7D3pJPEWknVPA0wux5ekwot4dp/dEEZHTnp2rhiyg4LAH60pOBknApco+Y7qDxHpKX3jqVrsBNWjcWR2N+9JLY7cdR1qje61p03g3wnp6XANzp1y0l1HtP7tS+c+/HpXJI0bOqmQAEgE9cDuav63a6dp+qSW+mamNStFC7LkJs3EjkY9jxRZBdnRatr2m3PxYXW4brdpwvYJDMFONqhQTjGexro/Dc0cniTxT4n+3Q22j3LvFBc3TYt5ZD0DxnBfAPt3rysMpOAwz9a6HRfFcOnaS+i6rpNvqumvN56xSSGN43xjKsKGtBpmz4mstSvZdP1TX9UtL/w8JPs4n0jGy3B7BMcHp69MVZ1PWtFsvAd7on/CSN4jeYr9gR7cq1pg9Sx9PT8O9c9q/iyG+0hdF0nSLfStME/nyRRyGR5XHQsxrn3YM2QuB6UKOmoOWuglFPjVWbDNtFNPDVRmIQR1GKKe8jzEbuSBgUwgg4PWhggoooxQMKVVZ22qCT6ClAG4buneppIo0UyQzAqDjB4bpTSvqS3bQaWWII0Lkuy4fK9PamCQiNk2jDHOcc0lFF2OyJrYSzN9nji813GFB/h9x6Vp2vh3o13L/wAAj/qaPDcAaeW4bog2D6nr+ldA4Td8vSk2xpJMrW9tBartgiWMd8Dk/U1S16by9N2d5XC/gOTWnXPeI5d1zFCOiJuP1P8A+qpKZkDqM9KVipYlRhewpKKok3fDceEuJfUhR/OtqqWh2zx6LHPt+SSRvmz3/wD1VpwyRoj7o9zEYUntStdjvZERBwDjg9DXLa4+/VZB/cVV/SupznjtXH6g/majcP2MhA/DihAyvSH7p+lLR149aYjs7cbbaFfSNf5VJQBtUD0AFFSURXf/AB5XH/XJv5Vxg6CuyvP+PG4/65N/KuOHSmhMK0dBbGqqPVGH6VnVe0U41aH3yP0piOpoooqSjH15vKltJyivtLDawyD9awCckmui8RJmxjf+7J/MVztNbEtahXTaFJv0tF7xsy/rn+tczW/4a3tFdKBlUKufbPFDC9jYpk8Xn28sR/jQr+lSLjcN2QO+KOh46Z4pFHDgEcHqODTkjLgkdhVjUIRBqc8eMLvyPoeahm8sPiFmK46kYPvVoh9i3otx5Gpx84WUGM/j0/WuimsrW4/11vGx9cYP5iuQTep8xAcoQc+ldnFKJoUlXo6hh+NSykZk3h61fmKSSI+hO4VmX2kTWMXmmRJI923Kggj8K6ioru3F1aSwH+NcD69v1pXHY42ijBBIIwRwRUkKI7EOxXjjA6mqSuQ3Yjopzxskmwg7s4xSMCrFWBDA4IPUUDEopVVnIVQST0A70hBBwRg0AMm/1L/Siib/AFL/AEorOZpDYWPmJB/sirFzG0ZjzGqboweGzu9/b6VBEpMSkDgAZp7lS3y5A961Wxm9xtS2s/2W8guAM+TIr49cGoqkhSN3Ikl8tdpO7GcnHA/GktxO1tTrIHSZopY2yj69vU+oI4p1v/rbD/sOy/1rnNP1Sa0MEZ2tBDcC4CEfxDjr6VJNrlz8qwbIvLu3ukdeWDt9ewrdTVrnC6Er2X9bnQaWAW0rLAEanckA9+vApNNYs+hEnJN1d5P51T0C8jnk0e2LEzxX0ryA9wy5B/PNXdPj8ubQ0yCRdXYyDkd6uLul/XYxqR5W0/P/ANuI9I+7oP8A1yu/60ul/wCr0T/sG3NGkgj+wR3EV3/WjS/9Xon/AGDbmhdP67BPr8//AG8XT45Db6dKEby10aZS2OATnAz602IEwQnr/wAU+1P0yRvK0yJnfyTo8rOgPX3+uM0Zjwvk7hF/YL7A3XGeM+9C2B3u/wCurEyTFInGP7BU1xo6D6V1ss8dvE7SuFDaFGi57sTgAVyYBI6dKyqdDrwytc7bw5v/AOFU+KTGSHFzAVKnBByuMe9Xtq/EnRzZ3G2HxbpkR2Mw2/bYx1U/7Q/Q89Ccctp3iM6f4T1XQhbFzqMiSCcPjy9uO3fpWTBqNxa38d/b3TR3UT+YkwbkN6/561hY7L7dj0XWdIGpv8PdIvFeFZrfyplI2soG3cvseCK1bjUtOh1yfSb++8LxeHo3a3ewCkTRqOM52/fz7/41xXijx7eeJrrSb4W4s7zTRkSxvkM+QdwHbkdPerlx448P6jP/AGlqfgq3udVIBeZbgrFIw/iZO9TZlXQyK1tYfhr4iFu0dwkWrxpDcYyWTIwQevIqOWKL/hTltN5aeb/bRUvtG7G08Z9Kq6J4sgsYNUsNU0lL/TdUk82S3jfyjG4OQUPYDj8hS6z4utNR8Lw6BY6ImnW0F39ojKTFyRg8Nnksc8mnZ3FdHV+NfFSeE/FbwadounSCS0ja68+Ld5oKnCj+6B19zVDUtS/4QLRdHg0ixsjqGp2ovLq9mgDn5jwig8ADPT6Vy3izxB/wlGutqf2U22YUi8svu+6Oua0NP8YWT6JbaP4k0JdYt7LItZVmMUsSn+HI6ily6D5tS54nW11/wPZeLlsYLG/+2GzulgXak/o4Hrx/Otu/tLWP44aVbx20SQmGImNYwFP7tu3SuN8R+KH123tNOtNPi0zSrIkwWkR3fMerM3c/41fvfGyzePrTxQunOotkRfszSDLbVI+9j3p2dhXVzpvD+tLrni/VPC97pOnHSMXG23jgClSjfe3DnJ7n8qoaFrJ8X6D4h0vUdPsI7eysGubMW8AQ25XOAD1Pbk81zeh+Kf7G8WXOvfYzN9o879z5mNvmHPXHaoPDniH/AIR+PVU+ym4/tGya1+/t8vP8XTn6UuUfMdf4M1PVxZaVDDpGk2Wis6Q3FxfKoa9YnDbSeWPYAAj1NJpuj6ba+PfFFtaafbXN5Zoz6VY3BHls/BIAPUjPArFt/Glh/Zeiw3+gC8vdEwLWYXJjjKggjcoHJ4FdJpOsaZe3+r+PzpctvDAPs8lrAfOmlkcDMm7jy8DABHvSd0NWZF4q1HVI/AunR6xp9lp2pXl75clulsivJCCCHx1Q5AH41om2tV+ON9EbSFoF00t5OwBT+7XtXK6po2k6r4duvFekzarG1jNGs8GptvMgLD7j9T9OaY3j/d46uPE/9mH9/am3+z+b0+ULndj29KEtAbNTw/rDeMtF1/S9SsLCO3tNPa6sxb24Q27L0Cnqe3J5qbw7Fe2nhPRbrwpoVlqtzcyMNTlmjEjxtnhDk/IuO9cd4b8R/wDCNpqh+ym5+32L2vD7dmf4unP0rspTpPhLwjpug6smrXDXii8a50z9yBuH3S2f3mPf2ptWEncwPiZdx3HjO4t4Gt2gtFWNBBGqhSQCykj72D3rk66Hxb4eh8MalaC0uJJra9tluYRcJtlQE/dcetYHLvk8bjVrYiV76jaKVhtJGc4pMUxAOoqWdo5H3Rx+WMDjOefWkR9isu0Hd3NNp9Ceo+Bo45kaVPMQHLLnGR6U+6khluXe3hMMTH5I8ltvtnvT7OwuL5sQrhB1kbhR/jXR6fpFrZqX3bpgM72H6AdqL6WC2vMZdj4elmhFxdP5MeeIx99v8BVTVTEt2be3RUigG0Adz3NdPLNHbwyTSkhUUn8e361yYgZkaad9m4FlJH3znnFCTlsDajuV6KfGm9W+YAqMgetS2NlLf3UcEYB3uFJJxiizHzJHQ6RB5GmxAjDP87fj0/Sr+75NuB1zmnRCJW2yZCDj5evtTKkryADPFclqEhudRnkUFhuIGPQcV1NxKLe1lmP8CE1x0cjx5KsQWGDjvTiKV+g0imsCFzg1IBk+5qzbBpbmCB1DKXA2mqsS2zpraLybWGIfwIAfyqUHGeM8UHrSVmaDk2clyRgZGK4d23uzf3mJrtbvy49Mmm835wjfJjpxXEDoKZN7i06Ibpo19XA/Wm1at7eSO+t1kQqWkXgjHemK6udceppKcr7H3YzTaksivW/4l1wuB/q25/CuMHSuyvf+PC4/65N/KuPLbsHAHFNCYlXNJx/a9rltoMmCfSqgBY4AzVm0Uw6hakkHMing+9OwrnYMBFKQjhwp4YDg+9NLbm3N360u0nJAJA6n0ptSUU9ejVtMmCHcFKkZ+tcupkt5ssmHTqrr0+orsLuJJtOuldtv7pivHUjtXGszOSzMWJ5JJ61S7kPsO8o+V5uRjOMZrQ0CTZqJTPEkZH9azKtaZIsWowOxIw4H58UbjWh1yqzZ2gnAycUEEdamtsjzQoXOw/ebHHt7+1Qk0raDu7nO+Iott3FMP+WiYP1H/wCusuONpDtXGcZ5NdLriIdOMjLuMbDHtniuYzjpxTVhO45ZHRWUMQG6j1ro9Bn83TvLJ+aFiv4HkVzXWtTw/N5d+0J4Ey/qOf8AGh7Ajo6KKKgo5bWbf7PqT4GFl+dfx6/rVIHBBFdJrtmZ9P8AtK4Bt2G7nkqeP54rmqtEktxgkN5m9mGSfQ1vQwW+s6fHJMuJgNjSLwwI/nXOcitbw9cFLxrYniYfL/vD/wCtQ9WJaIr3OnXemyCUZZAfllTt9fSqsyOkhDnLHknOa7fk/uSByec1jajoKSsz2rCN+6H7rfT0ovoFtTnZUIR1OD8popbuKW1Ekc0bRuFPBorOZpC4RkrAgDdVGRSU2P8A1af7op4BY4HJrQgFXcwFOkj2MQPmA70IxikBxyD0NK07tv5wH+8BT0tqTrcjpRjI3dM84qWT95ErbUXYNvyjBb3PvUNFrFJ3J4rl7S+W6si8RjfdESclfr61q2uvSWX2OP7LDO9q0kisHPzF+T9MZrHil8rd8obIxyKW2n+z3McwGdjBsVUZW6mVSmpLVXLB1Cc20du7lfs4YQlPlK7jlsn3rW0DUvtF3Z2roqfZbO4jVs/6zIyOPXrWVfXVtdBGjhMUmT5jbshuf0qH7NIjbkJXaN6tnBx6ir1T01M3GMoWkrNnT6cxCaZj/oCTH9adE262hXaMnQWOaZp7K/8AZ205A0a4U47EHmubOq3skUS+eUCW4txsGMx9cGqcuVf15HPGk5yf9dWWLu9t7q5iMyO8UFokKbGx8wXr9MmqMcxjDDswwRSFIxArB/nJwUx0HrTKxbd7ncoq1jr/AAdoOlvpd/4p8Qo0umacQiWy8faJTjCn25Ax7+1WG+KN8smy38P6JFZjhbY224Y9Cf8A61T+FIf+Em+HmreFbV1GpQ3AvbeNmx5w4yB+RH4iuKl0zUIbn7NNp91HODgxGBt2fpisrJvU21SVi5qtxF4g1wSaRo/2RrgKosrYbgZMclQB0PWp77Qdc8NQebquivBHNhVllAYA+mQeD9a6z4d6TNpOu6lFeWs8WqHSWltoflWYZP8ADnoxGOtZ8GvWEeia3pUGl+Irv7XA3nC9lWRYHXnzDxlSD1+lUpOL0JcVKOpgWfhHxHqKwSWmjXMyXKeZE6gbWX1znA/Gorbw1rN3rq6GlhKmobsNE648sf3mPZcc5rp/Ft1dxfD/AMIQw30lvGbJ5GRZCodl246dSMnFbuoz3H/CxPBU6zSLJdWFv9pdXIMvJ+968nvSuyrI4PV/Buu6Pfraz6fMRNcfZ7aXaALhu20Z79s1D/wifiH7NdXI0e6MNm5Sdwo+Qjr35x3xnFbnn6hN8V447ma6khh1wbVkZikfz8YzwOKZ438Qar/wnGrwNqVzFaiY2zxRyFU8njcNo455JPWldhZGTp/hLxHqViNQsNGup7bGVkVQNw/2QTlvwrJlZ2kbzAQ4OGBGCDXqnjnUbHSvE1lM8WvLFDDE1g1hOq25UAcKMfgR/SuC8YXi6l4qvL5dOm077TskNvMMOpKjJI9+v404ybFKKWpi0AZOByac8bR43DGaeSiBGjJDjr7Vdu5FyMqR1FXdJ1zVdCuGuNKvpbSRxh9h4ce4PBqoZnKFM8McmmUnYaubGq+K9b16JYdX1Ga5iQ5SLAVAfXAAyax6KKACt3TvG/ibSbNLOx1eaO3T7kbKrhPYbgcVhUUrBcs3l9e6tetdX1zLdXMmA0khyT6D2HsKZP5iAQSJtKdsc0tpA0821N28AkbRk8c1G5ZmJYkn1NWtIkN3lYbilqSQYiQGPbxnPrSSyCQqRGqYUD5e/vSasNO41Rzz0rX0vS4brfcShmiVtqr0DHvn2qnBELqykVCPOQjC+oPH8zXU28a2llHax8hBz7nuaqSshRd36AqhFCqoVR0AGAKWggjqMZoCk1kamV4jmCQQ20bZaQ7mHsOn6/yrAd5GCq7MQnCgnpVjUrr7TqEsqn5QdqfQVDtjMBcyHzd33Nvb1zVogaCBHjHzZ657VseGVU3UryqTGi9R1yfSsWum0SDydORiPmlJc/Tt+lF2g5bmgetSeSyuFcFSRkZFPZElZfJRlGAG3HOT3qNmdXBJOV6UrWHe+xl+IJfJsPKzzK4X8Bya50qhYKjZz36Vq+I5zJeRxk52LuP1NZXlsVDDuapCY5laCXGQSp7HIrR0cPdauJmGdgZ2wP8APrWYPkkG8HryK6TSpo7i5uJobYW0YRYwq9++T78VX2WZ68y0+Zolc0w8VLRhcgsMisrGtzN1h9mlT/7QC/ma5Wuk8ROBYKo43yjj6Zrm6ENhWhYRTPqVq0zNywZS5+8PaqawSGMyBTtXkmr+lGSfUrUMvEYbB/A1VtNSL3eh0/lkxmTIABHBPJpufl24HXrUqRmRW3FvlHGBmkWFmVnAyq9amz6Fcy6kVwLb+zbgyls7DwPTFcS5TefLBC9ga7e8gzp0xUg7o2AHfpXIrbyM7Ii5Kgkj0A61ok2rWM+aKd7kEUjxPvTginQbhdRNjpIp/WnjBPPFXrS2tPtpWe5wiYKso4Y56ew96ag5aClUjHVnUBJxE7KCI2O1j698VEUYHBGDVq5dDO/kjZGTlVznFIhU7jICxI4OelRyrYpSdr2K9xG4jaCRNpIIPryK4ZU5CnjHBNegwwNPKqBhk+tctdaZcR3k0Pl7SsjDJ+tWoN7Eyqxjo2ZO0K3z52+tT2s1vHkTIxG7JKnnA7CnldwCyYIHSmvaopIz+RpqLTuhOSkrM6wOsgDp91huH41LDBJOSEUnAyfYUnh6GC5sIVnfGU2KxOACOBmrcQubOQyW+UIBBYd6hQ7lSqrVR38zMvYBJbzwnDZUj61ygtWltpLpSiqh5Unn8BXZtueQsVwSecDiuQ1JWt72W2IUCJiBgdQeRRG2typXdrENsGEm9SoKDPzUkU5hu45xwUcNSMXkXIXhRgkCkXYYmQxlpGI2tnp6jHeh7WDrc7ZGIxInTsaaTk1X0mRm0+NZsh4vkdD14/8ArVe8kyBpEXag9e1RZ7Fcy3K8kQnieFhkOpU/jXITWz2xIcjcrEEZ54ruAVt2Zch2wNrqeBXO+ILWGKX7RvO+cZ244yOv9KqKRLlsYruZGy3WiOR4pFkjOHQ5B96UshjChcPnk560yhjR2kEy3MEc69JFDfSpFB5IxxWJ4dut0clqx5X50+h61t4J4Az7VHUsg1YJd6bcLNCkhEbMrEcqQD0opbxmSxuWUkHyX5/4CaKmbvuOCtscXH/q0+gqYyAOrRrsIHr3qGP/AFa/7oqRGCMCV3D0NaIhi4knct95upNCKpzubGBUh2rHvR/mbqvpUFU9CVqLmkooqSwqVotm0MSpIycioqczPIcsSxA701YTuJjnGfxpWG1iu7PuKntLdLhiDKqNkBVbjdn37VG/li4IIwgPO007aXJ5lzWJrTU7qx/1JQ4jeIbxnCv96qgGAAOgp6sqS7tm9R2J60w0mNJXvYKfGyoSWUNx0pYoWm3bcDaM8nFRkEdRijVaho9CW3uZ7O5jubWeSCeNtySRsVZT7GuoX4peM1g8oaqpwMbzboW/PFcmqM2dqk4GTjtQCRkDoetTZPcd2ti8+u6tLq66u+o3DagpytyX+cY7fT26Vral8QvFGrWT2V5qQMEi7ZFjhVDIPRiBk1zpDbFG3jPHFNKlThhg+9OwX6Gjqmr3Go2On2Mk7S29jB5cSNGq+WT94AjqOByafqeu3uoXVhcNeStJYQRx28mwI0e3nAx1wehPNZdFGgtTotQ8feJtTNsbrUEY2syzx7YEX94vRjgc4rDvr241K/nvruQSXFw5eVsAbifYVEu3+IkD2pposkO7Z0WlePvE+i2C2NlqX+jx8RpLEshj/wB0kZFYl7fXepXst7fXD3FzKcvI/VqgopWQ7ser5dTJ8yjqM0s/k+c3kFjH23Dmo6kZ0MSqFww6n1qr3RFrMjooqWCWONZQ8KyF02qSSNh9R/nvSGyKpHheJY3YYEg3Lz2qOjk+9AD5pTNIZCqqT2UYH5U0DNPigkmkEcUbO56Kord0/QI0YPesHP8AcH3R9fWgErIybSzuLgNKn7uJBl5W4AH9aruMMedw9RXQeIZfJto7WMgCTlsdlHQYrBicRyByobHY96ryYr9UIXZyodjgcfQUsyIkzJE3mKDwR3prHcxOMZPSnFZbV1Yq0bYyuRg0AaOgW3m3bXDfdhHHuxrpSEdwE+UY7mqWm232SxjjYfO3zv8AU1aqLl2HySySBFdywjG1fYVU1G9ez0yfa2PMwoHqT0/rVp0ClfmDZHbtWH4nkQTQW8b7ti73Hox/+tTSZN1sYhUpwRinxKjE7yQAOMDNK2+ZTI8mSoA5PNMWR48gZAPUetXomTq0PW3keSOPaQZGCrXYRx4CRIOFAUVgaMHutQ81zlYFyPYngf1rotxO0enTFTK19Co3tqPkyjeWFKFfvAnvRLKZggKgYGM+tOFrO0oj2HewyAeM1WnkaO2kcc7EJA96NdhLl3OWvGa81OZk+Ys+1R7DinafIkM7mVVO1Dwxxz7e9QIrQkPIhI6de9JMySyZjjKA9s5rSPu69SJLn93oJLI0shdjknrXTeHlkFiJtpclyeRngcCuYaNkUM3ANdtossun2MawyGMmEK3vnqP1qeuo9LaDixZi2AMnOBSgbugyalt5vJSQBEcuNvzLnH09Ks6dLJBOfLtRLMfuBhnb74ojG7FKTinoc14lt2T7GrAAMS3PT0rnpoTFI8IKSbWx5iHIb6H0rtdV0y6utRlWWMNJHFyjHGMnOf0rGls4YtIWEKrXMsm4NgcKAcjNdHsHy3RyrFx5uV7mGN20KzHHpWz4XuTb6zHIY1kWNGOxxkVTnsobeKGU3UUnmdY0J3L9a0NFeB9T3xoSqw4IIxzms+Vx1vqb80Z6JXR00L+dPNhQnmoQBkgCqm35mG4DH61cga3WRzeKQFG0Rjhh7j6e9R3UY8qNooCAq5Z+fmz61LV1cIytK3cq3UEn2C4KHEgjOF7/AIVyJaISuTvPH8XXNdfcyRLpV5I7OZvLIjwenvXHNA+/ll3EZzmmttAfxPmHuY7gDyIRF5cfz/Nnce55/lTI441mUT7xH/FtHOPap2gUQ7rgmJwQFTbyw7ml1O3t7aZfs1wZlZAxBBBX2OatxsrshTTfKv6+Z1bABVKBsFQfmFWIA0ULyGJHDDHzdR71NYw3OtafHKuz9xCueAOMVGi25jaFQzSsQEOehzzUqNndDc7x5X8yEJvBeNcBR83Ncxqkki6jOjMdu7cB9RXVtZzQ3n2aRMSA4K5rB8Q6cf7RmmI8lAg4buRxinBS6EznD7RmA28oUcRMq8kkncadF5LWzq5w4OV460y3kjgjKy2+4t91iccUW/nby0C7iFOeM8VqmYyjv2R0OjvClptiYPsfJBHQmteSSS8fOApHUDgfhWJoVpJbI09wvyS9E9SP/wBdahBTnbtDDK1nK6Y42ktHe3UmgjXbKrMmFHRhy3PQe9YPiW2tG1SCZbXajIC6bj8+OvNbhld0UED5PQcmnXqQyWa3d5EJUibGFIB5/pRFJuxFWUoLmORhjs4kvdyyKGAaGNTlT7H1rPuRdXO2YQBREoXMSYwB3OP51sTJBLIWt1KoM5B7H0pQk1sJE5TzF2uMYyDVyjdWIhiOV36+ZD4Zlmvb6e3dy8ko8zLNySOvJ9q2/OZY2i5K549qxrS2W1vYZoRtKthie4PFbclpMilyMgHB5rmlFxPQp1oVCCqurWkdxYlmbmL5xgc+4/KreMAHIznpWlbDTLsstyDbKI8AoC24+pqILU2nKyPPb1bZZj9k80xfwmQAE/lULsrMCqbBgDGc/jWpqFxEiNYPHhonOXxgn0/Ss2MxgNuBJx8uK0mlfRmdNy5feRLb3CWd/HPCWZFPzZHJB612cXykSbiFIypHeuQFqsNo88oYsSBFtI2575/Ct/R7+S4t1VuJYDt2kdu3FS421ZSlfRFi+lP9mXaYBDRMScc/dNFSa0ipZzKIyhFu24HudpyaKxqKzsbU2mro4uYxN5ZiAC+WuQPXAzTTIWjVNowvf1pIfL+zjcSGwMADrQqlgSOwzWurM7JCUU6NPMcLvVMjqxwKbSGTrPF9m8loFLZJEgPzfQ+1QsNrEZB9xSUU27iSsPZEEaMr7mOcrj7tIkjRtlDgkYojcITlQ2R3pFGSMUegeo6IKW+c7Qaa2M8dO1T3UUqbHlIywyAO31qBWC5yM5FOSs7MUXdXQlOjQyOFBAJ9abT4o/NfbvVODyxwKS3KexKrz29vIFGIpTtZsZBI561GpEshMr44646mnOoSAKwYOTkc8YpksvmbfkVdox8o6+5qnoQtdRoZlztYjPBwetCttYNgHHrSVMvlLCH3EyhuEK8Y9c1KKbsTw6gqW0sMkCS7x8jHrGfUVVkKscqWPHJNIFaVjtUkk9AKfPG0bBWXaQORVNya1ISipadSOnKoIJIOAOoplPG/Ycfd71KLY2in+a/k+TuPl7t2336ZptAiaCO2a2lMjMJhjywOh9c1CqM5IUZx1pASpDKcGjJznPNDaBJ66iU+ERtKolYqmeSO1INuw5zu7U2jYe5LI8WHVE4zwT6VGQQAccGkp2XbanJ54FDdwSsKsRaIyZAA7ZrVsNHknRJH3QDPJI5YewrR0/SIbNUkkXfPjJJ5Cn2H9a3J8TRLdSkEsNuEwMEDjIprVaEy0epTtxHbRCOKJFG3bnHJ+p7mkmmSOEu+FWNSWPtRWN4gu9sa2inl/mf6dhUXbLslsZE8st7dtIVJeVvlUc/QComVkYqylWU4IPUVK0qiOExmRZk5ZsgAHPGKiZmdizMWYnJJPJq3ZCVx8aoSm5+C2CB1A9a0LWKS+1cCaZpkgGSzHPA6D86y66nSYkj06NxAsUkgyxBOWHYnNDfu2Fb3rlwnmp4ZFC+WVVSx5kPOB9KWJZRbSyIyBCArg4z68VXqFdalO0tBZGRFLHomSx9hXG3EzXFxJM3WRia6jxBeIulLFuPmP+7XgD5eprmLeJ55hHHE8jt0VBkmqsTzaDHRo8bhjIyKVpC6hWHI70FZHUuTkLxyafa4eVYSQolIXcRnbk9arqLpc3dAg8uwMp6zNn8BwK1VUk5xgZ5OOlI0MNvtgt2LRRqFUkdcVIlxKlvJAp/dyEFhjrjpzUddS9baFi5jukKyNIZYxkRyc4YD0zWRqUqJAiSyCMSyAFjnAA57VqDzGtF2zs4XOY+cKP8A69YHiCTzIUBxmA4A3DOTz06/jWi+JP5mL+Fx+Rm3enXcMRuJV2xFvlycEjsQDzimWloZbea4DMnkgENj5foff0pl5f3V80bXUpkMahVJ7CnpNNJbNFDmOMJ+8Ck4cjufer91y0JtUULO3/AIoImurhI+pZgOvvXdEx3BiihtvLKDDbSSX965bRtPMl7ayl1BLFth4OB0P0rt4kt7RgrOHuASvyHhT9e9JQbeop1EleOrK1rA7SmNVwGbaGccA1oQwXltfpJBNG8+OcsOPrSHTXOlSXzT/wDLQ4QHOT0zUdhp91cmZ4WXEa/MW7+wrSKsrHPOXNeVzJuEvpdfIu45TBcsM7TjzMDsabB/Zl3HNHLF5WcgkDJAz2z3rQ8+a6axh2GaVJGYDdwF9D6VFLpqw6vKFsW+zueCScqe5FdsdFZnk1ZKUm9vQ5S8061iup/IufOt4V3bhgNz0GD1564p/h0ZnuG7bAP1rU8T+HpY0WexsmEaD5mByW9yO1HhnTL66FxM1q7AFF2hcEj2rhqw10R7OHrxcFKT+/c17aJIybi6iMqgZHPBPvUEMoMhWSQiNhg9Tj8K0LTQtRkkw0bxJ3LelTTeGbpLnbbxl48/fYYFRZ6WNHUhdps5/VIJoLC4EkbR5iJGRjgiseHSrWO38+5vFYMPkWM5OcZwR2+teky6bcS2Nxa3VurReX8v7zJzjHXHSuUXwLcB1dbpVGckbM7a1hCKOSriHLR6HNPZzLMDerKpYZRCOX+lRKsf20efG4jDfMG6gV2134b1G6VfMuYpHR9wkKYY+xpkvhe7uBKGeBPMbJKpWrjHuYrEvqvzL+l7obSP7BMkcckWF2qSZRnv6YFV9l1HMJFQuFB2sF4xWrpPh+Sz05F83fKE2hugHNSQ6DchiGuyqnrxWTcTSM36+qMh2uriUqzDLnO4jv8AWsPxAZI7iK1ulUM5yXkJyuO3613T6ZfwXEbAx4jO9U28Vlat4cF3aiS4GZ1YlGHQ57GiO4SqJLVHHS3NhfSJbRW0aSMBH5hb5VPqKsJbx6FMbi1mE8sbbDlfl5H61tP4WdLIKqJ5hIO0Hn65qn/wj87L9yV5C3Ix29a2VtzjdRW5dUuxXs3immiIWQzux3nOFGfatmRY5o1VIyrIOQelSWOn6hHcRTJCiqgCu4Xpz1PvV++0qeO5aQO0m/qcY5rOpY1oVNNTMjEkaMqkEMMHjnFJdWNy9k/7vAdCyE9Dj/8AVV/+z7gkQ+WfXjmr0dm8TrHJuYMuM9QMjis0tTWdS6PPjBcQom6N1D/vFyPvD1HtxUtxNJcSGWV2aZvvZFbsGn3Vtdzqg3PCxAGe3fAqO7thdXskywtH/dUc1tbQ86VZX1RlrZvJHngv1Cg/rXS2C/areHdhFkTDMVzyKo2ejXU11uEOSDnawx/kVt2cd3fTtDJGImh+4FXAqZJWNKM5c3qUJ9AeS3e4jxsU496yJLO4hz8px3rr3tri2uAAXO0g5A7+tNFgXfDoW3jjtzXM4q56sK1SJ5vreiSSSQ3Sywp5qlWV3AIK+v4VzyFUK7kyVbJr1/W9EjOn7IIwLqL94jbM7mHbPpjNeeX2m3lvIL27ji2TBhwPun3HY9xV8it7u5pHENyfMY08hmdpFBVM/dz0NXtGnEN4HZ/9Z8rg/ofzrLJ546ZqzGJrqeGCK3DSEbVVRgufX61ne71OprlSsddqztPps8m1iEgZWJ9dpopJ4WXw0bt5Y5DNburKrZwwU5/EUVjUTvruaUmnH3djho/9Wv8AuinUkLbVQ7c/KODV210/7XZ3Nws8aNBgmNmwzA9x649K0Sb2Jk0tynRT5YzG+3OaZik1YadwoopQMkD1oAe8Zgdd4DZAbAPY0zdhiy8c8ClkTy3Kkg47im02Jaol84vKHly/qCetB8llkYllfI2Ljgjvk1FTgV2Hg7u1FwsSR2/mwNIsq7wwAi53MPUewqIgqcHqKfBJ5UgfBOPQ4pjHcxPrRpYFe4rOz43HOOlNoopDsFSFUicbiJFK5+U4pf3Xk99+fwp0kUYt0kV8sfvKe1UkyXIS3nmgJ8qRkDEbsd8dKkvJ3luJWll+0O5H7096vafb6fJpk1xfXHl7fljiTBZ2/oKy2BidgUIyOjDkVbTjFGcWpTemqI6lWORoyyglR1qOlDsFIDEA9gazVupq79BRs8vnO/P4Yo3/ALoJtXg53Y5oVtoIwDmkUgMMjI70xCttKLtB3dz60jvvIO1VwAOBipkh+03SxQgJvOF8xgo/EmmPDhN6HeMfNgdKLMSaI9jBA3Y0rRujFGRlYckEcikGTgZ4qV2lE5d5GkYjBYnORilZFXZDitrQ9O3uL18GOM/KP9r/AOtWe1vJNMnkxYEzbUA6ZrroI47WyitY0wEHzN/fPqaGraMSbeqFp8SLJIEeURp3Y8/pSo8aspaEOACCCxGT60yPaWG8nb3xU9SnsJMY4kLgs4UZYBefw9a4y4ne5uJJpPvO2cenoK3Ne1CSBore3kZHB3llOCPSsBlYcsOvNVYVwXbuG7p3q0ZbR7eOJYJBKrnLqfvL2GPWi28qSJ4VgV5mU4dn2hcc5H4VWj3g+YmQU5BBwRVrQzdpP0LelwtcXotxlY3OJG252r3rqnQIQFIK44x2FZPh2JkgmuXJ/fnaB6gd/wA62BExQOQQhPWobvoaJWd2NI24AYEEZ4pFGTilPyvleQKkjmt41la7l8mIITvC5w3YfnipSu7DbsrnK65cLPfsgJIhGweme9U7e6mtXLwSFGZSpI9DSTgJcNhxL82dw71JdzwTuGt7UW6gcqGLfjzVpW+RF1Lpoxphk+z+bsO3dgtmr2k20Ul7FyWaP94xHT2H1zSaX9ku5jHfPJFBHHktGCwBHr6A9PxrT0a3HlzXCRlFmfCD/ZH/ANerkko3REZNy5WaRQBA24Ek9O9W4HQwm1ktxv3Z34+Ye1QeQ0c4jYgHjoc1a8pjqJW5lZHY/wCsfPB96mCd7jm01b5iadJ9muGl+XCKcK4+/wBsD3rlLnSb3Up5r6NQyyPhFBySAdvT610+pzG2gdVOJYtwOCNuTwMH8a5m0lu9GkNzC5WaNzG5A3L0556GtoRi3Z7IxqTklzR0bLE+lG1ke1vGiNyAqeWhwzE9OTx35qXQ/Dt3eu6wTeRC6MkrsAQcdQKpakJrrUGkmUeYyqWxJvzwOc1saVqH2K4WOJnMHl7R8oDDNdSgpPY8+pUnCGjvfc1/DXhqBrO5mVd80QaPe54GD2q4Ve2RIltlinQcyDncCKv2WnqLBRamZVlG5iD1PuPzrUjgt7ZJPN+cFQAzjGBWc+VPQVOc3G8mUtLRJ7VrfzGAUYUEDv1qZNMSEN5RYcY4Pf1p8d1a4Y2yBzGMsF54rL17xI+m2U4RFEwi3AZzt9jUNtajjFS93qOsdNFpH8u3fkksByc1PPcW1mmbm4jTGOWcZ5rzdfEOtXc6O180ak7cqMAfgKoXtldRB5rp8kPtO58sSf1qpNtcw4YdRfK2kz1iO+s7rbFDLEzAHIB5f8D1qU3z6fA/l2qvGxGW6bfpXmaaqbkWEjI8c9tlVmt0w3A4B7H39q9H0i8h1rRmaJ9zq2H+XGHHsaUkkvISUovXcLnxB5rRx2pSI9C7rwB/jUcGtaq8LvJJGbWJsEYwM+orLv7WSNyzptDHjjAqSZ4nsIEWQIg+9EAeT65pcsexrzO2j3H3/iO9g0u4lXy5SmQHC4zx6Vm23inVfs6283lxgkSTNsA3pVnX3gk0b7HZRt8ynOV5J9jXOalE+nWtvFcW0glI+Z3OfwHtWkIx6oxqNu1t2XLnxhfveGOxljaLOAXiGTV5vGd2jeSukB5WXaRknn1HFUJ9HsYbqG8VittIAxQcY9cHvV6KwsnL+RrG0YMiknDJ7HvV8i6mHto6cpt6X4oSfTI5prVkO4qQhyBz71qW2tWs5+UMpHOGGc1y1hYY0kPbM00CuwLep9cVds4AsTM0hizwrkED6VzygrnSprkujoYtUsZ5AEkyR1XkZNTXpiukxGUjcY+TPWseGFEk+0blKxKD8vc1S1K8uZDIiWhefZuVemRU8mqE6rcWkrm1JC1mw8wKzEAoVfIU5/WkmVzJIwQRjALruB6//X/KuCfWLuygEy3B82TIMRBO3B9TU0niiWLYYJJJjtG4SqB83fGO1aezZlztrY7NE8wrFuwCfcge9aabTaI3loR3Y881xWm+Ipp7kQywNHMSNpU4wa6aw1pZYmtnPllTsfco7e/41E4yLo1Ip2e5fXZEgHk8EHOTjPpiljQAiVlTarDK7T6f1pj3cdwUUTAqi7Rn9anDXEqFlYMiDaTwAR9KxdzqXK9jGv7e9ur1ltIoo4wN28KMj61lTDVrO5ilhuEuoFOZVEAyMV1ijzRFbrho3YednjHPTPv6VTS4idp7dYh++Jw5baRjpntjrWkZu1rGE6SvdPV/1ocxc614ssI31eSeGUTAr5ITa4Xtg9sVl2fjrXFvbZru8SZ5VKEPDjZnt+Nd9NBYvbvDbNLdkrwhjOUPr9OvFUbrQrO7lEDaaFuhGCAp7jkH8u3rQ3F9C06kWr6/19w1PiBNHBGrWcczg4OeBirsfjm0KFrjTQT/ANMecexzjmkg8L2cwK2cirI0fzbl79xzWddeFNXtkKrbRXAJHzRnaVA/nmsbQ6nap1LaLT7zct/F/hy6H70PbMD0kT/CrFxpXh3WZPKaS1nkdchN43Y7cda88vraS2YiWFoVdiVWRSpP0zyayvENnex21rqkG+FlUxmWIFSq54JI560ez3swdRO3Mkdrqnwl02ffJbAxMRwFNcreeAJLG5V1uJAy9C44qponjnxLoCIn28XUABIiuPnz9W6/rXbaJ8UtG1ofZdatBZSnC72+aNyfQ/wj3NHvw3KtTn8LOPn8J3Wm2N+ZJl2NbPII+4IU0V6H4j0q2uvDV/e2dws8Zs5XRg+7ICN0PcUVlUkpO5vRjKMbNngFqsbtEs0nlxkDc+M7R64oOFY7TkA8UkC7xGuQMgcnpTwqrJhjkZ6itFsD3H75vNSbB3AgqSPSmztLJK8ko+dmJY4xzUskoEKxxyFhz8pH3acR+4WBmxlt2SeKtq5mnboVnQocEg/Q0ryNJtyBwMDFIV+fbnPOM04KI5sM2Np6jmoNCOlUAhiWwR0HrVgyJc+fPcysZ2O5Tj7x759KicRCNCjEufvDHT/GiwlK4FI/ID+Zl92CmOg9c01EL5x2GTSwx+bIqbgu44yxwB9ae8S7lSJi7HqAO9NK4N20CM7YmOV+bjBpEgaRyqkE/XrTfKfcykYK9QaCTGwKPz6ij1F3sxrAqxU8EUlOIdyWIJ7k0BGZDIB8qnk0rF3AgK2M7h7UjkFjtBA9KczRmNAqkOM7jng+lIm3DbgSccYoEIBU1xFKrEyEMRjnOabErTnyzKiBFLAucDjnH1oVZrgHaCwjXJ9gKa2Jd7gnleU+7d5mflweKjqaQRLbRAKRKclm3ZBHbjtT7nT7m0ggmnj2LOu6PJ5I9aLMFJfeVqnWzuHkijSJmeb/AFagZLfSokQvIqZCljjLHAH1q0m6zuWEzMkkY/dlTnB7Y9qcVfcUnbYjhtZ7qQQou6TdsWPuT9KWa0mtzLE+RJGcSIO1NDT7vtXJJblvepJ4bmDBlVl85dwJ/iB71SStsS277orwMscyO67lB5A7irTX7tcZhIjXaYxlQcKev/66jaOewZJAwR3U4AOSAeOfqKrjGRnpSu4rlHyqT5jf8PWbY+0tk5JWIH9TW2Q00m1U+b0FZeiTK9jsQn905UfTqK04d3mDa+xugJOKz62NOlxWTyyVkUg44pgxkZZVHq7BR+J7VLcwTQSFZQcjv1B+h9Kw/E97ARHZ2ysnAaXc2foP60W1C+hjyeZeX7+YyiSSTBJbgfj6U64tkSPfHcCTacEdMfT1ohCzLNPPA7oibdyHAVz90n/Ckljme0WVYmFuh2lscBjWqS5WZNvmWo2NHuUEENvvkGWyvJI6mmLEZZ0ghbcXIUH60xXZDlWKn1Brd8LWXmXjXMmwKgKp5nAJPX9P51N7l7amtDAIYkjjHyRqAKuNcLLCwlJ3s2cjj9OlRB0DvnK+mPWoy7EsTyW61CdimuYkik8tSWjV1J6H6Vh+IpXjt4YACBIdxPsOn61uW21biIyqDGWGc9Md65fxDf8A9oa1cSo2YQ2yIDptHAppXjdkttSskVbODzt+1BLIRtSLBJYnuMdxTraFQrhpAsgO3Yy9fU+2KZaTz2dwk0LGOQfdYdRUv7xJGMkZEpblm6D61rG1kzOd7tdBLe2aWdraFmMsh2qFbAb2Neg3R/szTrbSTFEXgjG51HOTyR+dcnb6QjavaiCWPZgs7CUMCy9TnsCeldU01pFZRttLXgO4SA9Of4h3q2nFNbGV1OSe5U8uWZDNHCQkeNxXoKlubi4v1E80gdlG3pg4qPzZQHLlsTckdAfepLeBPLkklzjGAA2Dk9D7is0rs1k1HV/IhuPs0ujS2d0hRrhwsU4HAYdj7VjSCbzYdOntwsNq2JPK/wCWnPUmtXXdMFxd2dpZmZ3AzKCPlGehFbNvpVnp/wC4e7IMy4cPjLfSu6nHlilL/hzya9b3rx1/TzEtm0crbBtP8oLH+7BGc/40rWmmWKzagAjRDqM8KfSsrVPElppTSWVjCs5C4ZnH3Wrn3liuNMmhuGkF40q7F3fKQfaqckr2MY0Jzs5bP+vuO/s/EifYooYo9hcfK2eFBqtfatK0bWM7BmEmGmHTHtis9hcQLHbqq52YAUZJH+RTJBFFsKSeaWX5wRgqfSuOUz1KdCKt+BcmeGG0ie3JV+RIySY8xc8EjqKwtcfGnyvIr7JMAZ6kE1tnTftMaNZxyEEZYuf1+lZmsLG2kGx+zvNOzlvMRv8AVhR/L1ocZN2KjOMVdf8ABOWtL2SyDGMq6ygqyMM8f0/CrdnaXOpzQGCESs5KndnGfcmrWseGf7I0yOdpxLKxy23oB2rPE4spIDZXLup2u4ZSoVvT3+tWk46S2M3KNROVPc1obK70PX1tIpka4wGVSvyZI568cDvXYeHsrqMuEELPkvEpyCc8n+tc5NbeVqqXmrXUUkM1sXSTHQkdOvY07S5fJ0uJklLSNnkjtng5q6jUY2MKcXVk31sdxq1o0gSTBZVGSKw7+KN54hbwsikDhj1Nbmh3H26wHnu7sRtLNxT5ltWbZNmTy+FUDkVmnpYl3jK5g31o0ti82/ypozt2dNvvVfVdR024t44JnS5CLlmZuQR6GtcTBILgrZyFY1JO48kVxF9qK3Op+UthFFIw2JvGAAe7e/vW8LbnNKMpuxFc341KXypXaK3jUiJB2NaelabHAYoXCNLcHG4njFc9cRu5Mc3lwGJOMcb/AH96dYzmKWGTBuX3ZEatyMeoqubXUudG8LRenb/gnbJqVtDJPDbDy1STaQnTGKmmu2uY1jWNjaxLlmCnk+tZdjqGn3wurg2ZimDgGPdxn6fSt60UtpzRQzxozkBSTwQe1YvdmkUoxWmpWh1SSN412fuItoCDhn64NV7gXMnmEOEn2lQQTubI/pVqxmS31Jlv4AshYBXbomKsGCO5mkufLcSROCGTo1JFyaicabKaCeNGhXegPmNNkAkjPeqduJJ43jMZFurbnYDJXPHPtW1d/bL27nggszuIO5nOWAB9aqw2UdxDISpiZB0A4bHWt2cCqJL3h+mR77kmEyG43DymPT8a6HRb4Xn2iK6VRMDkuVySf8iq9nMtraRIloZInUneRgtV7STay3T3FnH5e2MDc/8AeqZbERleSLtjFA90NzABRgg8ZqzIrqrPDMfLRsFB/Ws/bKbhuQhYEk9AR1pxums7d9wIDYyfrzXOzrT0sjTOrSG3kjYbV2YB2jn3prajFd2U0f2Votm3y1GOPf1PvWS9/C1n5xuoyw4EanLYrjdQ1/VoTHcMD5O4xxljyQtJRjuac1du3y1PQ/tZWGMRmOHnnY2GYju1DTXMU32hmdJHBIc9SD1rzXVNYW4jWOzeWO5IDSg9m7har2ms6hFBK8l/cPcrjy4mG5SO+fSqcUnYEqrjzPTy/U9j0mdoLmNWGHVtpDehrqRKmPvDFeJ+H/HF3Lex291CpBB2spwdw6V3MHiq0cqZi0R7E965qlPmdz0MPVdOPLJHXTJZ3IxOkUnGPnANY2qeD9H1bTBpuXtoAc4gfBP1zmkttQt50BjmViemD0q2su5iO35ZrGzjszr54z3RyNz8INPSI/Yr+Uy4IH2oblGe+FxyKx5fg/qUUUgXUbefI4AjK5/M16QLgxsArFR+lXEuCep5pqc4kulSl0PGZ/DfjDw1p+oNbsFtHtnEkKvuQpsOeO2BmivVvEkm7wxqwwP+PGf/ANFtRUznzPVGtOHKtz5jRSIUYjgqMVJJE0e0sPvDI+lJGrLaozRttYAK5HGcetSynMcXAAx1xWySsZtu5EiNI4VRlj0pxikyw2k7Pve1NI2MQDnHcUqyuoZVYgMPmA7/AFoVuo9egj7cLtznHNT2b2qSMbtGkTacKpwSe3PaoGYNggAcVYgs1Y/6U5gVlyjEdT2z7VUb30JlblsysBk4HfoKn+ymNUe43Rq/K8ZJGcGmRPGgJbdvB+Ug9Kc95LJbmF9rAvvLlfmzjHXrj2pKyWoPmbsiFsBjtJIzwTUttcG2k81ciReUYHG0+tQ1JsXywQ3zE4xSTd7oppNWZK15LPPLNNiWSb7zMMnPr9ajjUKfMcblB5XOKfEFt5WWRVZivytu4U+vvTZpFlVCItr87mB+9+Har82QrbLYckiyuFc7Y1zgf0pkojwDGTk9R2FRdKntZBCwkZFkQMN0Z43fjSTvowa5dURqAUb5SSPTtQTH5YAB39zV5I5LeC9bzYUc/uniI3Eg8/KfbHWq8FvH9nkuZt3lqdi7SMluuCOuMd6OW2gKad2QIhbtx3qwbUNI32Z2aLs7DH51GskgjKoMRk4zj9M1NMktrCYihRs/M4bII9PSnFLqKTd7ISCG3+zvJO7g9ECjPNMmzGAiyiRSAeDnHtSRoPJ3u/y54TP3qtWenjU7smJVt4GcgDJbZxnHqeB1qrN2SRLko3lJ6FFnLNk04K8uSTnA71NHAq35jWRNqEkO/wB04p8lvM0YlmUxxNkxsVwG+lSovqNzXQrmXAxHlAVwwz1pzXE0kaRPKzRx52KTwueuKnNk1vFFJdwyRxyn5Hx1HtVyPSIG0SW/Nwissm1EJ+Zh9KpQkyHOC1MsK0sqea5RWIBcjpRPbPBJIp5CHGfX0NX7bV5LaAWzW0M0YJwHjGcn361Xu7C4tY1luYJIRMcx5HBFDirXWpUZPms9DR0Ii1uHh8yOX7RCHwpzsIPQ++K3/MEUQQBHyQ2ccj2zXK2JhtdRieJWnAXDsMgITwT9BXS7TkY5z0xWcrpmsbSRcuL3zNPlu7y8Ci2H7uLufp7VwTXAnvjc3SmQO+6RQ2Cw9Ae1dDrMJkQWrzrb7fnlEitxxlc8d/5kVgNaPEBKw3w5++vSq5ZNXaM1KCbSZNbSWcV0hct5D/6wbdxQew7kVcTSZdVSSSwmzbxAMRL8pz3wO+KypIHjujA64YHBG4H9antbi4sLmO5tmy0bEqpG4D6irjLpJaETg/ii9fMjNv5V75G5H2vtz1Vuf5V2llbS2VvF5YDeVnLAfKrE54rnNGgm1fW2uGVSUJlYDCjPX/69dncahdTWpt44Y44wi+aFA+b0P1+lSmtSnzXRlhWlc45YnJqyo+xzxtPCj7c5Q9/rVi8jsrexthBJuucnzh6elF08T2NuwWNnctwv3l6daShZPuNzcraaMxdTuGhs5Wj+83yoB6muYmDfI4hKKB6da6HVbyG2kaxktzJclflycBCe/wBcfzrHPmfaorO6uQYl+UEsSsYJyfwzzVKHukyn72i2/EguZrmcxNMMBU2xjGAB7Vo6ar3DfZJ5GjhU+bOjZ+fb0wPXmm6dZQ390Ybi8ZUi/wBW4xtCA5Y8+3IFWdKe8W4vb6Pz5SIzGJUGSWbpn6gGtoJ8131MKs1ytLobcS6fLfNdadCyWuRGMrgepx7VYurVxdyIFIx8wGMcVIjT6fosGkxyB4ljEr5XDB25I/A1a0kW97qgS53zBk+9I2CMCpnaUrMcLwjdbIzoIpLqVYlOSBx9K10jsri3NsFlmuR8qPjAA7Z/WqcdrL9qea3DIkb/ACuO3PrV9J4dHaRr1vK3xFlkB6Z6E1UI2WpnWqXfukV/eW3h2JpWR5FlwpZWyQR2rh7/AFGfWdQZ2l2Lk7NxxgCmQav5IuI7iH7UkgKjc33OeoqK0s47gyXEjNHaJ95wRlT24zzzitHK9lExp0eS8p/L+u5XvUEUw8t3kRgCruME+v61atbTGp2UbRur5DPu9BzVX7IwvDbzMc4+XZ82T26etbHhl7u51KT/AJaSQRHbv5Izx3rHR3v1Oy7SVuh0N/bfYbpWjbIIDrg5Cg9OaZafZ5Wnku95O3cNvrUtuJtQzFJIsSInLbeOPXFQpGsE0fmQyEckgggMPas7a36FXfK4v4vIs2V2yywxxStkSbVG3sf89K5/xTFdzaxFaxkzTuWOE/i7VrOY5rl5R8kY5wvaooLCXVtVj8mZbaKzAMkoba7A9q0jeTszKdqac0jnrKaT7QlpfxvOLZyRHJJ8qDHIx+X5VDCJLmKRERpEtgWjAPCAkdu9aDQaNP8A2jdR/aNkTjyh1JGecmrb2uhXlm1zpDvZywSDAmfJfjPH5Vso9DndRauz6eiZVvhd6nYm+uJbQCKML5HIeMA+mOM10Olw+bolv/onl2wRTJKBuYH2P9KwG1vSr29kkvo3SJIgpSI4+0MDn5jXS3xk/sizuI5I4oZYwBAjenTIqJuO+5dOM9I2t+hb0Se5trmOHywY5z+7L+1bcrXNqDJHCp3N82OorlW1LzbCNFVxcxcKy8BVH9a09K1i5mhMDvuY/wAR5NQmm7IVWnJJzY/xBNOkMt5EzHgAQt/ER2I+lczHO19rZuLmxNrcRqCjKOFI6ZroNTS+uVnWCVTOg3x5GCx6cVz1jrOor4jhgv8AaGP7p+AOD7/jXRCyRxTi5bb2+ZSHh57m5bF5HcSibaYkJyV6k9OlaBhsdD1RbrT2UwjgmQ5B9QPcVU8Rz3OleIJZLFjCGXaHT+Id6wXuZ5Y1ikldolbIQngE9aXMovY2jTqVYpt6He6Pf6deJfXxiii8tlEarzn3/GmxSZYcBFkbKkfwc1iWMQW9uBCyPEIUIMY4H1961raUBHiOArDqRzkVnNvmNadOKp3RoztCL6aLULiSZAvyMPXtT9Kvfst2JV3yrtwVYZFOtLa08gG+BAAyuP4s+9RRgW9+SsbC2LZwucEfWlYnmVtNzJ1W6mTU/kDW20YcDow69fepbi+jaNYraCMQ4BcZzn8ab4glJvpgiqIyBJtLDcR9a5OfWhmdBHtV+ir2NbuaS1ZwQoTqtqK2Onv9Ut43+yQYCrhY9jdj1FV4/FMVjqEFrZxDa2EkJ5yT3rjRcZZJC5LhssKt61eWl1qBurFJEBIbDADBHpisZVbxdjvp4BRmubX/ADO1utSmNxIu4gNweOlWDdafcWiJ5s8M5B809VOOgFZiLHIsDDeXcbnDcDHUY/CpUu1SCW32L5TnOdgLD057VzqTvqd7pQSSihY4xPIcBo0AO0gZyfSuf1G2hhvppJJEkyoZYmYglj6flXUjViUtxHEiC3XATH3znqaw/FOnf6La3uI1f5t755z1C47Ec1pG261M532loYdzC1ner5ieUSoYBTngin6fJ9nlmbbtd02oXJGAe/vxVVJJ5FyyeYMjkjPTtmtGy1yVNRSaVosOVjYyxCTy09s+gqk1e5E4y5bblvRNP1DjUI5YkhtG8wmY8Pg87R3rYkk8wsIxuWQ7t23H5VzMktvdX80dxdu0ClhD5S4B5447Cphf6jZRu9rKwtIyExKQxGfQfh2pTV1oKDal727OpaGW1hgljd1R+SytkfTFbmgarqVxNLAkgljRSwLLhjjoK4y08TB47mG6hLwhcxsCARjpx/Sr9h4ht0i8n7QlnHOu4llOcjpyOlS4rfoPmeq6nfx60khaFoWaSNwH2D7oIHP0zxWpbXcDsAJBuPVTxXndtqhmAjs5H3H700eGdvc/So4Nb03SmuJJ9SnvrgNgoVwQR1x2FHsoyWgnWqQequega7MW8N6vz/y5TjH/AGzaivI73x3qTpqCqQ1vcRyII5OqqVI7fWiuOcbM9GjV5kctpcsLPFb3u57UrjG4/uyR94D1q5BbE6deQyWpLxL5scjttKJ3wO+eKoWESXVzbRKTFuCgsFLYPrgdamictczC4vGiIQgEqW3kdF9q6oNJamNRNvQS1sTLGNyMHkUmMthVOOvJq9Yz6bb6eUvLTfK3zRycjGO3uDS/25PcR29ncYjsgRyYwSPUiqj/AGSaaYyXRMcZbyl28t6fStVyx+HX1MXzz+NW9Cxf3VlqatfCKG1uBhRbRKdrj+97VWuWRkRrlZg6DbtPQAdAKgMULQK8L7XCkurt1Pt/hWhDfCfSQl8yyRQzLtAwJcc52n06ZzmoTvuW48trd/6sZEbBJVYoGUHO09/ars0ceo3yx2ESI0gyIw3APoCaYzwzuryBmZiQUjGCfSpIb2W2sZrP7HGXEokE5B8yJh6GoVlp0NHd6rcpSxSQyNHKpR1OGUjBFSWhVWdmiSQBCcO2Me49/aukFrp954Zlvb8lL5CVj2t80voTmuWCMXCYwScUThyNNCp1FVi0+g+d0baqAY6k4psb4ZNxO1T2p08DWty0MnVDhqY+0udgIXsKh3uaxtbTY0W0+Ge3S6jkZEaXY5deF98/0qF47VLiaOGUmMDCMw605tXvpbFrHf8AuGwWQKO3eoi9oYwpRshOoPVv8K2bg9jCMZpWkBeWKFLWWLy42xJymCw7EH0p6w2Mc7faGl8soSnlYzntnNOhmtlWGWfzJJEbBBbI2joKS/uILy4M4Xy9x5VRwKVly3b1HduVknYqb32hAx25zjtn1qeR18vynDAgdAe9XfDrWQ1Hyr+GOS2YEuXbbtA549/bvTBDb3mpEWbrGnJBncKPz/pSjH3bp7hOaUrNbamZj161pWllPtV7Z5ftWM+UincFx97PpioEaLzJ/MVTlSFODwfUVPaT3tpZzXdtLIgfEDsBng84z+FEUk9Qm21oRSTLHdrKLcRMm0quMjcO+D1+lact7JrcEMEjLDFagmOPOAxJyT6Cs2ZvtIigghdpmIHPLMfStrStbsbea7i1Gw89Z0CuMYKle3tWsGuazehhUT5U0tTIvr15plj857iNF2xhyflq9PcSW2n28khVbpcARNCB8mMA9OeKygYzcl4hsCncAx681sazqkV/cQ3rWzWs6w4ORlZT2x6DFCk/edxyj8MUtDJwJTH9ljkedQWcYz0549sVd1HW7jV7KD7eWfyPlUgYU/8A16q2kltvQyGZJWl+do2wPLxyAPWmShds4jSQwK3yEn7vpmoTdrmjSbWmxcjurVLO1toneIFybiRlGCOw45I46V0k+qLeldRWFIkCKdsYwBj/AOvXOacjtYXE9xBHcW6xFBuYL5bfwn+ePWpdKv7j+zzZwqhXDCYSfdKZyOfr/Sm058qEmo8zQ3XtTj1G5llDPHLt2y5ct5pB/LA/pVWfU2u9Nt7OTbFHbggBF5Y+pNUp0WOQKFZfUN1qQgs4hhiJ8wgKOpJqXOTbKjSgopIknNukEJhUBtg3H1bNNtrhIHM7AM2ceWeAwxVhoLVFtleR5ST+8QHaV9v/AK9T2OlB5o1uImCNISHB42r1H54qmpJ3FGUWuV9TorGOzTQ7aKODyp3YPKx68/0q7e20Wnqgjm815EDEgdDmqom8nITaytyQRU7gX1z5dv8AvCyj5yMYwOfwFQ5J69SuVxaX2SGGGKaF2aUiVTkKFJ3DuaffCW3jinlZNqJwVABAHqKSFZFkT7OjGQNjI5BNZXia/mmhbef3ty+04GOO9Rpy26lq7lfoYjSHUXuLy4DNK7FsnpVOCNZJNjPt44PvWrdWV1o1uYftKbrmIF4lwflPIqpBBAtq0jlzdbgI0A4HqT6/StpQd0mjKM1ZtPToRQssDOskSyEggZPQ+taujX00U0EVrPMkpfMo427R0x79ar3cVxpt7BdlNpOHTOD/APWrZ8K6PLqUlzfxr8oYJtA6Z5Jp2lFtLchyhNKUtjpXmn1W0QRWkbSwrlpFPzEDjpVa2066fbIsbqpfYG6DPpmrc1iukzO8V4MY+Tb3HvTNRM1vbW8kVyzwSfPx0D/41VrK8jNSu+WGzL17Jd6ZYLDJBFsIKkhuSfWuU8QXMJ0qEzSyyTSy7SuOAo561oXuo3GoMhnbO0bRXP60lwdSEEcYuEtky5T5lBPfj2qVNylZFKkoRu9GQX13Hb2kaWUKRqz7nVkyykdMk/yqhdTNcBGXlmYk7UAG4+gFXp9R+0wR6VB5cscUu9bh12lvXPoKh1e8RzHBC0bBQGLxrt59PwrWbTTdzOlFxcY21KlldSadqEVw0eWhbO010mmywT20l1a2Zt3Mp3SByS3f8OtZkMSWdzFeapYia2fjCtwxxWzYzyvpqIi/umGVG3ouTgVlNOMeVv8AzNoNVJqSXzvoWra/ntmUo3C9scH6+tWb/Wri+mjkZVTy02qAOmetLbQ6Y1gS8zi7OcL/AAiqsk0axOjpumJADA8Af41l7yjua2hKXw6kfnGMNHHgqf7ygnpXM3epXFpq101vKUJHlnvkYxXV29ibjeVmiUIM/M2M/SuOkspLuR5Ih5sss7KqIctx7URU73Q5Om00yG1nKM58z5B8zRkkB/ahJA1zJN9lDx4LeXkgAHp796iwkcjIEEhI2jPY+1TjTr0mZHBjeFNzIxwSM9AO9UrtWJfKnd9SoInaMNj5S23d7130JkEf2PCFOCxIGePQ1yEFtbzwxgTOk4kAMO0kY9c111w/2icsg2DAByetS1y6lKXPoTQWJnt91rNunLFfJA5x659Ks6ak0YaZXjjaFsFGPzGqsVz9lffuYTIuI2iIAB9/WiVbjzjcTFZXlXeSp6Z9cdKcWk9CJxlJNPY0Li4dIbuTb5jNEdp3Y2+4/wAK5mS6tJRBdkl57cgyBhy/sO2APWuqayt7/wANuY5glxtIbLVydibK1t7pLwS+Y4KxsgyGOK7YPQ8molzeZYlvZZ9OnkvLiHaxyse0FuegB7VQt9Os7+GT7LMyTg5jjk/iHbmqkHlttX7O8j5JIB6+lWTeN9ojWRFtTDnBUc/jVXT3BQlDSH9fI1PDVmtrqE9vdXAiO0bk6g1pSJ5lxIIVBUE8Dpis/QLy8v76TzhF5ZTLO6gZ2471oyywfaiY9yIx5weR9KwqWTOmi5O99yyl3Eun+TI7FhyB1Gabd60/2SK3hCqg6465qlqdtJZ3HlsykEBsqc4z/Wq0ccbRuzybXH3V29a55Td7I6oUIW5nqZ2vzGa4tpLpwkUoPzIRuBGe3pWFObNYPLiLvMPvMcYJz29sVt+IYYLiC3lHyTA+WkSKTv4659a51tsMy5QlkPzq3c+lPmdi400np9xGQuwHPzdwauWtpBc2Nw5kYTRLvChcggdabDPZmVPtNu3llvm2HBx6Cp7O4t0uJYFjke3mOPlOHK+maIqNwnKXLon3NvTrhrjTLdmJJCbcn24q+iNEFkdD5ROCccH2zWf4fjWaOW3OyMxucfNwMjPWrpeSRFjySq8gVk1Zm6aklYlnMaBPKcMSMnAPy+1QapDbzaHcSTySSSDDoFI4I65zSdP71NZfMRkOcMCDx60KetxOndJXOWgMina0jRqOcZrobea3fQpiYY5pSNsYKqDs3e3Oc/pXPIPObyW4lBI3OcAYqKNyrhQ7IueTjp710QqKPoclSl7TyZPfPam4As43jUDkSHnPerkYt4vsqXJ82Fvmk8oZYZ7VlE5kPzMwz1Ixn3q5BFGwjDiRS+QrbsLmlF3bHVilFJl9dGaNZru9sriC1HypgYO49Mg9utZ8zi23RxkMHXBz19a0bq83QFW1SWcoQEQ5wVPXP6VQulE4SRGUnHzKP4fT61U0ktDCDbd5bFiB4tKu0kilE4aP7yMUKkj88j8qimguZJftDxyOJjuVjkl/yp0SxRIJGj3kLhldh+BFSWuq/Z9QgmVSFgYFEPINK0eory6alW68n7DKdpWXaRtxgYx+dFS6zeLeXV7cRR+Wk25gu3pxRXNW3O7C35WU9KvmtShiZ4m2qVKY++Pumukh8ELFIJta1BIVkwVRfvSE9fp2rndAvoNP1GCae3S5h2hWRxnqOo967HVtZtdUjW1iedYEkDecqCQl/wCFeSOOtdNKKlHUyxDnGfu9eo+78OxLPYaX5jXVvKjFAOPLP97P1rE1vw9Y6TYwrJdRjUPM/exb+NnYiugTxDa6FF9j1fzzd85eFeFB5wPTFcx4pubfVrs31lcM8O0bkkGCpAx+Na1LWemqOeip8y10MWZoQm1FG7OSR2p0dlIY1lf5IScFz2qtV7i8tYIIYXNwGO5t3D+gx2xXIrSbbPQleKSXzI5ljz/o7riIZLn5SxpkrgxpsV1dh+8LHIY57U1FCfNIhZenXHNbNxe2stp5V3Z+VJHCq27J0zxkt+FWlzXexEpODSSuVo4ZZdMmlkkWPyiuxT1Y+1VJ42BSaSZC7thlB+ZfqKs3SKLKNpLjzpC+0bTwq4z/AI0y7t7WW4SDS0mkI6tJwW/DtVTV0RTdnf16EdzZyBklG5opiRHIwxuq/d6PHpVuDcXG2+wGjiVdyuD71nqWupYYJG8sbtpYngV0V34e1Cw1OwMlwl7tKlEDZO0cnj0pwindpE1JuFlKVv1Mi1RL+4WW4CxKXCuQ+zI7j60mrWdpYvttbiOcLIQCOpHHX2qXXo4m1eW6tbZltXbIA6Z7/TnNVWtPKjjklwDcJvXcf4expy6xtr3CL1U76dh8kUL6V9sS1cSebhpA3yL6LtqrAsc1x++JUMeoHSrtrKjwukUIxGoYljn2Jx+NQyR4lHkycp3xg4qXFO0hqbV4vRjoLWAxzsPMlkjJKoqcFR1JPalSL7VY/LbKqxEs0o6nPQH+laWlabq1yZTbpHDFMDHJI5CqBjqfrUlppUN5DNaWsv7zzljLbBtPpznjnPatVT02MZVkm9THtjaG53NaSSxYxtV8Hd9cVDcvKkhDxGLa3zIOFz9K1obL7PqV6YXt1+yuFWOVydxz245rU8UW6I0E15cpcNODvW3UYRvb1571Ps7x3sV7VKaSVzK1XW/7aWCP7NDaLBGAsgHztgY6/WqCRzRq8cEfnNIAWcLkr6gGmW9kZpVSaTy/nC7SPmwT6Ve+1JpEUtsqs8xYiOR1wFU8Fvc/ypJX96RTtH3YfcV0VJhDPeXJCw4iK4+ZV7YHeta0FqFvo76O5L3Ef+ixbcllPIP6Vl3mxkgCyiVDIS20Y25x1qzqNxdaVd27wXq3CqoMUqNnGOCoPt0qk1C/YiSc7W3dzPtYU8u6MmFljQFMtjnODx3p1tFDPCV3v9oLDaoHy/U1qvqLX8KbLeMS3XySpGoUSc5GfxxRZ2X9m2M11MGWeZmgh2SYKnHzEj0oVJJq2qB1nZ30f9fgZn2a4v7x1XZCHb5lXhQB3x6VPp9vdXEk9jYySvEYiZ/LTJIHJ47jOKoi2vJrkxxq8jnjI71Pp2oX2hai7QHZOQY2UjPXtWd0nqjZptWTW2xL9iu9Yj+0NKHljwjrj/VoOAzHsOgqoHls5jDhZdpOO4J9Qa2be1vkkm+z3sRmuoiZlwcjnJBOOtULK9nm1W2ll+b7L8zFQM7V5J568VUopWezIhNyutGkMjWCXTZn+zsLiMg+ZvwMd+Mc11FpaWR06yuLeQmSaFfOCjIQ/wCJ71j6Xfu89xbxRxSQzk/NLECR3/DvXTWgghgaJSsKM6lBuyyrg9u9KVrJdwjzJttbbfMrPFEVjVG2NzuLnAPpWmNMtpNGNzbTMJI22szcb8jkVmzzI8mz+AN97HIFPlu5GSNMKIR0CjbuHqfesrxTZu1NpaksDT/YpbczmJceYqno/wCNZLanprw3un3HlvMVAgdx8quOuT2qW+kNraSXbDCKDtGe/YVx6xGSNpmcbt3Qnkk04Saewp04yWr6l+1k8gxmNWkvFYOr7twC+mKv6prN1JqkU80KiUIFcQ8ZUjkDjjIrP+xXVyRNDtLRIGYLxtA45ro9P0S5Ty9at7kXUqjO1lyc9xj2rqjGTVlocVScItSepixQtqzImJIIIFI3N82OeK7m00qfSNJiEOzciZmMR7nufesvTtXtiUs/KhjN0SZ2PJBycjFXb37SUkmjnYwMylQW5Yc4OPwqp+4r7szpt1JW2RCZfLDvMmZR91H6YI64qKeQbIrfy2UKMnJ5JNWXh+1yIs19Ar7C7SODkn+6Tjk+lVp7Ty/Jb7XC5kx90n5PrXLJvU7oRjoSraLPDuhEixxoWlYjIDdhXISX97pmpPeRMpSYkgH5lZemDXS3N5JBo9xGmXG4kkDgnoMGuUkME80tybVltFwgCt/qyen16GqjbdaMmV9Yy1RPBdxPBNIyx27yrtQovX1B9Pr7UaKqW2qoJreK4jkOEZzxkHgg/XiqLXe6Awx28eAOX2849c1Yv7L7Pp1lIiyCR0Z5Cx468EVfNez3sRyWvHbmJr/VZH1Qo8CW6KxVo4uATnr9a7XTRLa6Sxt7lFjU+WyOBgZHWvOtOjW5volkY5Lgj3xzXaStGISuHRx29frWTqt6s19hFJRXkLLGhJ24yV6hsjP+e1Iv2UuFaOQbVIchs5PqPQVHG8UccgkjLsy/IQ2Nh9fekjYIjMGwx4rG6ub8rtuEpW1iaQMHzGW/3a5K2uprRf8AQLmQNNF+++XG3noPX610WpyqmlzkLhhGefrxWBZG1isLh5G2zAbUHUtmrp6vexNTSOquU5Z5rq6aaRi80jZLdyatpPe/bGaScpMg2kucYx2pI0hGkyPkGUyDAxyBzUd3eJcpEscCxFEAJByWPck1S91Xv5kN87sl5ElhIW1BXkDM0kg+YHHOe9dtcxx/Z1kjAKsMjDZK+x964vS23XNtH5h/127Z26da7CK3m81o9u4qu5lz2qb9Cmle+xArLgZXvyanilYXO6BTz0XrxSrZSfaUhZeZOVApZUks3j2sh2jIdP5E+oqUmtym4y0Wo8DzEmh+eJXX5u+0etc7exzWF4yByPLPyk1r6xf3E9tPcs2H2Bcrx0xUOkC2ujI9yomnYARIT94120WpRaPLxUXTkptaW2MM3EgZCXI2DGcVNe+S/kTouEbG8FssSOp9qk1KCGKQ/Z9zf3uOh9KozXEt1apDHEmLcEllHJB9TVSfLoFOKnaS0NS0vJ7TUBYhWhhkBcRt1wVyDn6Vpl1GGHzHHI9K5XSN76pC3JAOCT24rtWsY5laWGSNFVAxRnyQemM461xzcpu56MIwpKzKzSzS2+1pMorZCk9zUW5cKCvQ8471IJCsIUYyCecc1Dgk1kzeKKPiYq9ojwZCxyAj1GRWAVe5VSsYBUHJHVvc102qO0OnSMY1by8Nh1681zAkjuLtS+YYmYBvLGSo7kD+lXFq2pk009F8xrs1w6qqKDjAx3ppIi27CQ460oVEucNuMYbr0JFLd+R9pf7NkxZ+Xf1xT6XGrX5ehq+G5N91PGzbd6hs/Q10CJhh86jgnJNclor+XqkWQAHBU/lXUqOcVnfU0toPlKM5MakL6ZyaQJlC+4Agjgnk1LOkYEezO7b8w9DWPqep/ZVCW6h5G/j6qv8AiaGncmMlZGbqlvHDdzsWKszBlXHBBGc5+tVkYSIIiEU5zvPX6VZt7O71aCRxcLK8Rz5Tt8xB5JHtxVeOOSBRMYg6MDyRkVsk/kYSlHVX1IQAGIzVu9t1hSIRXKzoy7gB/D7H0NUm+98uMe/WrFndtau7KqvvQowYdjSi1sxzjJ2kunQZEu5HzGWOOCD0NMEkiDAbA+lG5hkAkA9qb83ofxNIdt7lgXdwY3QuSrgBh646VHsZUWQj5ScCpkISIthSG4+7yKiXKkNgsBzgjim/MwXkgmGbeQ4/gP8ACfSimyAGCVjjOw8Z9qKwqbnVQ2YaVFbzssM+QXUbGB6GrczPo2qxyWjl41IkjD4O4e4FUbWNJIxLMxChRkL16VoafYwv5kstykcsaCWNSQ28Z6fX2roh8KXXuRUdpNt6djX8TX9r4i06G/hUxzxERtHxznkn14xxWXbaebq7g051CyBdzFWHK9fzxWxoLC51m8a4tFWSaFk2hABC45yc9OlVfDNxbL4km860h2lGHL8KwHUH3P8A9at3FXT7nKqjjGUV9lX+/wDyMqGysfMuPtM7II8hEHV27Co4La4+zIwKLDO5AYt3FRaiGN7I2QwLHBA46021ll+aFCoDjB3Acf4VheKlax2LWPNfsJHDLMXVTlUPzH0960bfSpL23ZIrgfujmRWPA5xketP0cW+niWXU4ZQkkJMKEFVnORxn0702xt/NncmU2xcjyo8H58noKqEVpcipUetnaxZfT5rbR5oZ5IFCMJIyeWbtx6dKn8NaTHrJnR7g2zKmGkzy+e2DVfV9INjaJcyXscskjlfKVssuPWq2iicahFJE4iRHG6VlJRD2LVpe00rGPLzUXJPz7Ek2mpZ699h1KcwQoxXzgnbscVteHX0hL57u/wBU3zRNth3Fug4B+mKyb67vJ72a6ulF6FUxpLj5QBxurOj+y+WfNjdXC/IVPDHPf2x6Uk+V6A4e0hr+H9fedHq+qW89jqVpasoilmV44wmGc55PHasXUbH7LbW0ayGSVv8AWxgZ2H0yOvWta3t576yF3pNnFCbeM+aS+4lSME/N0qtozW2n6uINVw0I3ZKNuAJ78VpOzevUxpvkWnToZYSSxuD5lphsbQr9AT3NXdMs7e/uktHl+z3ol5lZvlAH9aZeSwzG9/e3Fx8+YnY8Eerd81mxgRwsw3ebwYyv8JBrJvlfdG6XPG+zNJLdry5ubWe8ZGhZ2Bcn5wOvB71nM0lq4MMzAE5G01au54CYyk7zyCP52derHrz1P41LaWzQwT3IsvtCQ7WdnJHl/h3zQ1zbfeCfKrvbsZ6Nc3UjKpLtIctz1+prSs3he5tIyhtYpGX94rbzuHGeegzis2W6kmuZJcAeacsqjAI9MCp1mNyzRpCkMZbOBzsHpk81nCWu5pOLa2Ok1XU4rPWmubi1j1KPGwy7NoL4wcEd65y4u2vkjSVH/dscSFixCdlA9ufzqeW8upZhYQIwh42wckZx1APc1qeIhZ3On2jWLQxPHFiSFcBlx1yfX2rebc766HNTSpuKtqzngLhIJ4kWVoSwZ8Z2gjoTjj1rTt9JvbTTjqFxao9pIv33IyM9Md6h0m/+yWN7G9woS4UI0RBJb/aH0/rU80O7TLRze+e0rbBbbmO0DgE9hWdOKtzI2qSd+VlFLOaNXmJ2hF3LnuM44rRtrU29/ZJDumvd4d43I8v1ABzzUOtaReaWF82cSRrtUFW3AZG7Gen4VWtmMIjdo3liicM7J29s9qpWi7WE7zjzJmt4t1aVrpbKK0Fl9mJ3qnBLHGelYliq3t0sFxOsQkbmVh0P1rpptFXUtJ/tSfUYYIpuSCCxX0BPXNc7YRm7H9nZ2GWTIYR7ugPpzRUT5/IVFx9m0tGtzUub4qrRG7Cz22Iv3RKiVB1U46896xJfJaMNBuDYzKGwMHPRfUYxVmx8tbpbcoVuGPlgnGATxzmq89hPHe/ZQm+Vm2qqnJJzjtU1G5K5dKMYto0rWz3avG2lM0kAdQu87d/HI5/GumjjW1Jkmt/PUHaykldp9zXJaeJLKWVLu3OEBwsm4Yb8O9dNYSXtzo8ckgfy5SN7N/Ey8damUVZNLUqEndxvpoO2RSygLIsStn72TtpkcbO+BnaD8zYyF9zXT2+lWFzpkCSXSKBknICnce2aY1zaWjSWdnFH5Oz98xYYkOOxNT7K71B4iy0Ry+t+Q0IhvxIhlYMGjXHyjjgVkaZZ6YdQgSSaQIwGWcDAf/Ct3xJNPqmn2zPA8MyOyxIVxuQYwfr7VzUlvcMIIyo3sxRYwfmz7jrXVyqNnY5OdzTXNY6TU4JItXmu1uIkEMQZ22qQ2ePlA+tYMGr3dnDPb207LDK2SRwfr7VLr6La3MVpGTujhUSjdn5scg1kFuwoq1LOyChRTheRt+H4fOvGun+ZE+UjPJJ6/pXRRfZbi+ky/wBlg5YA5PTtWfptlAtvClmzHevmSOV/XHoBUxjRPMWYssi/dXHU+9csm7nZFJxLKvAJBPG7Bt/IYZ4rSabSLa5W7iImVxteBk/UVnpc21rHbeVMZW6zKYwAvPQZqe4urKbUmu/s4aNjyg+VduP51akraWM5RfNrcwvEF6ViNrZxuyTyZWNc54Gf51yiykQSxMxBJBxjvW7rmsvZ6nJHprGNWjAJYAsuTng9u1c/JCY7kxzOM5+ZlO4fn3qHJ23NYxXVf5j0LWU6mVBIrJkoHwGBHGSPzpPPuZ/k3ySHbjA54H9KbIgicMjhxnihJna58wEhmPOzjr1qdVoXa65jU8Oxo07yMgLIhKtn7v8AjXQF9+5pMs57k1h+HosC5kAwCwQfzrcLoEVVQZU5L9z7VDZokNUEkADJ9KlHlgOZB83QLUQY7tw4NSweS0hNwW24/h65pIJbXM3V5fs+mmUFS3mKArDOec1zt5d/bJhM0KRsR8/l8Bj646D8K3fEsiNZQpwhD5Ax9/8AzmubqlorE2TlzPcnSZV3RAfunYZJHzAUlzFGkpaEsYWJ8stjcR7gdDVq2e30/bJcW0d2XXIRn4A/DnNVSyT3Rfy/LjZslE/hHoK0a0szOL1bS0/MuaAqNrMHmEhRk9Pauuu/L8xXhZdrDJQZ+T2P8/xrkdPurO0uTIUf5d21upI7DFWLrX57gOYcQemRlj/QVL2sWtXzHQXl7HHteebYqjALt29qy9Q8SLtWGzDyoo+VpeApPXArJaf7ckMDhVZSSZWOS2fU1UIwcVTXUiL6WtYtPdyXUm67ld1xwF4AP0qe1n2r97GOmKzywUGpbcv5qhkLK4+UD1q6c+V2M61NTTbNS7i8uJZLe7WVJVAfnBUntVC5iWK6MFvISDhSc9TUT5BI6VEetVOd+hFKk49S9bQC11G3Bky4l2sAeldZbQyTq8cLfPgkrnGQK5JQlsIbtXDR+Yu+PI38da1F8QWW8kGaPnjK/wCFZTVpG9NuUN9TRLHoe3SpbZ0XduGWIwuR3qCe9tdwee5RHlQOn8IYev6URvDJGWSZGOeArA1nZxZpdTiN1USzWtwsrFm8ojk56CuLRjwwPI713TQu0JY9CNv6VxMcafMHbbt4+tCTuNtJFt4rl9JExSPyVlxv43knt6kVRjKbxvPy55p7N+6UB8+q+lRYPr+dVJ7EQVky6sscc0UkbrsilG0EYYjPU11U0kMERleQIF+8T0FcbDC0zbRgE9ycVPdXd1NMkkzZKY2rj5R+FJpvUpNL3blnUdaluiY4QY4ehOcM/wBfQVWS8Me8JGpV0KYcbsD1HofeqrEuxZguT1qSF0TPmLnjgZojoxSSauxdsiKHwQrdD2NKl06RvGJCFcYYZ60kkkphRWyI+doPT3xUQP8AtfkKd7bCSv8AETRPGMl138HHbn1po6/403BHJJP1q4rQmwkVkJlDDYwHHvmqirkzfLqQzTiVl3BEwMfKMVLm2FoCPMMncZ4NVgOcZ/IVKI1MJlDqHBwI8ZJ96E73InFJIixnvj6mnRnJGQM/TNIoyw24z3HStC409I9MgvluIneViDEuSy49aSTZM5JOzIWe3j0y5iaMmZhlHz0GDkcUVFc7GtGZfl+Q8cc8UVlVeqNcOtGQxQsmnJN5igPhdvfpV+00uwlheSTVDHJFliqwM21R/FkVVTyjooXyy7qVKurfd45DDv7VWhjklYrHnJHIBxkVrorK19BtOSettS5b7lFxNNcyqpHZjulJqGCK5i8qRoiIpDuUuCFcA84P6U2HZIyrKx6hfYCnFZhP5cJaRYz8oHIp9mhW1aZZt7iWCZbhERjC+9Q4+U+3vUlpJDOx1LUtssVs6Rm2UBWkU56EelQwXl4mSFUr0ww4GajSKS/uDGAFkkb5R0U/jVuztYzSd3fTzNB42vJSLqaWzs3UvaLMC2QOij0+tVDFJJDA8UkksoJ3qikGPB45/WpL67nvbS2hubiNo7IeWrLy+Dz07gYxUVpfXmjymS2lBLAfOvI9cZ9abavZiUZWvHfsLaQS3tzHZNIUeaYLllyRnv71YmvLvS7kWEMYtpImCy8Z8xh0Zge/NMt57nWdbiea7itZARiRyFC45/OtPXLjSJNRuJ1n82SRECvGcrnkMT79OKI6q6ZMpNSSkr+XmRWv2PTpCftX2l/LO6D7qhvQk9R9KqG11BIjfLa7IGYxx5HXPp6/WpZLrQreKe3itnuDKVCzucFcHkj3NXbx7axkSzv7+W508Qma0SFwTExGQHx+VaNq1u3YzXNe/V91v6CvpcNvoNrdWepYlnfy50MgVR7Y/nU11LpcOlpJa6awSPMf2l3G6Vj6DuB3x7Viz6RfvbrqTWvkW8hyFUfKBjk1YtdI1C3aDUJo0ubKP96yB8gL3BHY005J6IUoxau5FWy02XUGZLRi77Gd0APAFSRWM8c8MFlPFcSXUeQFIypxypHY0o1CTSopvsaqIbskCT/loE7j2zWYX8y5Xyf3QLYUlsbfqf61k3GNu5tGM5310/rc6xrDwy1jDLcvNaTK2yZB8zKw68e9VdWuz5k2n2+IbCRsxyDneMDjPes63uVMF/bTSxmd0AR2b5flOTz3J7etXLu7XUdGtHlc21rbv5QXbk+5HqfWtlKLWhzOEk1zGYvn6bchVASaEnqoOPzqz9is4dPjmF/+9lB8yELk8HpntWlp2jjUraa+TYlrDHtaWc/fbPb3rL1rVWuGSzSOBYbckI0fJI9z3qHGME2/kXGU5y5V8y3p1rNPqCSWOY2hQ+a87AbQeAc/Sm32gQQagsP9oRz+fhvPjOVjyed3c1lG/uot4WdmSZVWQdAwHIBrp7G5SztpNR2KsG9PKwmQjd9ynmqhyVE0+gp+0ptNdTIsfDT3+pz2sVyvlRKWWfacOB6Ck8i9S0ewjg3W6y7/ALQFw2cEdfTmnaNqDpqbpcyTxwSt+8MaHd7Y9OtTa5HcaNCdO+3LIzNkpG2cD396SVNRbRUpVfaKL/rzIH/tG701bGSNjGj70GerdMn8KSTQNVtIHVdrKxAZUfIPpVC2YebtuJZFDKdpXJOe3FTfbLtdL+yM7rCZt27ByxwOCanmg9XcvlqLRW+46TRbG+ltY9KkQfZZTulV+dh/vDHetDxDa2GiWcC2tvHHOU2LcMcOuO4965O3gvrG9SSO7EbBPMjkMmAw9j3PtVmSWXWL9ILja0kY2EK3BwOua2i72srHNKGt27rcuX2naHJpMV6l/Gt4AN8aNksfp61et9G03UGiu9HuPLvoyrFWO0ZA6gHmuL+zTtdPEFIKH5j2FWHuJkbeziRnGPlPI7VnGot2jaVGVlGMjrLlrvUrqBrqOGa3yPNW35bOSMn34q5pepx3d8LO2i/0FRthE3C88E+3NcXhRqHmWvnGz3jmQlc8c5P1zW94eW3vBIILqSCR5fltMZDfQ9zWjnzx0MfZKm03t+X/AATVu7e8tx5MwO1CcBTkCqmtNLZaCLsfIs48tcDqame4mtp5Vimk3ZK7jwSOnIrndevFkC2TzOBD8wQDjcf/AK1cl020egouybL+sXE1zomhx5KRsh/en1zjr7Vh3EH2e5LyzM8ZYhZVP3iO9S31xDJpVvDbzyusTkbXGACccis9kKSBZS23sRzWtSWphRhZb239S/zaWEN2wLm6c5JbIKA/MCOuSe9M+1Rxa1u0gFY5sIokGSNw+b+uKqC1uGtpZVbMMZ2k571o+E4IJNX826UtFCh6HHzHgVlKUtFsbKEdW9TdTcHCxtt/hBzjipGLmZcpll4JHO6kuDGZ3aEEJnipEuLtERldtqklPY96xW9jd7XQ2OMS3gSU7AzYJPanXtutrctDHMJowf8AWL0NMln8yUSnLSE5ct/Eaq6jdslnPKcDCHAHTJ6fzobVgSldPoc2ssF1q8kly+2J3OWIzgdBxVa4MO8CENgdST1/wpZ7SW1ykwCSLjKE88jIP60sCZ48ss55SrV7ctiHa/NcgwT0B/KnyOXIbYEAAHyjrVn94pS4R4meTdmMdVx6j+VRFbqa0MoUtCj4yOzHnFHLoPm1udJotsqaQsiyLyd5DHBOTjj1q1RbxrDp0EQTBRQN34VMzrKiKFVGUYJAxn3PvWbVzRNoYsTlC4UlQcE09Iy6gF1Ucnk0bWjVSJAAx6A9KY7M8jMzbmJ5PrRsLVmL4ouGeW1g3blijO3j1NYVaOvPu1Mr/cRR/WqCxuyllXIHU1Suw0RYsbCS/d1VgqxqXdj2Apbi1FrHGyXCSM4yyoc7frTYLi6025JidopV4JU8iklWe3zv481QT7g1ouXl21MHzue+nYaI4fsu/wA4+dvx5W3jbjrn69qYjFGDAZINNFLUGti9BZtdq0vmxpjJIY4xVaRycA/wjA4pm4qOuKYv72TbuC+7HFW5K1kRGLTbb0BgzNjGMc0RybQTuYOPuEHpSSSvK252ycYppbKhcDjvWV9dDS3cso5dc9T3pzogjVhJlieVx0qC3VnfauSfSp1TfIFyFyep6CtFqjN2TIjQu1XBYbgDyKWRdjsuQcHqO9K8UiRo7oQr/dPrSsyrodMm6FZPMyMlVQnJUVEiF2AUYbtinJK8W7acbl2njtRIIwqmMndjmh2eoldaD1u7qD5Y7iVcHs5quTkliTknJNHfPWpH2hUIDZI5yMflUlkYGT2zVpEto7eZLhZFuRjywOg9c1VBGfSnlv3Z3KST0Y9acWkTJNixkwyoZFyAQdp7irV7fJe8mIR7RhAv171VSRflZlLsrDAPQj0q3ZGxkuJnvVaNGViixjo3YfSri3blT3Imlfma1RTC7cMV4pZNruWRAo9PSkeRiAmRtB4zTluHWB4QwCOQWGOpHSo02NNdwhxI6rJJhR3/ALtJIFWQqjFlB4IHWmfj+QoAz/eP40X0C2ty2m77I33MZ79aj8yRYGjyQjEE8dTUWcDHA+pp5kMgVSTxwDVXM+WzLMJhnjkNzIIykX7rC53HsOOnGearAkkDdwOBiho9jsMhiD1HINJgj3xQ7iSSHyxtG2H4bryc5oU4YFicE89v0pQHYgHJ9CaTbtOe/fApmbelmOuvKEcvlbtm1sZx6UUyQZhlx/cPv2orCpub0FZMmnlhmtIIbaKOFFRScHLM2Bnn+nao5dOuraCOSSJ4/MOFLDG6tLTWsZVs4LaBWvHVUT2kwME54wT/ACpZPMn1Oa18QX0kDWysFx82G/uj0rqcY2uc8akk7JWS77kml6fpraPctc3sKXGD+6fOVx3zjqar6LbXjXH2e0A8+YZjO8A8Vn3AjuJybSJkjUY+Y8n3P1qbSr1rORyLYSuEOxsnMZ9RinGSUkuw3GXLJ3vfo+hPrM07yMskMYdf9b5aY2npz+VVrC0udRaO3y3ljcUycDPfBPFSIt680kNzHMZroDCkEFz2471BPLfWkJsJ1aNUbOxhgqf6VMmnLmexcVaPJG1/61JxZ2x0vMNw5vWl2PDj5Snrn8qmmF/p8EUMyRNDGThRgjce59TjvWbDeTQIyJjDHJOOfzpZnnuMTupC8LkDA6dKSnFLTcpwbl72xoWmoW1rdmeaxW7Kj5A/Az6n1pgtpAs97eadiGUfJg7AhboQO44+lREQwNbSshliB/eYzhj/AHc/SrN9JNeWsVxNd+crHYqFjmBR0GPTmr1e/QyfLFq3Uk1DTfLgtZ53ihDRDaFA+bHrjv6k0eRa6brMUV46T2kiKZPJbjBGevtVG5sxE5jS6SZtwCqoJ3A9/wD61XIZo9KkeSCAyFQodLiNSM9x7c0/tbWJatFa3v8AIguL6RlNjDLLJaiQ+XHuOCM8cVV/eMHZSVCjDDOKc8zXN0JYE8qQsWynAXnt6VE4kjJZudx+961k23r0N4RSsupZvLWGG1tpIjMWlXL+YmBn/ZPcVCfs5tkWMOZ2PzZ6D0xWjquqXus29q06/wCj242BkQAKT9OmcdKzJoGhCSBgVfOwg88HuO1ErJ6bCg24pSeo6BIEmj+1btgcCRV+9jvj3q9YXbwyS2f2UTW8zghJflIHbnsaLe1F9ajzJVWVU/0dFGTJzyDjv9aXXJQbouLsTynAlXyymCB6Y/D8KtJxXN0M5SU5cj3I9QvJihhtBPDYEhjCSSisfQ9/rVZo98oHlGJyBtQj7x9aZ5884KSTssbEEgk7cjpxTWuJpJVkkdnZAACTngdBUOV2aRhZWQ67QxTtGd4wclWHfvU6zm8kRrmVxCpUSsDlseuO9X7yee5tJvICfZ5tnzGDJdwBlVcjIxWLGzwyh1A3KeMjIpy9yWmzFD3467o6fWfEjPZxfYbiMSy/610TbJgdNxrM0S/tYNSNzqtu1zG/Vj2Pr71l7GcsThSBnnirIaKWzSBcqykszsePoKr2kpSuQqMIQ5V950fi8aRJaWuo6YUFxI/zmI4AAHp25rESz+12S3VxdRo3mbSrE7z749KzkMm1gmdp+9Tj5k+GDbpGO3YBzS503ew40nGKjfbqXfsMjW8g+0gCM5VSfvfSpNOuW0i/hnuLXcu3lGH3gR1qta30lhKNyrMhUgxtzwev0Pv1q/d6kbvQbOxMcckzzFhKR86joFz6c1Scd46NEyU78stUzQ0+H+0xPbxSfZmlXLhvukZ4Gay7mxutPZwikrE4zInIU/UVd1XStT0MRJJOH+1oFIU8jH8NVbG+vLdFt5EeSxjnEk0ajG7HUZ+lbzmpWTWphTi43lFprsWdJ1G+XRdQtI4zLEyFnBUELnq3tUfha7ubPUJJbZInKoSfMIGPp71PZaeNa1G4h0Wd7WBkzIsz8n2wOorAlVY7opDJuCt8rjisXLls/wCmaqKnzx2b/A7qN1urn7RJIylx5jHGCG69/euS1GCSG8S6u2SZ7ktIyI+SPmxg478VYkvrmPw9Jbvli8+xpMZ/2vvVjof3g+bac5yayuu2p0KMnrfSxqQg6lMY7S1jibbtSLOc59z396h/tRggjmjRmiIVcLjgdfxqg0kscpIcq3qDSAqxUNwc/M1X7aXTchUIvfVF27urW4M5hQxK5DqD2PcfStTQYPL08OR80zbvw6Csuy0+O/u2tYZcE/dkY4GPeumWNbcLFHysYCqcdhWVXmdmzWlyq8YkkqNGTGG3Ac5FC+ZGgkU4BOAc06PzZ2faQTtJOSBwKaE2vskbArPzRonpZjFwXG7pnms3xAw8mO3iLHzZeOOcD/IrUVlRjkZFc74iuy2qqIWK+SgAI4wTz/hQkuoO/QyXBDkHqDjmrLTqfJJkkfYm3BP3fYe1Fhafb7lkknEXyM+9gTkgZx+NViMEj0NXqlciyk7dUPjl2BxsDbxjntT7Hcb2FF53uFI9RTre2mMD3aJuiiIDEjjJ7Va0e3kbVIpHjIUKzjjr2/rQ7pJheLbR0pZmyB0zTaeHZQSMDPBFNGMjPSszUlKQLbq/mbpGz8g/h+tQinybDITGCF7Z605sOy7Y9o46d6bEjkNR3XGrXAUZO/aPw4quN6ExlioJ+YU9vNeeaZQww5JI7c0xlfb5jA7WOAfU1a0RF7skkjiQMVm3YOB71FuOQTyB2pYkWSRVZxGD/ER0puME96bfUSVtCVYpJ2ZoomIHJCjOKYfl4PWpra8uLTd9nkZN4wwB6j3qrI7O5ZupPNDtbzBc17dCYIrQmQsSewFMkiVYEdd2TndkcVai1VoNLexjt4gZGy8xGWI9Pb8KqCQsojZyEzkUny2Bc93cSMpn95nGO1NB2tkAH60lFTcuxI0UscaTEEK5O0inxvuXB61GZXaMRlsopyBSorAgjByM4zTvroLpqSqjO21RkmkYsBsJ4B6UZ6EGkzzVE9RtJTiPahmyoUKBjvSGMqxc3Us9vbRSD5LdCkfHQEk/zNQU6SZpERGxhBgYFHQGrtDP88055HcKGJIUYHsKEjaTO0ZxzUkkkRt0iWHbIpO588t6UJaA2rkH4mrdreNACoWNg2Qd6A9RiqoHpmnxBC+JGIGOtEW09Amk1qOnVFYiNiV9SKjXk4zmn+b8gjONmc5xz+dJKYxKfJLbO24c033BX2HTRNCwVmzkZ4qPGexP1NHJ5yafGAxAY7QepPOKW70DZajQD2Cj8KX/AL6P14qZWSKMsrhmJK7SuePWoxCzRNKEZkQgMx6DPTNNoSdx0LBWXIDAclc0+R0OXUhGJ4UDpUIGR7e3FKuAeg+nrTvpYhxV7k63D+Z5nRsY6c0xiWfJ6jrnvTkKI453jGcDj86ltYo55trzLChz8xBwPbNVqzBtR1sVpf8AUSA9Qhx+VFE/EMuDxtPI4HSiuepudVDZkNkjs8IR/LY4wxOAPx7VoTX63ss5uoleZ1CRtnATHf3qra3hQQbljeOFQQjjhvao7mVZ7t5IowischB2rZNRjoyXFylqjSstWjt7JrO7tlmRcmN1GGU/XuKpRzTJepLE6pIzDByAB9ahNxKU2np6YqKh1HZLsEaUU27bmrc6vfXaK0sy77VvlfIDde3qKq3V3PqG6e6nLyjgbuppsMAvbiC2toyJZCF5P3mP8qsX+m/2TcmG5xK23+BuAfem3OSbexKVODUUrPoUPMby/L42k56VMkipBJHMJM8GMA4UHvkd+KilIMhKoUB5ANOklMkKBnJK9BjpWa0NnqTXlwt1ITbw+REAP3akkA45P40W8McsEpaXa64IX+8O9R2cck9ykETANIdoycCnKZLG8DAlXjbgj+lWn9poh6Lki9S5ay/2Tdpc7NysPkIIOPX2zVeVvtL3EsTlYwdwWR/mIz+pp1xIk0MUOFiKFjnuc+pplmvliSdkidVUgLL0bPHHuM5qm/srYzilbne5BE4RiSWAKkcUjPuRV/u06BYmYiVyq7TggZ57CpEhk+xySCFDGWH7wjlcdhWau1Y2binqSWkyAGNgxz0j5Idu2R+NEdsFlkjuw8BBILFSdpHYj9Kgt5hC5yu4MMEd/wAKVryZgqM25EJIDc9atSVlczlCXM+UlDLY+TcW85M4O44GPLOenvTrayudUa4nDAmJTJIzNiqrXErQ+Ru/dbzJsxxuxjP5VZtPJjjkaeV1V42ChB1fsD7Uk03rsOScY3W5ZbTUWwEsMhuMrlgq48o+9QW0n9nGVLmHcs0eNnH4ZqSw1GOHTbqxeLc85GyTdgIRUFraTXckjKyv5Q3NubqK1unZwWpilKPMqj0G3F2W2pDJIsQ52luAccmiO7xZvbSKGUtvRscq3fn3qJ18yZgigYzwDU9vGm0fuhKdpY4PQVmuZyNXyxiV2LSrvZgSOMVfuHtbh7eER/YoBEN7EbtzAct+JqFbOa5lMtnFnBLBFOWQDuaZKLm8Ml1I5lcndIe/1oSauK8W99iPzdkZRARngn1psbiMhwSHB4Iq3cTiWGMyJEibcBIuMEcZPuetVDDi2WbJ5baBik730Ki01qSQfZ3ugZywizk461Pqclv9tzZEi3U5jXuv/wBeqHSilz+7axXJ717mm9xC8iSzXE04IJKhiCh7YJ/Oq32iUJs8xgpOSM9aidovLjCIQ4++Sc59MelSYmuA0zchcBj/ACquZtkKCihQ7eav2UyIx4G04Ofwqb7I7FTKFgG3qf4veq7OFGIxjvnvUr7Vs4p0uS0xJDRkfdHY596aa6ilzdBH8xoy+GFuHCnGdu7H88VEzRq5CruU9Ce1WdOurSASfarczkj92u7ADepHeq90ix3LjKNnkGJsqM84/Ck9rlL4uWxYvdOaCSJgGSKaMPHvIJI//XmqS7FlAkBK55x1qczT3EAeS5Ui3AVEZucewqvI7SOXbljUycb3Q6ala0maWhwiXVcqxEUY3H+n+faumZgJCQd4HAJGM1meGLT9z5jjBmfjdxwP8mtaeB453TZjB6ZzUNO1y00nYhzTpGQ7dgIOPmye9O+TcdyleOnvTNp27scZ61JYg681yV88c0zXCyl3kYll242c4HPfiulvpvs9jPL3CHH1PFclGoLKDx704ikTSzjZEIyQyrhqgp8/+sPOfelSHdBJL5iDyyBsLfM2fQd8d6uTbZEbJEsFxNHayxKMxsQWHv61t6BLNdzT3Mz/AHEWNeOAK5+FDLKI96pnuxwK6jRVlj0YguBHJMX2j1HGad24+RPLHm8y2rFX3dasXM0UsUYjiWMgfNjufWoZYZIH8uRSrYBwfemVmm0rGjim0xyqrZy23A4460yaZo7WQ5wEUt+lLUGr3T/2JLG2NqKQhxyMnkUkNnKRyylCiknf196Rt6/u2JGD909jSxyGIHb3p08/n+XmNFKLtJUct7n3rS6tuRrfbQRI1dGYuAV6A96jzig8U0nNJsdtS9YTGzlW6Eka8EbWXdnjpj39apyN5kjOFC5OcDoKZT1lZY2jHRutHNdWEo2d+oyiiipLHMu3HIPHam0qLuYLkDPepp7fyQD5ivn+6adm1dE8yTsyCnAoEbIO89CDxTakFvK0RlCHYOrdqEn0G2luOt5FRwZF3KD09aezKZGYDCk8CooY/MJ+cLgZ5NKDnj0qk3YlpXJbiYzybyAD7DFRqAWAJwM8n0oPFJQ3d3BJJWQ/csbSKoEinhWIwfqKQwkW4n3oVL7du4bs4z09PepreKKSGXeQGVcp82BmoY1jLkSZAA7Dmm09CVJa+RPZRWrxyvcXRhZFyiKpJk9s9qgV1QPlN24fKT2qM4zxUhaNggCFcfePrRfQdtbk9pIgt5o5ZFVQNyoVzvbpjPbg1T79T+VWClvmX963H+r+X7319Kr9PWk9kEUrtji5IALcDpxSDn+KjPufyp8MgjkVmQSAfwsODSK2WgscuxGUJu3DGT2p0Co0iiQ7VzzUR+Yk7Tz71JCm51AAGT36VS3Jkkkx7wH52T7ink0wSyLGYwxVGOSuetPuU2Ssqtle+OlQjjHQH8zTej0JjrG7J45EVCwGHz8ren1FRlixJPJPJxxQE7nmkIIPP69qNQSVxy8c4BFWg6TyJvxGoGMgf0pkB2I8mIjgYw/XnuBUS8dM5/WmtEYyXM2FwP3cgH9wnnrjH6UUk3NvJ6bCf0orGrub0NmVoii7DgsoUZB+lK7AuWUbR2FNgVWVAzYG0c0HqaOhp1HiQ7Cm0HJznHNP+zsQMffP8JHNQ095pJH3u5ZsAZJ9Kaa6iafQWKPdLtLiMjuaJXlkO6Ri+OMk1GTnrUkal1YbwoAzg96e+gPTVjZJHlIMjliAFBPYDoKRV3OFyBk4ye1JT442lbavWlux7Imtk2zMpIKryzL1A9RReXRuZgRuEaDbGrNkqvpmq+CDjNDLtYrkHHcU3LSxPKubmFJz3zUjngRxuzL1xjvUabd43Z255xTnISY+SW2g/Ke9C2Ke46KMs/JVdoJ+bvU/kSyxbyrqZD+7AGFb1qIyiWNVfhl4BA/nU9xqFx9kSw84SW8LFkwOhOM/yq1ypGT5m9CoImMmzgH3phGDU0E2x+cEMMHimSgLI205GeKhpWujRN81mJtGwNu5J6Vaswtyht7m7MMEYaRA3Tfjt7nFQwQNIHk42RYL5IBwTjgd6muPLuLgW9muIi3ybsA5x3NVFdSJy+yvv7FUbQ43crnnHpViSWCK9drRWMBJCiTk496gmheCVopF2upwRTKm7WhdlJXJ5YIxFHJC0jkqTISuApz2PcYppBg2/N8/UinJO0du8QZhv4IB4I96gpu3QlJvRl6zeZjK8M5ilf5SBwGHeorZJS7MkhQjgEdz6VEZMIFTIyPm560sbMIiN/yZBKZ61XMtCeVq/mHkStK0QXLLnIz6dadbiXJZEDAKeGHGPWonZTIxQFVPQZzipSk62aTZHks5UYYZzjnjrUqyZTvYtz6gl7ELdbOCJ3cEyIuD9B6CoL2z+wyGOQhieVZTwRVSnrJlvnBcAYAJ6VTmpb7kqm4v3dhtKC4TIztplLubZt3HbnOO1Zo1H4bYG2naTgHHBNTWNst5dpA0qxBz99ug+tQiaQxrC0jGJWLBM8AnqQPXilMmyUtCWT0IODTVr3ZMk7WQtxEILh4hIsgUkblPB9xTWfcFGANo7Dr9abTk2F18wkJn5iOuPajroO2g6TyyR5YxxzUk9r5SRGOZJWlGdqclT6GopEVGwrZHarujW7S36NkbE+Zh646frT73J7WZ0ibkhijZixjQJk+wqVd8rfe5x1JpuRggjJPekrO+uprYc6kfMTnNNLZxntTpCsjlo4/LXsoOcfjTKQIz9XuIYYoY7iMyRu+WQNgkAev1xXNuVLttGFzwK0dfl8zUBGOkSAfieaoSQtGiOSMOMjBzVq9iXbmuNB+XbtHXOanuo7dBEbeQsWQF89m7inQwLNakRtibJyp6Ffaq5KiPbs+bP3s1drLUzveWnQWFYy/71yi46gZrsdNtCmlxjcF8uMHB7k+n51xYAJG77uRn6V0w8RWSoUVptvpsqNC7PoaJyevNBBHUYqg3iKxdVUiQbRjiOln1uzRl3tKSRx8mePzpWKv0LxAB4OazNebbppX+/Io/rS/29Yesv/fuqut6raXltDDabztbcxdcc4oSuJuxjFWU4ZSD6EUlTNeTMJN7BzIApZhk4HTB7VA4aN8Nwap26CTfURs55pKc7tI5ZupptSUFFFFAD0VCG3sQQPlwOpplOMbKoYjg9KbQxIKU5xzSqjPnapOOtS3DyHy0kCjYuBtA6e/rTtpcL62IKlNzM0CwFz5a9F7CoqKSbQNJ7hTiVGNuc96bRQMlDZFBpofCbdoznOacvz4C9TVEgA20sOg60+AnzAm8Rh+CzdBmnsI4oWjYMJg3QdMVAKp6E/EmOaIgMRgqpxnPWnQvCqyCWEyFkwhDY2t6+/0prhFRdrZJ601cE8jjvS2Y90IRz0pdpIJAOB3FSOImmCoxCHu3apI5/IEsakOjcZ7GhJX1E5O2iK350fnQeT3o/P8AOkWSM6NEqiPDjO5s9aZuKgcgClify5FcKDg5+bmpLmZJ52kjjWLdyVHTPtT3ROztYFuCsTxhFIfGSRyPoaYOMdB7ChkZDhgc+9WrGz+0uegRBufJAwB6etUk5OxMpRgnIjjlaNWUAfMMHiozjOSMfWp7gRrdukcoljU4VgMBhUb7Wk+QYHYelN9iFbe246GIyttBwcZ5qaz+zrdIt2W8gN+82dcUstjNBbpM23Y5wNrD9arAgfT9BT+Eyfvp2Y+72FJjGDs2ttyO2KKrXF0VglVMElSCaK56rTZ1UINR1IEH7tf90VLEiu+1nCD1NRR/6tPoKlZFCBg2Seo9KaLYw8GiiigBWUKcA5+lPiCHdvbGBx71HRTvqK2g6R/MbOAPpSKxBpKKV9bhYc5UsduQPepIEMiyKFBIXOScYqGnxytESVPUYpp66iadtBoBY4AyakimMO7ao3HjJHSosnORwaKE7DavowzT4pmi3bcHcpU5GeDUqiAW+5kcvzyDx7U2OONcNM3ylSQF5JPp7U1FkuSI1UtnGOBnk04RMYTLxgHHXn8qjopaFaj4zHu/eAkY7UmCMHoD0ptToUkhCMdrL933prXQTdtRxERjLyyM8jDj2PvVcHBz6U54yoB3BsnoDnFMokwitNx7uXYs3U02l8t/K83adm7bu7Z9KTacbu1TqNW6BmikooGL1pMmlVirBl4IPBpCSSSep60AFSxTGPGEBI9RTAqGNiXwwIwuOtIjFHDDqDkU07CaTHHbtOQQ+fwxUkKNNEUG0AHOT1qKWRpZGkc5Zjkn3pASKaauKzsOlj8uQpkHHcU+PETlZUycYwe1NkkVwu1QpA5x3qMkk5PJ96LpO6Cza1LV3BFAyeTOsyugbIGMHuPwqKLyxKplDGPPzBTzj2pX+eJZAFUA7cDqfeiFsMR5YcsMAH1pu3MJX5dRj7dzFAQueM+lb/h61K2st0cfvG2L9B1/WsOSF4kDNjJOMd67DTraK30+OBiVdEzn1PU0mujGmrXQ4DcQPU0rAo2DjIpwVT1fB+lNZSuM9D0rOxd9RfNYbsYG7rxTB79KeqfLubIXpn3qC5kiitZXml8pNpG8LuxngcU9WF0jkrqX7ReTTf33JH07VHTif3QXfnB4GKCymNQFww6n1qrE3G5xRSAE0UDCpZ55Lhw8m3cFCjaoXgDA6UoaFlIZSpC8Y7mmIwVwxGQD09adib+RIghVh5hZgVPC8EHtURqxuhWV/OiOCpwqnGD2qJPLKtvJB7U2uhKfUjoJpCaSoNAp8RTzV87cUz823rj2plFADpVVJGVG3KDwfWm0UUAP2L5O/wAwbt2NmO3rmmUUUCFLEgAngUlFFAxyyMmdrEZ64ppJPWiigAooooAKKKKAHoisGLOFwMjjr7U0Eg5HBpKKAJN2/ryT1zUgdPIMflguTnfnkD0qvTg3rVJkuNxaVMbhu6Umc0negYrYyccjtkUn4flTmVl65/Gm/lQAfnTlXcQOeab+H60o47H86QD5ImibawAYdaaDjvj2oYsTljye5pzmMsPLyox0JzzVMSv1HMryEu2TgcnOaRWI96mIaKNtkilDwcd6gVsMD97HbtVPQhO6JkiLoz5BA98VHjnFOml82Z5MLGGOdi9B7VC0mDgYxSbQkpdSdiQmWJI7dhVZpC3HQelK8rugVmyB0FMqZSvsXGNtxsozE4/2TRSTf6l/92isZm8BY/8AVr/uinDJpsf+rX/dFOBIII4IrRGbFxzg8U6RAj7VYPx1FNJLEknJPU0KdrA+lPQQnSlUZIGce9Olk82QvtC57AYFMpB0FYYYjOR60lFFAwqSIRnd5jEccYHeoyCOoooE9QPWpkmRbV4jGpYnIfuKhopptA0mLubbtz8vpT5QAE2oVyvOTnPvUdSYUxZLHcOgoWobCbVWPLdT0waZRRSAkSIPE8nmKpTHyk8t9KjoooAfDNJbyrLE5SRejDtTOtOfZkbCSMc59abQHmGTjGePSl3HbtzxSEY60UDJJZ5Zwglcv5aBEz/Co6Co6KKACiiigBQCc4BOPSkpySPHu2MV3Da2D1HpTaALVrBBMj+bJ5ZA+UkcE+hqsRgkUB2ClQx2k5IpKptWSJSabdwoooqSh29tmzPy5zinsAm0o2T/ACqKjOKdxWNCztGm1C3R3Dqf3jYOcAc4NdVu+UgjJJ61heHYc+dct/uL/M/0rbqZO7GlZCUZpRjIzSHrx0pFDzITGI9oABznHNY3iGXbaRQ55kfJ+grWrntfLPeDkbY1C4z3PJpq7YnZFOFEW2eRmjOTt2n7w9xVc4ycc0lLVtkJWdxVZkOVODjFNp8QUk7jjA4pGJZ9zDqe1FtB31BCu8bvu55xUhMPnkgERZ4BPNRuULfLwKknnSSONI4wmwcn1pqyRLu2RuRuO3pnimk5pKKgpB1oIIOCMGlXO4bevanSl2kJkzuPXNPoHUZRRRSGAGelBBHbmlVirBh1FSCdsuSAxcYJIzTVhO5FRRRSGFFFFABRRRQAUUUUAFFFFABRRRQAUUUUAFLupKKAJfM8wjexOBge1LMqK+2N96+pGKhop3J5R2Pal/CkdlYjaMD602gZYaSS4K+YxdgAq57AdBUbDYxVjgjqKIQrPhm2j1pjdT3p30uJb2H+b2FMLE0lFK7HYAcU6R/MbOAOO1NopDCjB9KfFE8zFUGSAWPOOB1podlBUHg9aBXI5v8AUv8ASiib/Uv9KKzmaw2Fj/1a/wC6KdTY/wDVr/uinVoZvcKKKKAHlU8oNu+bOCKZRSqVBO4ZGKBCUUUUDFLswAPQdKSinOqrtw27I546e1G4AzbgPlAwO1NoooAdHs3jzM7O+OtI2MnHTtSUUAFFFFABRRRQAUqsUYMOoOaSntGVjSQsuHzgA8jHqO1AnYR3Mjl26mm0UUDCiiigAooooAKKKKADrQRilRijBh1BzT7ibzpTJtCkjnFPSwtbkdPMTLEJD909KZTm3L8rZHtSAbR0oqeyg+03sMPZm5+g5NAzptMt/s2nQxkfMV3N9TzVqiipKHKATgnA9acuz5t2T6YqOii4WF789K425lM91LMc/O5P+FdTqE32fT55O+wgfU8VyI7CmhMKc7KzZVAgwBgGkIKsVOMj0pDkdjVakiq2xww6g5FS3N3JdMGkCggYG1Qv8qgoou7WFypu/UKKKKRQ4hNgIJLdxTaKKAFBIII6ild2kYsxyT3ptFFwCiiigAooooAKKKKACiiigAooooAKKKKACiiigAooooAKKKKACiiigAooooAKKeXzEE2jg5zSxwtKrsGUbBk5OM07X2Fe24jyb8cAYGOKZRRSHsPkj8vHIORnimUUUCQUYOM44opdx27c8UDEooooAZN/qX+lFE3+pf6UVnM0hsLH/q1/3RTqbH/q1/3RTq0M3uFOjQO4UsFHqabRQA9toQKF+YHls9RTKKKACiiigAooooAcApUktg9hTcEUU5nLBQei9KBDaKKKBhRgnoM0U5HZDleuKAG0UUUAFFFFABTht2HOd3am0UAFFFFABRRRQAUUUUAFOK4QN3JptOLsVCnoOlCENBwc09/MkHmNk+9MqSNJJVZUBIUbiB2prsD7kdbPh2DdNNcEcIuxfqev6VjdK6vR4RBpMSlAHk/eMe/P/wBapGi5Squ5gOlJRSKCiinM2VA2gY70AY3iKXbawwg8yPuP0H/66w38shdgI4+bJ71e1+bzNS2A8RIF/E8ms5V3ED1qkSxwfZKHjJGDkE0s1xJPjzDnBJz9aJIHhcq4wR71HTba0JVnqFFFFIoKfGyrncu7jimUDrz0oAKUKSCR2GafMIg/7rcVwPvDmo6ezEndBRRRSGFFFFABRRRQAUUUUAFFFFABRRRQAUUUUAFFFFABRRRQAUUUUAFFFFABRRRQAUUUUAFFFFABRRRQAUoVmOFBJ9qSnRyPE26NijYIyDQA2inRqHkCswQE8segpGGGIBzg0ARzf6l/pRRN/qX+lFZzNIbFdbvaoGzoMdaX7b/0z/WiilzMfKg+2/8ATP8AWj7b/wBM/wBaKKOZhyoPtv8A0z/Wj7b/ANM/1ooo5mHKg+2/9M/1o+2/9M/1ooo5mHKg+2/9M/1o+2/9M/1ooo5mHKg+2/8ATP8AWj7b/wBM/wBaKKOZhyoPtv8A0z/Wj7b/ANM/1ooo5mHKg+2/9M/1o+2/9M/1ooo5mHKg+2/9M/1o+2/9M/1ooo5mHKg+2/8ATP8AWj7b/wBM/wBaKKOZhyoPtv8A0z/Wj7b/ANM/1ooo5mHKg+2/9M/1o+2/9M/1ooo5mHKg+2/9M/1o+2/9M/1ooo5mHKg+2/8ATP8AWj7b/wBM/wBaKKOZhyoPtv8A0z/Wj7b/ANM/1ooo5mHKg+2/9M/1pyXxAOEx9Goop8zFyoQXmWAMfBPPNdEPE4AAFlgDgDzf/rUUVLkx8qD/AISj/pz/APIv/wBaj/hKP+nP/wAi/wD1qKKLsdkH/CUf9Of/AJF/+tR/wlA/58v/ACL/APWooouwsjBuNRae5lmaPl3J61F9tIP+r/WiimpMXKhTfH+5+tJ9t/6Z/rRRRzMOVB9t/wCmf60fbf8Apn+tFFHMw5UH23/pn+tAvMn/AFf60UUczDlRIl0DnMZ6cYb/AOtUZvOf9X+tFFNyYuVB9t/6Z/rR9t/6Z/rRRS5mPlQfbf8Apn+tH23/AKZ/rRRRzMOVB9t/6Z/rR9t/6Z/rRRRzMOVB9t/6Z/rR9t/6Z/rRRRzMOVB9t/6Z/rR9t/6Z/rRRRzMOVB9t/wCmf60fbf8Apn+tFFHMw5UH23/pn+tH23/pn+tFFHMw5UH23/pn+tH23/pn+tFFHMw5UH23/pn+tH23/pn+tFFHMw5UH23/AKZ/rR9t/wCmf60UUczDlQfbf+mf60fbf+mf60UUczDlQfbf+mf60fbf+mf60UUczDlQfbf+mf60fbf+mf60UUczDlQfbf8Apn+tH23/AKZ/rRRRzMOVB9t/6Z/rR9t/6Z/rRRRzMOVB9t/6Z/rR9t/6Z/rRRRzMOVB9t/6Z/rR9t/6Z/rRRRzMOVDXu9yMuzGR60UUVLbZSSR//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rotWithShape="1">
          <a:blip r:embed="rId4"/>
          <a:srcRect r="1672" b="4871"/>
          <a:stretch/>
        </p:blipFill>
        <p:spPr>
          <a:xfrm>
            <a:off x="155575" y="160338"/>
            <a:ext cx="3223351" cy="1094737"/>
          </a:xfrm>
          <a:prstGeom prst="rect">
            <a:avLst/>
          </a:prstGeom>
        </p:spPr>
      </p:pic>
      <p:sp>
        <p:nvSpPr>
          <p:cNvPr id="3" name="TextBox 2"/>
          <p:cNvSpPr txBox="1"/>
          <p:nvPr/>
        </p:nvSpPr>
        <p:spPr>
          <a:xfrm>
            <a:off x="5539234" y="1792680"/>
            <a:ext cx="5513808" cy="4401205"/>
          </a:xfrm>
          <a:prstGeom prst="rect">
            <a:avLst/>
          </a:prstGeom>
          <a:solidFill>
            <a:srgbClr val="222A35">
              <a:alpha val="40000"/>
            </a:srgbClr>
          </a:solidFill>
        </p:spPr>
        <p:txBody>
          <a:bodyPr wrap="square" rtlCol="0">
            <a:spAutoFit/>
          </a:bodyPr>
          <a:lstStyle/>
          <a:p>
            <a:pPr algn="ctr"/>
            <a:r>
              <a:rPr lang="en-GB" sz="4000" b="1" dirty="0">
                <a:solidFill>
                  <a:schemeClr val="bg1"/>
                </a:solidFill>
              </a:rPr>
              <a:t>Thank you</a:t>
            </a:r>
          </a:p>
          <a:p>
            <a:pPr algn="ctr"/>
            <a:endParaRPr lang="en-GB" sz="4000" b="1" dirty="0">
              <a:solidFill>
                <a:schemeClr val="bg1"/>
              </a:solidFill>
            </a:endParaRPr>
          </a:p>
          <a:p>
            <a:pPr algn="ctr"/>
            <a:r>
              <a:rPr lang="en-GB" sz="4000" b="1" dirty="0">
                <a:solidFill>
                  <a:schemeClr val="bg1"/>
                </a:solidFill>
              </a:rPr>
              <a:t>Email us:</a:t>
            </a:r>
          </a:p>
          <a:p>
            <a:pPr algn="ctr"/>
            <a:r>
              <a:rPr lang="en-GB" sz="4000" b="1" dirty="0">
                <a:solidFill>
                  <a:schemeClr val="bg1"/>
                </a:solidFill>
              </a:rPr>
              <a:t>mgnc@exeter.ac.uk</a:t>
            </a:r>
          </a:p>
          <a:p>
            <a:pPr algn="ctr"/>
            <a:endParaRPr lang="en-GB" sz="4000" b="1" dirty="0">
              <a:solidFill>
                <a:schemeClr val="bg1"/>
              </a:solidFill>
            </a:endParaRPr>
          </a:p>
          <a:p>
            <a:pPr algn="ctr"/>
            <a:r>
              <a:rPr lang="en-GB" sz="4000" b="1" dirty="0">
                <a:solidFill>
                  <a:schemeClr val="bg1"/>
                </a:solidFill>
              </a:rPr>
              <a:t>Twitter:</a:t>
            </a:r>
          </a:p>
          <a:p>
            <a:pPr algn="ctr"/>
            <a:r>
              <a:rPr lang="en-GB" sz="4000" b="1" dirty="0">
                <a:solidFill>
                  <a:schemeClr val="bg1"/>
                </a:solidFill>
              </a:rPr>
              <a:t>@</a:t>
            </a:r>
            <a:r>
              <a:rPr lang="en-GB" sz="4000" b="1" dirty="0" err="1">
                <a:solidFill>
                  <a:schemeClr val="bg1"/>
                </a:solidFill>
              </a:rPr>
              <a:t>Exeter_MGNC</a:t>
            </a:r>
            <a:endParaRPr lang="en-GB" sz="4000" b="1" dirty="0">
              <a:solidFill>
                <a:schemeClr val="bg1"/>
              </a:solidFill>
            </a:endParaRPr>
          </a:p>
        </p:txBody>
      </p:sp>
      <p:pic>
        <p:nvPicPr>
          <p:cNvPr id="9" name="Picture 8"/>
          <p:cNvPicPr>
            <a:picLocks noChangeAspect="1"/>
          </p:cNvPicPr>
          <p:nvPr/>
        </p:nvPicPr>
        <p:blipFill rotWithShape="1">
          <a:blip r:embed="rId5"/>
          <a:srcRect l="140" t="23020" r="210" b="20720"/>
          <a:stretch/>
        </p:blipFill>
        <p:spPr>
          <a:xfrm>
            <a:off x="8887589" y="171040"/>
            <a:ext cx="3101246" cy="1152664"/>
          </a:xfrm>
          <a:prstGeom prst="rect">
            <a:avLst/>
          </a:prstGeom>
        </p:spPr>
      </p:pic>
      <p:pic>
        <p:nvPicPr>
          <p:cNvPr id="6" name="Picture 5"/>
          <p:cNvPicPr>
            <a:picLocks noChangeAspect="1"/>
          </p:cNvPicPr>
          <p:nvPr/>
        </p:nvPicPr>
        <p:blipFill>
          <a:blip r:embed="rId6"/>
          <a:stretch>
            <a:fillRect/>
          </a:stretch>
        </p:blipFill>
        <p:spPr>
          <a:xfrm>
            <a:off x="738883" y="1369146"/>
            <a:ext cx="3810000" cy="5248275"/>
          </a:xfrm>
          <a:prstGeom prst="rect">
            <a:avLst/>
          </a:prstGeom>
        </p:spPr>
      </p:pic>
    </p:spTree>
    <p:extLst>
      <p:ext uri="{BB962C8B-B14F-4D97-AF65-F5344CB8AC3E}">
        <p14:creationId xmlns:p14="http://schemas.microsoft.com/office/powerpoint/2010/main" val="4251953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352224CBA9154BBF7224A1E97508D6" ma:contentTypeVersion="19" ma:contentTypeDescription="Create a new document." ma:contentTypeScope="" ma:versionID="652ea7ab883ccb662ab89c776b3e7f14">
  <xsd:schema xmlns:xsd="http://www.w3.org/2001/XMLSchema" xmlns:xs="http://www.w3.org/2001/XMLSchema" xmlns:p="http://schemas.microsoft.com/office/2006/metadata/properties" xmlns:ns1="http://schemas.microsoft.com/sharepoint/v3" xmlns:ns2="847ef9d7-58d2-4014-941b-156d67745dbc" xmlns:ns3="1c52a520-cea0-4cce-b152-173525de7ad5" targetNamespace="http://schemas.microsoft.com/office/2006/metadata/properties" ma:root="true" ma:fieldsID="32d8eeacb0cae99c6856fb1599e9ae10" ns1:_="" ns2:_="" ns3:_="">
    <xsd:import namespace="http://schemas.microsoft.com/sharepoint/v3"/>
    <xsd:import namespace="847ef9d7-58d2-4014-941b-156d67745dbc"/>
    <xsd:import namespace="1c52a520-cea0-4cce-b152-173525de7ad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ServiceLocation" minOccurs="0"/>
                <xsd:element ref="ns2:MediaServiceAutoKeyPoints" minOccurs="0"/>
                <xsd:element ref="ns2:MediaServiceKeyPoints" minOccurs="0"/>
                <xsd:element ref="ns2:_x004d_AY2020"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7ef9d7-58d2-4014-941b-156d67745d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_x004d_AY2020" ma:index="22" nillable="true" ma:displayName="MAY 2020" ma:format="Dropdown" ma:internalName="_x004d_AY2020">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103e67f-0598-4a90-8a4a-cec34b03bfa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c52a520-cea0-4cce-b152-173525de7ad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7dad8557-4ded-4ac0-aef1-b3225d336d4c}" ma:internalName="TaxCatchAll" ma:showField="CatchAllData" ma:web="1c52a520-cea0-4cce-b152-173525de7a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x004d_AY2020 xmlns="847ef9d7-58d2-4014-941b-156d67745dbc" xsi:nil="true"/>
    <lcf76f155ced4ddcb4097134ff3c332f xmlns="847ef9d7-58d2-4014-941b-156d67745dbc">
      <Terms xmlns="http://schemas.microsoft.com/office/infopath/2007/PartnerControls"/>
    </lcf76f155ced4ddcb4097134ff3c332f>
    <_ip_UnifiedCompliancePolicyProperties xmlns="http://schemas.microsoft.com/sharepoint/v3" xsi:nil="true"/>
    <TaxCatchAll xmlns="1c52a520-cea0-4cce-b152-173525de7ad5" xsi:nil="true"/>
  </documentManagement>
</p:properties>
</file>

<file path=customXml/itemProps1.xml><?xml version="1.0" encoding="utf-8"?>
<ds:datastoreItem xmlns:ds="http://schemas.openxmlformats.org/officeDocument/2006/customXml" ds:itemID="{6D3B6B81-E4AA-45EE-8955-9B7714396896}">
  <ds:schemaRefs>
    <ds:schemaRef ds:uri="http://schemas.microsoft.com/sharepoint/v3/contenttype/forms"/>
  </ds:schemaRefs>
</ds:datastoreItem>
</file>

<file path=customXml/itemProps2.xml><?xml version="1.0" encoding="utf-8"?>
<ds:datastoreItem xmlns:ds="http://schemas.openxmlformats.org/officeDocument/2006/customXml" ds:itemID="{94B9AC4C-3DEC-4A8F-993A-8AA380392308}"/>
</file>

<file path=customXml/itemProps3.xml><?xml version="1.0" encoding="utf-8"?>
<ds:datastoreItem xmlns:ds="http://schemas.openxmlformats.org/officeDocument/2006/customXml" ds:itemID="{B59BEA3E-7756-47AF-AD48-A5043F6D2539}">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716fe84c-9023-43a9-aa4c-f6f9a28f002c"/>
    <ds:schemaRef ds:uri="http://purl.org/dc/terms/"/>
    <ds:schemaRef ds:uri="http://schemas.openxmlformats.org/package/2006/metadata/core-properties"/>
    <ds:schemaRef ds:uri="http://purl.org/dc/dcmitype/"/>
    <ds:schemaRef ds:uri="561ad049-9fef-4428-bfcb-6bce8ee0945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6529</TotalTime>
  <Words>1445</Words>
  <Application>Microsoft Office PowerPoint</Application>
  <PresentationFormat>Widescreen</PresentationFormat>
  <Paragraphs>139</Paragraphs>
  <Slides>21</Slides>
  <Notes>17</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Exeter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Cashmore, Lisa</dc:creator>
  <cp:lastModifiedBy>Bolt, Louisa</cp:lastModifiedBy>
  <cp:revision>51</cp:revision>
  <dcterms:created xsi:type="dcterms:W3CDTF">2022-04-27T09:33:37Z</dcterms:created>
  <dcterms:modified xsi:type="dcterms:W3CDTF">2022-11-23T09:48:03Z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0x010100C2018A79F044A24FBED7CB24B84484E2</vt:lpwstr>
  </property>
</Properties>
</file>